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1598bfb6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1598bfb6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1598bfb6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1598bfb6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160e665b0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160e665b0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1598bfb6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1598bfb6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1598bfb6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1598bfb6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1598bfb6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1598bfb6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1598bfb66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1598bfb66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160e665b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160e665b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16298c77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16298c77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16298c77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16298c77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147444c9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147444c9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eecs.yorku.ca/course_archive/2016-17/W/6412/reading/OnlineNewsEventExtraction.pdf" TargetMode="External"/><Relationship Id="rId4" Type="http://schemas.openxmlformats.org/officeDocument/2006/relationships/hyperlink" Target="https://files.ifi.uzh.ch/ddis/iswc_archive/iswc/ab/2011pre/iswc2011.semanticweb.org/fileadmin/iswc/Papers/Workshops/DeRiVE/derive2011_submission_1.pdf" TargetMode="External"/><Relationship Id="rId5" Type="http://schemas.openxmlformats.org/officeDocument/2006/relationships/hyperlink" Target="https://www.sciencedirect.com/science/article/pii/S156742231830024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02600" y="685800"/>
            <a:ext cx="8123100" cy="158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3720"/>
              <a:t>Project: Event keyword extraction from research articles</a:t>
            </a:r>
            <a:endParaRPr sz="3720"/>
          </a:p>
        </p:txBody>
      </p:sp>
      <p:sp>
        <p:nvSpPr>
          <p:cNvPr id="55" name="Google Shape;55;p13"/>
          <p:cNvSpPr txBox="1"/>
          <p:nvPr>
            <p:ph idx="1" type="subTitle"/>
          </p:nvPr>
        </p:nvSpPr>
        <p:spPr>
          <a:xfrm>
            <a:off x="510450" y="3182331"/>
            <a:ext cx="8123100" cy="951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Name: Rohit Burnwal</a:t>
            </a:r>
            <a:endParaRPr/>
          </a:p>
          <a:p>
            <a:pPr indent="0" lvl="0" marL="0" rtl="0" algn="ctr">
              <a:spcBef>
                <a:spcPts val="0"/>
              </a:spcBef>
              <a:spcAft>
                <a:spcPts val="0"/>
              </a:spcAft>
              <a:buNone/>
            </a:pPr>
            <a:r>
              <a:rPr lang="en"/>
              <a:t>Enrollment Number: IIT2020175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05000"/>
              </a:lnSpc>
              <a:spcBef>
                <a:spcPts val="0"/>
              </a:spcBef>
              <a:spcAft>
                <a:spcPts val="0"/>
              </a:spcAft>
              <a:buSzPts val="1500"/>
              <a:buChar char="●"/>
            </a:pPr>
            <a:r>
              <a:rPr lang="en" sz="1500"/>
              <a:t>The dataset used for analysis is NIPS papers dataset.</a:t>
            </a:r>
            <a:endParaRPr sz="1500"/>
          </a:p>
          <a:p>
            <a:pPr indent="-323850" lvl="0" marL="457200" rtl="0" algn="l">
              <a:lnSpc>
                <a:spcPct val="105000"/>
              </a:lnSpc>
              <a:spcBef>
                <a:spcPts val="0"/>
              </a:spcBef>
              <a:spcAft>
                <a:spcPts val="0"/>
              </a:spcAft>
              <a:buSzPts val="1500"/>
              <a:buChar char="●"/>
            </a:pPr>
            <a:r>
              <a:rPr lang="en" sz="1500"/>
              <a:t>The word count for each abstract is fetched and descriptive statistics of word count are obtained.</a:t>
            </a:r>
            <a:endParaRPr sz="1500"/>
          </a:p>
          <a:p>
            <a:pPr indent="-323850" lvl="0" marL="457200" rtl="0" algn="l">
              <a:lnSpc>
                <a:spcPct val="105000"/>
              </a:lnSpc>
              <a:spcBef>
                <a:spcPts val="0"/>
              </a:spcBef>
              <a:spcAft>
                <a:spcPts val="0"/>
              </a:spcAft>
              <a:buSzPts val="1500"/>
              <a:buChar char="●"/>
            </a:pPr>
            <a:r>
              <a:rPr lang="en" sz="1500"/>
              <a:t>The most common and uncommon words are identified from the dataset.</a:t>
            </a:r>
            <a:endParaRPr sz="1500"/>
          </a:p>
          <a:p>
            <a:pPr indent="-323850" lvl="0" marL="457200" rtl="0" algn="l">
              <a:lnSpc>
                <a:spcPct val="105000"/>
              </a:lnSpc>
              <a:spcBef>
                <a:spcPts val="0"/>
              </a:spcBef>
              <a:spcAft>
                <a:spcPts val="0"/>
              </a:spcAft>
              <a:buSzPts val="1500"/>
              <a:buChar char="●"/>
            </a:pPr>
            <a:r>
              <a:rPr lang="en" sz="1500"/>
              <a:t>Text preprocessing techniques such as stemming, lemmatization, removing stop words, and converting to lowercase are applied to the dataset.</a:t>
            </a:r>
            <a:endParaRPr sz="1500"/>
          </a:p>
          <a:p>
            <a:pPr indent="-323850" lvl="0" marL="457200" rtl="0" algn="l">
              <a:lnSpc>
                <a:spcPct val="105000"/>
              </a:lnSpc>
              <a:spcBef>
                <a:spcPts val="0"/>
              </a:spcBef>
              <a:spcAft>
                <a:spcPts val="0"/>
              </a:spcAft>
              <a:buSzPts val="1500"/>
              <a:buChar char="●"/>
            </a:pPr>
            <a:r>
              <a:rPr lang="en" sz="1500"/>
              <a:t>A word cloud is generated to visualize the most common words in the dataset.</a:t>
            </a:r>
            <a:endParaRPr sz="1500"/>
          </a:p>
          <a:p>
            <a:pPr indent="-323850" lvl="0" marL="457200" rtl="0" algn="l">
              <a:lnSpc>
                <a:spcPct val="105000"/>
              </a:lnSpc>
              <a:spcBef>
                <a:spcPts val="0"/>
              </a:spcBef>
              <a:spcAft>
                <a:spcPts val="0"/>
              </a:spcAft>
              <a:buSzPts val="1500"/>
              <a:buChar char="●"/>
            </a:pPr>
            <a:r>
              <a:rPr lang="en" sz="1500"/>
              <a:t>The most frequently occurring words and bi-grams are identified and their frequency is plotted using bar graphs.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https://www.eecs.yorku.ca/course_archive/2016-17/W/6412/reading/OnlineNewsEventExtraction.pdf</a:t>
            </a:r>
            <a:endParaRPr/>
          </a:p>
          <a:p>
            <a:pPr indent="-342900" lvl="0" marL="457200" rtl="0" algn="l">
              <a:spcBef>
                <a:spcPts val="0"/>
              </a:spcBef>
              <a:spcAft>
                <a:spcPts val="0"/>
              </a:spcAft>
              <a:buSzPts val="1800"/>
              <a:buChar char="●"/>
            </a:pPr>
            <a:r>
              <a:rPr lang="en" u="sng">
                <a:solidFill>
                  <a:schemeClr val="hlink"/>
                </a:solidFill>
                <a:hlinkClick r:id="rId4"/>
              </a:rPr>
              <a:t>https://files.ifi.uzh.ch/ddis/iswc_archive/iswc/ab/2011pre/iswc2011.semanticweb.org/fileadmin/iswc/Papers/Workshops/DeRiVE/derive2011_submission_1.pdf</a:t>
            </a:r>
            <a:endParaRPr/>
          </a:p>
          <a:p>
            <a:pPr indent="-342900" lvl="0" marL="457200" rtl="0" algn="l">
              <a:spcBef>
                <a:spcPts val="0"/>
              </a:spcBef>
              <a:spcAft>
                <a:spcPts val="0"/>
              </a:spcAft>
              <a:buSzPts val="1800"/>
              <a:buChar char="●"/>
            </a:pPr>
            <a:r>
              <a:rPr lang="en" u="sng">
                <a:solidFill>
                  <a:schemeClr val="hlink"/>
                </a:solidFill>
                <a:hlinkClick r:id="rId5"/>
              </a:rPr>
              <a:t>https://www.sciencedirect.com/science/article/pii/S1567422318300243</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441100" y="1999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1700"/>
              <a:t>In research &amp; news articles, keywords form an important component since they provide a concise representation of the article’s content. They also play a crucial role in locating the article from information retrieval systems, bibliographic databases and for search engine optimization. Keywords also help to categorize the article into the relevant subject or discipline. Conventional approaches of extracting keywords involve manual assignment of keywords based on the article content and the authors’ judgment. This involves a lot of time &amp; effort and also may not be accurate in terms of selecting the appropriate keywords. With the emergence of Natural Language Processing (NLP), keyword extraction has evolved into being effective as well as efficient. And in our project, we will combine the two — we apply NLP on a collection of articles to extract keywords.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used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dataset used for this article is a subset of the papers.csv dataset provided in the NIPS paper datasets on Kaggle. Neural Information Processing Systems (NIPS) is one of the top machine learning conferences in the world. This dataset includes the title and abstracts for all NIPS papers to date (ranging from the first 1987 conference to the current 2016 conference). The original dataset also contains the article text. However, since the focus is on understanding the concept of event keyword extraction and using the full article text could be computationally intensive, only abstracts have been used for NLP modelling.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t>There are various ways to compute the frequent keywords for event extractions. In our project, we used n-gram method to calculate the most frequent sequence patterns, and TF-IDF value to identify the most frequent features. The detailed steps are mentioned below:</a:t>
            </a:r>
            <a:br>
              <a:rPr lang="en" sz="1495"/>
            </a:br>
            <a:endParaRPr sz="1495"/>
          </a:p>
          <a:p>
            <a:pPr indent="-323532" lvl="0" marL="457200" rtl="0" algn="l">
              <a:lnSpc>
                <a:spcPct val="105000"/>
              </a:lnSpc>
              <a:spcBef>
                <a:spcPts val="1200"/>
              </a:spcBef>
              <a:spcAft>
                <a:spcPts val="0"/>
              </a:spcAft>
              <a:buSzPts val="1495"/>
              <a:buChar char="●"/>
            </a:pPr>
            <a:r>
              <a:rPr lang="en" sz="1495"/>
              <a:t>The dataset used in this project was obtained from the NIPS (Neural Information Processing Systems) conference, which is an annual machine learning and computational neuroscience conference.</a:t>
            </a:r>
            <a:endParaRPr sz="1495"/>
          </a:p>
          <a:p>
            <a:pPr indent="-323532" lvl="0" marL="457200" rtl="0" algn="l">
              <a:lnSpc>
                <a:spcPct val="105000"/>
              </a:lnSpc>
              <a:spcBef>
                <a:spcPts val="0"/>
              </a:spcBef>
              <a:spcAft>
                <a:spcPts val="0"/>
              </a:spcAft>
              <a:buSzPts val="1495"/>
              <a:buChar char="●"/>
            </a:pPr>
            <a:r>
              <a:rPr lang="en" sz="1495"/>
              <a:t>The dataset was loaded into the Jupyter notebook using the Pandas library in Python.</a:t>
            </a:r>
            <a:endParaRPr sz="1495"/>
          </a:p>
          <a:p>
            <a:pPr indent="-323532" lvl="0" marL="457200" rtl="0" algn="l">
              <a:lnSpc>
                <a:spcPct val="105000"/>
              </a:lnSpc>
              <a:spcBef>
                <a:spcPts val="0"/>
              </a:spcBef>
              <a:spcAft>
                <a:spcPts val="0"/>
              </a:spcAft>
              <a:buSzPts val="1495"/>
              <a:buChar char="●"/>
            </a:pPr>
            <a:r>
              <a:rPr lang="en" sz="1495"/>
              <a:t>To fetch the word count for each abstract, the 'word_count' column was created in the dataset using the 'apply' function in Pandas.</a:t>
            </a:r>
            <a:endParaRPr sz="1495"/>
          </a:p>
          <a:p>
            <a:pPr indent="-323532" lvl="0" marL="457200" rtl="0" algn="l">
              <a:lnSpc>
                <a:spcPct val="105000"/>
              </a:lnSpc>
              <a:spcBef>
                <a:spcPts val="0"/>
              </a:spcBef>
              <a:spcAft>
                <a:spcPts val="0"/>
              </a:spcAft>
              <a:buSzPts val="1495"/>
              <a:buChar char="●"/>
            </a:pPr>
            <a:r>
              <a:rPr lang="en" sz="1495"/>
              <a:t>Descriptive statistics of the word count were obtained using the 'describe' function in Pandas.</a:t>
            </a:r>
            <a:endParaRPr sz="149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295450"/>
            <a:ext cx="8520600" cy="4273500"/>
          </a:xfrm>
          <a:prstGeom prst="rect">
            <a:avLst/>
          </a:prstGeom>
        </p:spPr>
        <p:txBody>
          <a:bodyPr anchorCtr="0" anchor="t" bIns="91425" lIns="91425" spcFirstLastPara="1" rIns="91425" wrap="square" tIns="91425">
            <a:normAutofit/>
          </a:bodyPr>
          <a:lstStyle/>
          <a:p>
            <a:pPr indent="-320675" lvl="0" marL="457200" rtl="0" algn="l">
              <a:lnSpc>
                <a:spcPct val="95000"/>
              </a:lnSpc>
              <a:spcBef>
                <a:spcPts val="0"/>
              </a:spcBef>
              <a:spcAft>
                <a:spcPts val="0"/>
              </a:spcAft>
              <a:buSzPts val="1450"/>
              <a:buChar char="●"/>
            </a:pPr>
            <a:r>
              <a:rPr lang="en" sz="1450"/>
              <a:t>The most common and uncommon words in the dataset were identified using the 'value_counts' function in Pandas.</a:t>
            </a:r>
            <a:endParaRPr sz="1450"/>
          </a:p>
          <a:p>
            <a:pPr indent="-320675" lvl="0" marL="457200" rtl="0" algn="l">
              <a:lnSpc>
                <a:spcPct val="95000"/>
              </a:lnSpc>
              <a:spcBef>
                <a:spcPts val="0"/>
              </a:spcBef>
              <a:spcAft>
                <a:spcPts val="0"/>
              </a:spcAft>
              <a:buSzPts val="1450"/>
              <a:buChar char="●"/>
            </a:pPr>
            <a:r>
              <a:rPr lang="en" sz="1450"/>
              <a:t>The NLTK (Natural Language Toolkit) library was used for text preprocessing, which involves removing stop words, stemming and lemmatization.</a:t>
            </a:r>
            <a:endParaRPr sz="1450"/>
          </a:p>
          <a:p>
            <a:pPr indent="-320675" lvl="0" marL="457200" rtl="0" algn="l">
              <a:lnSpc>
                <a:spcPct val="95000"/>
              </a:lnSpc>
              <a:spcBef>
                <a:spcPts val="0"/>
              </a:spcBef>
              <a:spcAft>
                <a:spcPts val="0"/>
              </a:spcAft>
              <a:buSzPts val="1450"/>
              <a:buChar char="●"/>
            </a:pPr>
            <a:r>
              <a:rPr lang="en" sz="1450"/>
              <a:t>A list of stop words was created using the 'stopwords' corpus in NLTK, and custom stop words were added to it.</a:t>
            </a:r>
            <a:endParaRPr sz="1450"/>
          </a:p>
          <a:p>
            <a:pPr indent="-320675" lvl="0" marL="457200" rtl="0" algn="l">
              <a:lnSpc>
                <a:spcPct val="95000"/>
              </a:lnSpc>
              <a:spcBef>
                <a:spcPts val="0"/>
              </a:spcBef>
              <a:spcAft>
                <a:spcPts val="0"/>
              </a:spcAft>
              <a:buSzPts val="1450"/>
              <a:buChar char="●"/>
            </a:pPr>
            <a:r>
              <a:rPr lang="en" sz="1450"/>
              <a:t>Punctuations, special characters, digits and HTML tags were removed from the text using regular expressions.</a:t>
            </a:r>
            <a:endParaRPr sz="1450"/>
          </a:p>
          <a:p>
            <a:pPr indent="-320675" lvl="0" marL="457200" rtl="0" algn="l">
              <a:lnSpc>
                <a:spcPct val="95000"/>
              </a:lnSpc>
              <a:spcBef>
                <a:spcPts val="0"/>
              </a:spcBef>
              <a:spcAft>
                <a:spcPts val="0"/>
              </a:spcAft>
              <a:buSzPts val="1450"/>
              <a:buChar char="●"/>
            </a:pPr>
            <a:r>
              <a:rPr lang="en" sz="1450"/>
              <a:t>The text was converted to lowercase, and then to a list of words.</a:t>
            </a:r>
            <a:endParaRPr sz="1450"/>
          </a:p>
          <a:p>
            <a:pPr indent="-320675" lvl="0" marL="457200" rtl="0" algn="l">
              <a:lnSpc>
                <a:spcPct val="95000"/>
              </a:lnSpc>
              <a:spcBef>
                <a:spcPts val="0"/>
              </a:spcBef>
              <a:spcAft>
                <a:spcPts val="0"/>
              </a:spcAft>
              <a:buSzPts val="1450"/>
              <a:buChar char="●"/>
            </a:pPr>
            <a:r>
              <a:rPr lang="en" sz="1450"/>
              <a:t>Stemming and lemmatization were applied to each word in the list using the 'PorterStemmer' and 'WordNetLemmatizer' classes in NLTK.</a:t>
            </a:r>
            <a:endParaRPr sz="1450"/>
          </a:p>
          <a:p>
            <a:pPr indent="-320675" lvl="0" marL="457200" rtl="0" algn="l">
              <a:lnSpc>
                <a:spcPct val="95000"/>
              </a:lnSpc>
              <a:spcBef>
                <a:spcPts val="0"/>
              </a:spcBef>
              <a:spcAft>
                <a:spcPts val="0"/>
              </a:spcAft>
              <a:buSzPts val="1450"/>
              <a:buChar char="●"/>
            </a:pPr>
            <a:r>
              <a:rPr lang="en" sz="1450"/>
              <a:t>The preprocessed text was stored in a list called 'corpus', which was used to generate a word cloud using the 'WordCloud' class in the 'wordcloud' library.</a:t>
            </a:r>
            <a:endParaRPr sz="1450"/>
          </a:p>
          <a:p>
            <a:pPr indent="-320675" lvl="0" marL="457200" rtl="0" algn="l">
              <a:lnSpc>
                <a:spcPct val="95000"/>
              </a:lnSpc>
              <a:spcBef>
                <a:spcPts val="0"/>
              </a:spcBef>
              <a:spcAft>
                <a:spcPts val="0"/>
              </a:spcAft>
              <a:buSzPts val="1450"/>
              <a:buChar char="●"/>
            </a:pPr>
            <a:r>
              <a:rPr lang="en" sz="1450"/>
              <a:t>The most frequently occurring words and bi-grams in the corpus were identified using the 'CountVectorizer' class in Scikit-Learn.</a:t>
            </a:r>
            <a:endParaRPr sz="1450"/>
          </a:p>
          <a:p>
            <a:pPr indent="-320675" lvl="0" marL="457200" rtl="0" algn="l">
              <a:lnSpc>
                <a:spcPct val="95000"/>
              </a:lnSpc>
              <a:spcBef>
                <a:spcPts val="0"/>
              </a:spcBef>
              <a:spcAft>
                <a:spcPts val="0"/>
              </a:spcAft>
              <a:buSzPts val="1450"/>
              <a:buChar char="●"/>
            </a:pPr>
            <a:r>
              <a:rPr lang="en" sz="1450"/>
              <a:t>The top 20 most frequent words and bi-grams were plotted using the 'barplot' function in the 'seaborn' library.</a:t>
            </a:r>
            <a:endParaRPr sz="1450"/>
          </a:p>
          <a:p>
            <a:pPr indent="-320675" lvl="0" marL="457200" rtl="0" algn="l">
              <a:lnSpc>
                <a:spcPct val="95000"/>
              </a:lnSpc>
              <a:spcBef>
                <a:spcPts val="0"/>
              </a:spcBef>
              <a:spcAft>
                <a:spcPts val="0"/>
              </a:spcAft>
              <a:buSzPts val="1450"/>
              <a:buChar char="●"/>
            </a:pPr>
            <a:r>
              <a:rPr lang="en" sz="1450"/>
              <a:t>Finally, we calculated TF-IDF value for individual features, sorted them in increasing order, and finally printed the top 5 features of a document.</a:t>
            </a:r>
            <a:endParaRPr sz="14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84" name="Google Shape;84;p18"/>
          <p:cNvSpPr txBox="1"/>
          <p:nvPr>
            <p:ph idx="1" type="body"/>
          </p:nvPr>
        </p:nvSpPr>
        <p:spPr>
          <a:xfrm>
            <a:off x="387175" y="1040000"/>
            <a:ext cx="8520600" cy="423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b="1" lang="en"/>
              <a:t>Word Cloud:</a:t>
            </a:r>
            <a:endParaRPr b="1"/>
          </a:p>
        </p:txBody>
      </p:sp>
      <p:pic>
        <p:nvPicPr>
          <p:cNvPr id="85" name="Google Shape;85;p18"/>
          <p:cNvPicPr preferRelativeResize="0"/>
          <p:nvPr/>
        </p:nvPicPr>
        <p:blipFill>
          <a:blip r:embed="rId3">
            <a:alphaModFix/>
          </a:blip>
          <a:stretch>
            <a:fillRect/>
          </a:stretch>
        </p:blipFill>
        <p:spPr>
          <a:xfrm>
            <a:off x="982700" y="1486175"/>
            <a:ext cx="6669868" cy="3397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247000" y="354525"/>
            <a:ext cx="8520600" cy="415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b="1" lang="en"/>
              <a:t>Results for unigram (top 20 most frequent words):</a:t>
            </a:r>
            <a:endParaRPr b="1"/>
          </a:p>
        </p:txBody>
      </p:sp>
      <p:pic>
        <p:nvPicPr>
          <p:cNvPr id="91" name="Google Shape;91;p19"/>
          <p:cNvPicPr preferRelativeResize="0"/>
          <p:nvPr/>
        </p:nvPicPr>
        <p:blipFill>
          <a:blip r:embed="rId3">
            <a:alphaModFix/>
          </a:blip>
          <a:stretch>
            <a:fillRect/>
          </a:stretch>
        </p:blipFill>
        <p:spPr>
          <a:xfrm>
            <a:off x="1672800" y="856275"/>
            <a:ext cx="6115416" cy="4068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247000" y="354525"/>
            <a:ext cx="8520600" cy="415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b="1" lang="en"/>
              <a:t>Results for bi-gram:</a:t>
            </a:r>
            <a:endParaRPr b="1"/>
          </a:p>
        </p:txBody>
      </p:sp>
      <p:pic>
        <p:nvPicPr>
          <p:cNvPr id="97" name="Google Shape;97;p20"/>
          <p:cNvPicPr preferRelativeResize="0"/>
          <p:nvPr/>
        </p:nvPicPr>
        <p:blipFill>
          <a:blip r:embed="rId3">
            <a:alphaModFix/>
          </a:blip>
          <a:stretch>
            <a:fillRect/>
          </a:stretch>
        </p:blipFill>
        <p:spPr>
          <a:xfrm>
            <a:off x="1759075" y="770025"/>
            <a:ext cx="5728417" cy="4068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247000" y="354525"/>
            <a:ext cx="8520600" cy="415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b="1" lang="en"/>
              <a:t>Results for tri-gram:</a:t>
            </a:r>
            <a:endParaRPr b="1"/>
          </a:p>
        </p:txBody>
      </p:sp>
      <p:pic>
        <p:nvPicPr>
          <p:cNvPr id="103" name="Google Shape;103;p21"/>
          <p:cNvPicPr preferRelativeResize="0"/>
          <p:nvPr/>
        </p:nvPicPr>
        <p:blipFill>
          <a:blip r:embed="rId3">
            <a:alphaModFix/>
          </a:blip>
          <a:stretch>
            <a:fillRect/>
          </a:stretch>
        </p:blipFill>
        <p:spPr>
          <a:xfrm>
            <a:off x="1651225" y="770025"/>
            <a:ext cx="6002017" cy="406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