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y="5143500" cx="9144000"/>
  <p:notesSz cx="9144000" cy="5143500"/>
  <p:embeddedFontLst>
    <p:embeddedFont>
      <p:font typeface="Lat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756D8C-E39F-4F2F-BB6F-C20EC5EE1CF4}">
  <a:tblStyle styleId="{9A756D8C-E39F-4F2F-BB6F-C20EC5EE1C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Lato-bold.fntdata"/><Relationship Id="rId50" Type="http://schemas.openxmlformats.org/officeDocument/2006/relationships/font" Target="fonts/Lato-regular.fntdata"/><Relationship Id="rId53" Type="http://schemas.openxmlformats.org/officeDocument/2006/relationships/font" Target="fonts/Lato-boldItalic.fntdata"/><Relationship Id="rId52" Type="http://schemas.openxmlformats.org/officeDocument/2006/relationships/font" Target="fonts/Lato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3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5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1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2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3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4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7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8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:notes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0:notes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606442" y="1334132"/>
            <a:ext cx="7931114" cy="157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457198" y="1200145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66" y="0"/>
                </a:lnTo>
                <a:lnTo>
                  <a:pt x="8229566" y="3828584"/>
                </a:lnTo>
                <a:lnTo>
                  <a:pt x="0" y="3828584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" name="Google Shape;24;p4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sng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06442" y="1334132"/>
            <a:ext cx="7931114" cy="157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1687159" y="1886960"/>
            <a:ext cx="5765800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Variables and Strings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Functions	</a:t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651492" y="1334132"/>
            <a:ext cx="7529830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A function is a section of reusable code that  performs an action.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946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A function has a name and is called, or  executed, by that name.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9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Optionally, functions can accept arguments  and return data.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090" marR="6764019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apple  orange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17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print() Function	</a:t>
            </a:r>
            <a:endParaRPr/>
          </a:p>
        </p:txBody>
      </p:sp>
      <p:sp>
        <p:nvSpPr>
          <p:cNvPr id="117" name="Google Shape;117;p17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470662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fruit = 'apple'  print(fruit)  print('orange')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23" name="Google Shape;123;p1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len() Function	</a:t>
            </a:r>
            <a:endParaRPr/>
          </a:p>
        </p:txBody>
      </p:sp>
      <p:sp>
        <p:nvSpPr>
          <p:cNvPr id="124" name="Google Shape;124;p18"/>
          <p:cNvSpPr txBox="1"/>
          <p:nvPr/>
        </p:nvSpPr>
        <p:spPr>
          <a:xfrm>
            <a:off x="530223" y="1257932"/>
            <a:ext cx="5054600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fruit = 'apple'  fruit_len = len(fruit)  print(fruit_len)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1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Functions	</a:t>
            </a: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424942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fruit = 'apple'  print(len(fruit))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2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Nesting Functions	</a:t>
            </a:r>
            <a:endParaRPr/>
          </a:p>
        </p:txBody>
      </p:sp>
      <p:sp>
        <p:nvSpPr>
          <p:cNvPr id="139" name="Google Shape;139;p20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print(len('apple'))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2463029" y="1886904"/>
            <a:ext cx="421449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String Methods</a:t>
            </a:r>
            <a:endParaRPr sz="4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OOP	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651492" y="1334132"/>
            <a:ext cx="7704455" cy="3499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Everything in Python is an object.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Every object has a type.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'apple' is an object of type "str".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'apple' is a string object.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fruit = 'apple'.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8958"/>
              </a:lnSpc>
              <a:spcBef>
                <a:spcPts val="2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fruit is a string object.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Methods are functions run against an object.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7820" lvl="0" marL="805815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object.method()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lower() String Method	</a:t>
            </a:r>
            <a:endParaRPr/>
          </a:p>
        </p:txBody>
      </p:sp>
      <p:sp>
        <p:nvSpPr>
          <p:cNvPr id="156" name="Google Shape;156;p23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356362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fruit = 'Apple'  print(fruit.lower())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457198" y="3182812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APPLE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upper() String Method	</a:t>
            </a: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356362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fruit = 'Apple'  print(fruit.upper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1664147" y="1886904"/>
            <a:ext cx="580834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String Concatenation</a:t>
            </a:r>
            <a:endParaRPr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454499" y="977623"/>
            <a:ext cx="8235315" cy="6350"/>
          </a:xfrm>
          <a:custGeom>
            <a:rect b="b" l="l" r="r" t="t"/>
            <a:pathLst>
              <a:path extrusionOk="0" h="6350" w="8235315">
                <a:moveTo>
                  <a:pt x="0" y="5999"/>
                </a:moveTo>
                <a:lnTo>
                  <a:pt x="8234983" y="0"/>
                </a:lnTo>
              </a:path>
            </a:pathLst>
          </a:custGeom>
          <a:noFill/>
          <a:ln cap="flat" cmpd="sng" w="28550">
            <a:solidFill>
              <a:srgbClr val="D770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530223" y="289439"/>
            <a:ext cx="4276090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u="none"/>
              <a:t>What You Will Learn</a:t>
            </a:r>
            <a:endParaRPr/>
          </a:p>
        </p:txBody>
      </p:sp>
      <p:sp>
        <p:nvSpPr>
          <p:cNvPr id="51" name="Google Shape;51;p8"/>
          <p:cNvSpPr txBox="1"/>
          <p:nvPr/>
        </p:nvSpPr>
        <p:spPr>
          <a:xfrm>
            <a:off x="651492" y="1334132"/>
            <a:ext cx="3805554" cy="2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Variables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Strings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String formatting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Built-in functions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Methods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374650"/>
                <a:gridCol w="1143000"/>
                <a:gridCol w="1746250"/>
              </a:tblGrid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7314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Python.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7314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Python.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26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	</a:t>
            </a:r>
            <a:endParaRPr/>
          </a:p>
        </p:txBody>
      </p:sp>
      <p:sp>
        <p:nvSpPr>
          <p:cNvPr id="178" name="Google Shape;178;p26"/>
          <p:cNvSpPr txBox="1"/>
          <p:nvPr/>
        </p:nvSpPr>
        <p:spPr>
          <a:xfrm>
            <a:off x="530223" y="1257932"/>
            <a:ext cx="7568565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print('I ' + 'love ' + 'Python.')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print('I' + ' love' + ' Python.')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IlovePython.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27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	</a:t>
            </a:r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print('I' + 'love' + 'Python.')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/>
          <p:nvPr/>
        </p:nvSpPr>
        <p:spPr>
          <a:xfrm>
            <a:off x="457199" y="4130116"/>
            <a:ext cx="8229600" cy="85788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 love Python.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457198" y="1200145"/>
            <a:ext cx="8229600" cy="2700020"/>
          </a:xfrm>
          <a:custGeom>
            <a:rect b="b" l="l" r="r" t="t"/>
            <a:pathLst>
              <a:path extrusionOk="0" h="2700020" w="8229600">
                <a:moveTo>
                  <a:pt x="0" y="0"/>
                </a:moveTo>
                <a:lnTo>
                  <a:pt x="8229566" y="0"/>
                </a:lnTo>
                <a:lnTo>
                  <a:pt x="8229566" y="2699989"/>
                </a:lnTo>
                <a:lnTo>
                  <a:pt x="0" y="2699989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2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 Concatenation	</a:t>
            </a:r>
            <a:endParaRPr/>
          </a:p>
        </p:txBody>
      </p:sp>
      <p:graphicFrame>
        <p:nvGraphicFramePr>
          <p:cNvPr id="193" name="Google Shape;193;p28"/>
          <p:cNvGraphicFramePr/>
          <p:nvPr/>
        </p:nvGraphicFramePr>
        <p:xfrm>
          <a:off x="511173" y="27153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494800"/>
                <a:gridCol w="558175"/>
                <a:gridCol w="1005850"/>
                <a:gridCol w="365750"/>
                <a:gridCol w="1097275"/>
                <a:gridCol w="1280150"/>
                <a:gridCol w="365750"/>
                <a:gridCol w="1037600"/>
              </a:tblGrid>
              <a:tr h="353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sentence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3175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first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 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second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080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 ' 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3536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60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third +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60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'.'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8"/>
          <p:cNvSpPr txBox="1"/>
          <p:nvPr/>
        </p:nvSpPr>
        <p:spPr>
          <a:xfrm>
            <a:off x="530223" y="1264790"/>
            <a:ext cx="2951480" cy="2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5080" rtl="0" algn="l">
              <a:lnSpc>
                <a:spcPct val="11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first = 'I'  second = 'love'  third = 'Python'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32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print(sentence)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----------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2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Repeating Strings	</a:t>
            </a:r>
            <a:endParaRPr/>
          </a:p>
        </p:txBody>
      </p:sp>
      <p:sp>
        <p:nvSpPr>
          <p:cNvPr id="201" name="Google Shape;201;p29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print('-' * 10)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happy happy happy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7" name="Google Shape;207;p3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Repeating Strings	</a:t>
            </a:r>
            <a:endParaRPr/>
          </a:p>
        </p:txBody>
      </p:sp>
      <p:sp>
        <p:nvSpPr>
          <p:cNvPr id="208" name="Google Shape;208;p30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725" marR="264985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happiness = 'happy ' * 3  print(happiness)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1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 love Python 3.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4" name="Google Shape;214;p31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str() Function	</a:t>
            </a:r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version = 3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615"/>
              </a:spcBef>
              <a:spcAft>
                <a:spcPts val="0"/>
              </a:spcAft>
              <a:buNone/>
            </a:pPr>
            <a:r>
              <a:rPr lang="en-US" sz="2300">
                <a:latin typeface="Courier New"/>
                <a:ea typeface="Courier New"/>
                <a:cs typeface="Courier New"/>
                <a:sym typeface="Courier New"/>
              </a:rPr>
              <a:t>print('I love Python ' + str(version) + '.')</a:t>
            </a:r>
            <a:endParaRPr sz="2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21" name="Google Shape;221;p32"/>
          <p:cNvSpPr txBox="1"/>
          <p:nvPr/>
        </p:nvSpPr>
        <p:spPr>
          <a:xfrm>
            <a:off x="530223" y="3250000"/>
            <a:ext cx="7987665" cy="1111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434339" lvl="0" marL="591185" marR="1307465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File "string_example.py", line 2, in &lt;module&gt;  print('I love Python ' + version)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TypeError: Can't convert 'int' object to str implicitly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3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str() Function	</a:t>
            </a:r>
            <a:endParaRPr/>
          </a:p>
        </p:txBody>
      </p:sp>
      <p:sp>
        <p:nvSpPr>
          <p:cNvPr id="223" name="Google Shape;223;p32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version = 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print('I love Python ' + version + '.')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2012991" y="1886903"/>
            <a:ext cx="5109845" cy="7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/>
              <a:t>Formatting Strings</a:t>
            </a:r>
            <a:endParaRPr sz="4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34" name="Google Shape;234;p34"/>
          <p:cNvGraphicFramePr/>
          <p:nvPr/>
        </p:nvGraphicFramePr>
        <p:xfrm>
          <a:off x="511173" y="33835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306075"/>
                <a:gridCol w="914400"/>
                <a:gridCol w="1403350"/>
              </a:tblGrid>
              <a:tr h="391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Python.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391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love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85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Python.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  <p:sp>
        <p:nvSpPr>
          <p:cNvPr id="235" name="Google Shape;235;p3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sp>
        <p:nvSpPr>
          <p:cNvPr id="236" name="Google Shape;236;p34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50475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print('I {} Python.'.format('love'))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print('{} {} {}'.format('I', 'love', 'Python.'))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 love Python.	Python loves me.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sp>
        <p:nvSpPr>
          <p:cNvPr id="243" name="Google Shape;243;p35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5240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print('I {0} {1}.	{1} {0}s me.'.format('love', 'Python'))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	</a:t>
            </a:r>
            <a:endParaRPr/>
          </a:p>
        </p:txBody>
      </p:sp>
      <p:sp>
        <p:nvSpPr>
          <p:cNvPr id="57" name="Google Shape;57;p9"/>
          <p:cNvSpPr txBox="1"/>
          <p:nvPr/>
        </p:nvSpPr>
        <p:spPr>
          <a:xfrm>
            <a:off x="651482" y="1334132"/>
            <a:ext cx="6824980" cy="33089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Case sensitive.	(Case matters!)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8958"/>
              </a:lnSpc>
              <a:spcBef>
                <a:spcPts val="2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Fruit and fruit are different variables.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Must start with a letter.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8958"/>
              </a:lnSpc>
              <a:spcBef>
                <a:spcPts val="25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Can </a:t>
            </a:r>
            <a:r>
              <a:rPr b="0" i="1" lang="en-US" sz="2400" u="none" cap="none" strike="noStrike">
                <a:latin typeface="Lato"/>
                <a:ea typeface="Lato"/>
                <a:cs typeface="Lato"/>
                <a:sym typeface="Lato"/>
              </a:rPr>
              <a:t>contain </a:t>
            </a: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numbers.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19166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Underscores allowed in variable names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Not allowed: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469265" marR="0" rtl="0" algn="l">
              <a:lnSpc>
                <a:spcPct val="119375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1400">
                <a:latin typeface="Arial"/>
                <a:ea typeface="Arial"/>
                <a:cs typeface="Arial"/>
                <a:sym typeface="Arial"/>
              </a:rPr>
              <a:t>○	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+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-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 love Python.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sp>
        <p:nvSpPr>
          <p:cNvPr id="250" name="Google Shape;250;p36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76200">
            <a:noAutofit/>
          </a:bodyPr>
          <a:lstStyle/>
          <a:p>
            <a:pPr indent="0" lvl="0" marL="85725" marR="5454015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first = 'I'  second = 'love'  third = 'Python'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print('{} {} {}.'.format(first, second, third))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0" lvl="0" marL="8509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 love Python 3.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sp>
        <p:nvSpPr>
          <p:cNvPr id="257" name="Google Shape;257;p37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0" lvl="0" marL="85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version = 3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print('I love Python {}.'.format(version))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63" name="Google Shape;263;p38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860550"/>
                <a:gridCol w="572125"/>
                <a:gridCol w="1975475"/>
              </a:tblGrid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Fruit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Quantity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Oranges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679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  <p:sp>
        <p:nvSpPr>
          <p:cNvPr id="264" name="Google Shape;264;p38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65" name="Google Shape;265;p3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graphicFrame>
        <p:nvGraphicFramePr>
          <p:cNvPr id="266" name="Google Shape;266;p38"/>
          <p:cNvGraphicFramePr/>
          <p:nvPr/>
        </p:nvGraphicFramePr>
        <p:xfrm>
          <a:off x="511173" y="13960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2032000"/>
                <a:gridCol w="320050"/>
                <a:gridCol w="3679825"/>
                <a:gridCol w="2032000"/>
              </a:tblGrid>
              <a:tr h="351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{1:8}'.format('Fruit',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'Quantity'))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{1:8}'.format('Apple',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3))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7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1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510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7175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{1:8}'.format(</a:t>
                      </a:r>
                      <a:r>
                        <a:rPr lang="en-US" sz="2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Oranges</a:t>
                      </a: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,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93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r>
                        <a:rPr lang="en-US" sz="21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))</a:t>
                      </a:r>
                      <a:endParaRPr sz="21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72" name="Google Shape;272;p39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860550"/>
                <a:gridCol w="571500"/>
                <a:gridCol w="1974850"/>
              </a:tblGrid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Fruit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Quantity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Oranges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7314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  <p:sp>
        <p:nvSpPr>
          <p:cNvPr id="273" name="Google Shape;273;p39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graphicFrame>
        <p:nvGraphicFramePr>
          <p:cNvPr id="275" name="Google Shape;275;p39"/>
          <p:cNvGraphicFramePr/>
          <p:nvPr/>
        </p:nvGraphicFramePr>
        <p:xfrm>
          <a:off x="511173" y="1394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936750"/>
                <a:gridCol w="304800"/>
                <a:gridCol w="5593725"/>
              </a:tblGrid>
              <a:tr h="334375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{1:&lt;8}'.format('Fruit', 'Quantity'))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{1:&lt;8}'.format('Apple', 3))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</a:tr>
              <a:tr h="334375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{1:&lt;8}'.format('Oranges', 10))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281" name="Google Shape;281;p40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860550"/>
                <a:gridCol w="571500"/>
                <a:gridCol w="1974850"/>
              </a:tblGrid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Fruit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Quantity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Apple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2.33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Oranges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7314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10.00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CFE1F3"/>
                    </a:solidFill>
                  </a:tcPr>
                </a:tc>
              </a:tr>
            </a:tbl>
          </a:graphicData>
        </a:graphic>
      </p:graphicFrame>
      <p:sp>
        <p:nvSpPr>
          <p:cNvPr id="282" name="Google Shape;282;p40"/>
          <p:cNvSpPr/>
          <p:nvPr/>
        </p:nvSpPr>
        <p:spPr>
          <a:xfrm>
            <a:off x="457198" y="1200145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4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	</a:t>
            </a:r>
            <a:endParaRPr/>
          </a:p>
        </p:txBody>
      </p:sp>
      <p:graphicFrame>
        <p:nvGraphicFramePr>
          <p:cNvPr id="284" name="Google Shape;284;p40"/>
          <p:cNvGraphicFramePr/>
          <p:nvPr/>
        </p:nvGraphicFramePr>
        <p:xfrm>
          <a:off x="511173" y="13944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936750"/>
                <a:gridCol w="304800"/>
                <a:gridCol w="5593725"/>
              </a:tblGrid>
              <a:tr h="334375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32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{1:&lt;8}'.format('Fruit', 'Quantity'))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{1:&lt;8.2f}'.format('Apple', 2.33333))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</a:tr>
              <a:tr h="334375">
                <a:tc>
                  <a:txBody>
                    <a:bodyPr/>
                    <a:lstStyle/>
                    <a:p>
                      <a:pPr indent="0" lvl="0" marL="0" marR="368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print('{0:8}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79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755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{1:&lt;8.2f}'.format('Oranges', 10))</a:t>
                      </a:r>
                      <a:endParaRPr sz="2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380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/>
        </p:nvSpPr>
        <p:spPr>
          <a:xfrm>
            <a:off x="530223" y="394214"/>
            <a:ext cx="8186420" cy="40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latin typeface="Lato"/>
                <a:ea typeface="Lato"/>
                <a:cs typeface="Lato"/>
                <a:sym typeface="Lato"/>
              </a:rPr>
              <a:t>Formatting Strings Alignment	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5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&lt;	Left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^	Center</a:t>
            </a:r>
            <a:endParaRPr sz="36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Lato"/>
                <a:ea typeface="Lato"/>
                <a:cs typeface="Lato"/>
                <a:sym typeface="Lato"/>
              </a:rPr>
              <a:t>&gt;	Right</a:t>
            </a:r>
            <a:endParaRPr sz="36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Formatting Strings - Data Types	</a:t>
            </a:r>
            <a:endParaRPr/>
          </a:p>
        </p:txBody>
      </p:sp>
      <p:sp>
        <p:nvSpPr>
          <p:cNvPr id="295" name="Google Shape;295;p42"/>
          <p:cNvSpPr txBox="1"/>
          <p:nvPr/>
        </p:nvSpPr>
        <p:spPr>
          <a:xfrm>
            <a:off x="530223" y="1259709"/>
            <a:ext cx="7703820" cy="29781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075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f	</a:t>
            </a:r>
            <a:r>
              <a:rPr lang="en-US" sz="3400">
                <a:latin typeface="Lato"/>
                <a:ea typeface="Lato"/>
                <a:cs typeface="Lato"/>
                <a:sym typeface="Lato"/>
              </a:rPr>
              <a:t>Float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.Nf	</a:t>
            </a:r>
            <a:r>
              <a:rPr lang="en-US" sz="3400">
                <a:latin typeface="Lato"/>
                <a:ea typeface="Lato"/>
                <a:cs typeface="Lato"/>
                <a:sym typeface="Lato"/>
              </a:rPr>
              <a:t>N = The number of decimal places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None/>
            </a:pPr>
            <a:r>
              <a:t/>
            </a:r>
            <a:endParaRPr sz="4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latin typeface="Lato"/>
                <a:ea typeface="Lato"/>
                <a:cs typeface="Lato"/>
                <a:sym typeface="Lato"/>
              </a:rPr>
              <a:t>Example:</a:t>
            </a:r>
            <a:endParaRPr sz="3400">
              <a:latin typeface="Lato"/>
              <a:ea typeface="Lato"/>
              <a:cs typeface="Lato"/>
              <a:sym typeface="Lato"/>
            </a:endParaRPr>
          </a:p>
          <a:p>
            <a:pPr indent="0" lvl="0" marL="0" marR="5201920" rtl="0" algn="ctr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400">
                <a:latin typeface="Courier New"/>
                <a:ea typeface="Courier New"/>
                <a:cs typeface="Courier New"/>
                <a:sym typeface="Courier New"/>
              </a:rPr>
              <a:t>{:.2f}</a:t>
            </a:r>
            <a:endParaRPr sz="3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User Input	</a:t>
            </a:r>
            <a:endParaRPr/>
          </a:p>
        </p:txBody>
      </p:sp>
      <p:sp>
        <p:nvSpPr>
          <p:cNvPr id="301" name="Google Shape;301;p43"/>
          <p:cNvSpPr txBox="1"/>
          <p:nvPr/>
        </p:nvSpPr>
        <p:spPr>
          <a:xfrm>
            <a:off x="530223" y="1334132"/>
            <a:ext cx="620585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input()	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Accepts Standard Input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41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input('Prompt to display')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/>
        </p:nvSpPr>
        <p:spPr>
          <a:xfrm>
            <a:off x="457199" y="3182818"/>
            <a:ext cx="8229600" cy="1845945"/>
          </a:xfrm>
          <a:prstGeom prst="rect">
            <a:avLst/>
          </a:prstGeom>
          <a:solidFill>
            <a:srgbClr val="CFE1F3"/>
          </a:solidFill>
          <a:ln>
            <a:noFill/>
          </a:ln>
        </p:spPr>
        <p:txBody>
          <a:bodyPr anchorCtr="0" anchor="t" bIns="0" lIns="0" spcFirstLastPara="1" rIns="0" wrap="square" tIns="69850">
            <a:noAutofit/>
          </a:bodyPr>
          <a:lstStyle/>
          <a:p>
            <a:pPr indent="0" lvl="0" marL="85090" marR="2649855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Enter your name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: Pankaj Pankaj is a nice name.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7" name="Google Shape;307;p4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User Input	</a:t>
            </a:r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76200">
            <a:noAutofit/>
          </a:bodyPr>
          <a:lstStyle/>
          <a:p>
            <a:pPr indent="0" lvl="0" marL="85725" marR="760095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uname</a:t>
            </a: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= input('Enter your name: ')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85725" marR="760095" rtl="0" algn="l">
              <a:lnSpc>
                <a:spcPct val="122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print('{} is a nice name.'.format(uname))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314" name="Google Shape;314;p45"/>
          <p:cNvSpPr txBox="1"/>
          <p:nvPr/>
        </p:nvSpPr>
        <p:spPr>
          <a:xfrm>
            <a:off x="651492" y="1334132"/>
            <a:ext cx="7296784" cy="23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Variables are names that store values.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Variables must start with a letter, but may  contain numbers and underscores.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Assign values to variables using the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0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variable_name = value </a:t>
            </a:r>
            <a:r>
              <a:rPr lang="en-US" sz="3000">
                <a:latin typeface="Lato"/>
                <a:ea typeface="Lato"/>
                <a:cs typeface="Lato"/>
                <a:sym typeface="Lato"/>
              </a:rPr>
              <a:t>syntax.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Variables	</a:t>
            </a:r>
            <a:endParaRPr/>
          </a:p>
        </p:txBody>
      </p:sp>
      <p:sp>
        <p:nvSpPr>
          <p:cNvPr id="63" name="Google Shape;63;p10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-33655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Variables are: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6550" lvl="1" marL="1000125" marR="0" rtl="0" algn="l">
              <a:lnSpc>
                <a:spcPct val="119375"/>
              </a:lnSpc>
              <a:spcBef>
                <a:spcPts val="25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storage locations that have a name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6550" lvl="1" marL="1000125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name-value pairs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" name="Google Shape;64;p10"/>
          <p:cNvSpPr/>
          <p:nvPr/>
        </p:nvSpPr>
        <p:spPr>
          <a:xfrm>
            <a:off x="457198" y="3182812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66" y="0"/>
                </a:lnTo>
                <a:lnTo>
                  <a:pt x="8229566" y="1845892"/>
                </a:lnTo>
                <a:lnTo>
                  <a:pt x="0" y="18458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65" name="Google Shape;65;p10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289050"/>
                <a:gridCol w="457200"/>
                <a:gridCol w="1974850"/>
              </a:tblGrid>
              <a:tr h="749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john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749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name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13664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r>
                        <a:rPr lang="en-US" sz="30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smith</a:t>
                      </a: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320" name="Google Shape;320;p46"/>
          <p:cNvSpPr txBox="1"/>
          <p:nvPr/>
        </p:nvSpPr>
        <p:spPr>
          <a:xfrm>
            <a:off x="651492" y="1334132"/>
            <a:ext cx="7927975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Strings are surrounded by quotation marks.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Each character in a string is assigned an index.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276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A function is reusable code that performs an  action.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7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326" name="Google Shape;326;p47"/>
          <p:cNvSpPr txBox="1"/>
          <p:nvPr/>
        </p:nvSpPr>
        <p:spPr>
          <a:xfrm>
            <a:off x="651492" y="1334132"/>
            <a:ext cx="5778500" cy="19373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Built-in functions: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9375"/>
              </a:lnSpc>
              <a:spcBef>
                <a:spcPts val="2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: Displays values.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len()</a:t>
            </a: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: Returns the length of an item.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: Returns a string object.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  <a:p>
            <a:pPr indent="-335915" lvl="1" marL="805815" marR="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0" i="0" lang="en-US" sz="2400" u="none" cap="none" strike="noStrike"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rPr b="0" i="0" lang="en-US" sz="2400" u="none" cap="none" strike="noStrike">
                <a:latin typeface="Lato"/>
                <a:ea typeface="Lato"/>
                <a:cs typeface="Lato"/>
                <a:sym typeface="Lato"/>
              </a:rPr>
              <a:t>: Reads a string.</a:t>
            </a:r>
            <a:endParaRPr b="0" i="0" sz="2400" u="none" cap="none" strike="noStrike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8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332" name="Google Shape;332;p48"/>
          <p:cNvSpPr txBox="1"/>
          <p:nvPr/>
        </p:nvSpPr>
        <p:spPr>
          <a:xfrm>
            <a:off x="651492" y="1334132"/>
            <a:ext cx="7230109" cy="18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Everything in Python is an object.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Objects can have methods.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5915" lvl="0" marL="348615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Methods are functions that operate on an  object.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	</a:t>
            </a:r>
            <a:endParaRPr/>
          </a:p>
        </p:txBody>
      </p:sp>
      <p:sp>
        <p:nvSpPr>
          <p:cNvPr id="338" name="Google Shape;338;p49"/>
          <p:cNvSpPr txBox="1"/>
          <p:nvPr>
            <p:ph idx="1" type="body"/>
          </p:nvPr>
        </p:nvSpPr>
        <p:spPr>
          <a:xfrm>
            <a:off x="606442" y="1334132"/>
            <a:ext cx="7931114" cy="157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-335915" lvl="0" marL="393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-US"/>
              <a:t>String methods:</a:t>
            </a:r>
            <a:endParaRPr/>
          </a:p>
          <a:p>
            <a:pPr indent="-335914" lvl="1" marL="850264" rtl="0" algn="l">
              <a:lnSpc>
                <a:spcPct val="119375"/>
              </a:lnSpc>
              <a:spcBef>
                <a:spcPts val="2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upper()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Returns a copy of the string in uppercase.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35914" lvl="1" marL="850264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Returns a copy of the string in lowercase.</a:t>
            </a:r>
            <a:endParaRPr sz="2400">
              <a:latin typeface="Lato"/>
              <a:ea typeface="Lato"/>
              <a:cs typeface="Lato"/>
              <a:sym typeface="Lato"/>
            </a:endParaRPr>
          </a:p>
          <a:p>
            <a:pPr indent="-335914" lvl="1" marL="850264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lang="en-US" sz="2400">
                <a:latin typeface="Courier New"/>
                <a:ea typeface="Courier New"/>
                <a:cs typeface="Courier New"/>
                <a:sym typeface="Courier New"/>
              </a:rPr>
              <a:t>format()</a:t>
            </a:r>
            <a:r>
              <a:rPr lang="en-US" sz="2400">
                <a:latin typeface="Lato"/>
                <a:ea typeface="Lato"/>
                <a:cs typeface="Lato"/>
                <a:sym typeface="Lato"/>
              </a:rPr>
              <a:t>: Returns a formatted version of the string.</a:t>
            </a:r>
            <a:endParaRPr sz="24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ctr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Valid and Invalid Variable Names	</a:t>
            </a:r>
            <a:endParaRPr/>
          </a:p>
        </p:txBody>
      </p:sp>
      <p:sp>
        <p:nvSpPr>
          <p:cNvPr id="71" name="Google Shape;71;p11"/>
          <p:cNvSpPr txBox="1"/>
          <p:nvPr/>
        </p:nvSpPr>
        <p:spPr>
          <a:xfrm>
            <a:off x="530223" y="1257932"/>
            <a:ext cx="6196965" cy="16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alplabets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 = 'ABC'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i_use_underScore = 'ABC'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IHave2digits = 'ABC'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2" name="Google Shape;72;p11"/>
          <p:cNvSpPr txBox="1"/>
          <p:nvPr/>
        </p:nvSpPr>
        <p:spPr>
          <a:xfrm>
            <a:off x="682623" y="3173207"/>
            <a:ext cx="6197100" cy="16257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-useHyphen</a:t>
            </a: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= 'ABC'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+usePlus = 'ABC'  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5080" rtl="0" algn="l">
              <a:lnSpc>
                <a:spcPct val="116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2digits = 'ABC'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/>
          <p:nvPr/>
        </p:nvSpPr>
        <p:spPr>
          <a:xfrm>
            <a:off x="457199" y="3182818"/>
            <a:ext cx="8229600" cy="1845945"/>
          </a:xfrm>
          <a:custGeom>
            <a:rect b="b" l="l" r="r" t="t"/>
            <a:pathLst>
              <a:path extrusionOk="0" h="1845945" w="8229600">
                <a:moveTo>
                  <a:pt x="0" y="0"/>
                </a:moveTo>
                <a:lnTo>
                  <a:pt x="8229583" y="0"/>
                </a:lnTo>
                <a:lnTo>
                  <a:pt x="8229583" y="1845896"/>
                </a:lnTo>
                <a:lnTo>
                  <a:pt x="0" y="1845896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78" name="Google Shape;78;p12"/>
          <p:cNvGraphicFramePr/>
          <p:nvPr/>
        </p:nvGraphicFramePr>
        <p:xfrm>
          <a:off x="511173" y="3393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289050"/>
                <a:gridCol w="457200"/>
                <a:gridCol w="1746250"/>
              </a:tblGrid>
              <a:tr h="749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fruit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'apple'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74920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fruit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=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"apple"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3375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79" name="Google Shape;79;p12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	</a:t>
            </a:r>
            <a:endParaRPr/>
          </a:p>
        </p:txBody>
      </p:sp>
      <p:sp>
        <p:nvSpPr>
          <p:cNvPr id="80" name="Google Shape;80;p12"/>
          <p:cNvSpPr txBox="1"/>
          <p:nvPr/>
        </p:nvSpPr>
        <p:spPr>
          <a:xfrm>
            <a:off x="457198" y="1200145"/>
            <a:ext cx="8229600" cy="184594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146675">
            <a:noAutofit/>
          </a:bodyPr>
          <a:lstStyle/>
          <a:p>
            <a:pPr indent="-33655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Represent text</a:t>
            </a:r>
            <a:endParaRPr sz="3000">
              <a:latin typeface="Lato"/>
              <a:ea typeface="Lato"/>
              <a:cs typeface="Lato"/>
              <a:sym typeface="Lato"/>
            </a:endParaRPr>
          </a:p>
          <a:p>
            <a:pPr indent="-336550" lvl="0" marL="5429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-US" sz="3000">
                <a:latin typeface="Lato"/>
                <a:ea typeface="Lato"/>
                <a:cs typeface="Lato"/>
                <a:sym typeface="Lato"/>
              </a:rPr>
              <a:t>Surrounded by quotes</a:t>
            </a:r>
            <a:endParaRPr sz="3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/>
          <p:nvPr/>
        </p:nvSpPr>
        <p:spPr>
          <a:xfrm>
            <a:off x="457198" y="1200145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66" y="0"/>
                </a:lnTo>
                <a:lnTo>
                  <a:pt x="8229566" y="3828584"/>
                </a:lnTo>
                <a:lnTo>
                  <a:pt x="0" y="3828584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Quotes within Strings	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30223" y="2272946"/>
            <a:ext cx="798766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sentence = 'She said, "That is a great tasting apple!"'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530223" y="3701693"/>
            <a:ext cx="610552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sentence = "That's a great tasting apple!"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/>
          <p:nvPr/>
        </p:nvSpPr>
        <p:spPr>
          <a:xfrm>
            <a:off x="457198" y="1200145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66" y="0"/>
                </a:lnTo>
                <a:lnTo>
                  <a:pt x="8229566" y="3828584"/>
                </a:lnTo>
                <a:lnTo>
                  <a:pt x="0" y="3828584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4" name="Google Shape;94;p14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Using Quotes within Strings	</a:t>
            </a:r>
            <a:endParaRPr/>
          </a:p>
        </p:txBody>
      </p:sp>
      <p:sp>
        <p:nvSpPr>
          <p:cNvPr id="95" name="Google Shape;95;p14"/>
          <p:cNvSpPr txBox="1"/>
          <p:nvPr/>
        </p:nvSpPr>
        <p:spPr>
          <a:xfrm>
            <a:off x="530223" y="2272946"/>
            <a:ext cx="7842884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double = "She said, \"That's a great tasting apple!\""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530223" y="3701693"/>
            <a:ext cx="7698105" cy="31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latin typeface="Courier New"/>
                <a:ea typeface="Courier New"/>
                <a:cs typeface="Courier New"/>
                <a:sym typeface="Courier New"/>
              </a:rPr>
              <a:t>single = 'She said, "That\'s a great tasting apple!"'</a:t>
            </a:r>
            <a:endParaRPr sz="19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/>
          <p:nvPr/>
        </p:nvSpPr>
        <p:spPr>
          <a:xfrm>
            <a:off x="457199" y="1200147"/>
            <a:ext cx="8229600" cy="3829050"/>
          </a:xfrm>
          <a:custGeom>
            <a:rect b="b" l="l" r="r" t="t"/>
            <a:pathLst>
              <a:path extrusionOk="0" h="3829050" w="8229600">
                <a:moveTo>
                  <a:pt x="0" y="0"/>
                </a:moveTo>
                <a:lnTo>
                  <a:pt x="8229583" y="0"/>
                </a:lnTo>
                <a:lnTo>
                  <a:pt x="8229583" y="3828592"/>
                </a:lnTo>
                <a:lnTo>
                  <a:pt x="0" y="3828592"/>
                </a:lnTo>
                <a:lnTo>
                  <a:pt x="0" y="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aphicFrame>
        <p:nvGraphicFramePr>
          <p:cNvPr id="102" name="Google Shape;102;p15"/>
          <p:cNvGraphicFramePr/>
          <p:nvPr/>
        </p:nvGraphicFramePr>
        <p:xfrm>
          <a:off x="511173" y="14106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{9A756D8C-E39F-4F2F-BB6F-C20EC5EE1CF4}</a:tableStyleId>
              </a:tblPr>
              <a:tblGrid>
                <a:gridCol w="1974850"/>
                <a:gridCol w="685800"/>
                <a:gridCol w="457200"/>
                <a:gridCol w="457200"/>
                <a:gridCol w="457200"/>
                <a:gridCol w="374650"/>
              </a:tblGrid>
              <a:tr h="482500">
                <a:tc>
                  <a:txBody>
                    <a:bodyPr/>
                    <a:lstStyle/>
                    <a:p>
                      <a:pPr indent="0" lvl="0" marL="0" marR="33528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String: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3333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  <a:tr h="482500">
                <a:tc>
                  <a:txBody>
                    <a:bodyPr/>
                    <a:lstStyle/>
                    <a:p>
                      <a:pPr indent="0" lvl="0" marL="0" marR="3346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Index: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06045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16666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0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4</a:t>
                      </a:r>
                      <a:endParaRPr sz="30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103" name="Google Shape;103;p15"/>
          <p:cNvSpPr txBox="1"/>
          <p:nvPr/>
        </p:nvSpPr>
        <p:spPr>
          <a:xfrm>
            <a:off x="530223" y="2858129"/>
            <a:ext cx="5969000" cy="21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9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a = 'apple'[0]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19045" rtl="0" algn="l">
              <a:lnSpc>
                <a:spcPct val="140000"/>
              </a:lnSpc>
              <a:spcBef>
                <a:spcPts val="240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e = 'apple'[4]  fruit = 'apple'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59"/>
              </a:spcBef>
              <a:spcAft>
                <a:spcPts val="0"/>
              </a:spcAft>
              <a:buNone/>
            </a:pPr>
            <a:r>
              <a:rPr lang="en-US" sz="3000">
                <a:latin typeface="Courier New"/>
                <a:ea typeface="Courier New"/>
                <a:cs typeface="Courier New"/>
                <a:sym typeface="Courier New"/>
              </a:rPr>
              <a:t>first_character = fruit[0]</a:t>
            </a:r>
            <a:endParaRPr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15"/>
          <p:cNvSpPr txBox="1"/>
          <p:nvPr>
            <p:ph type="title"/>
          </p:nvPr>
        </p:nvSpPr>
        <p:spPr>
          <a:xfrm>
            <a:off x="427356" y="394214"/>
            <a:ext cx="8289287" cy="574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149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