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9144000" cy="5143500"/>
  <p:embeddedFontLs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07FEE8-2314-423B-AA5C-62F64761F91E}">
  <a:tblStyle styleId="{1A07FEE8-2314-423B-AA5C-62F64761F91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530223" y="1262123"/>
            <a:ext cx="7157084" cy="2492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457199" y="1200147"/>
            <a:ext cx="8229600" cy="3829050"/>
          </a:xfrm>
          <a:custGeom>
            <a:rect b="b" l="l" r="r" t="t"/>
            <a:pathLst>
              <a:path extrusionOk="0" h="3829050" w="8229600">
                <a:moveTo>
                  <a:pt x="0" y="0"/>
                </a:moveTo>
                <a:lnTo>
                  <a:pt x="8229583" y="0"/>
                </a:lnTo>
                <a:lnTo>
                  <a:pt x="8229583" y="3828592"/>
                </a:lnTo>
                <a:lnTo>
                  <a:pt x="0" y="3828592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" name="Google Shape;28;p5"/>
          <p:cNvSpPr txBox="1"/>
          <p:nvPr>
            <p:ph type="ctr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sng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0223" y="1262123"/>
            <a:ext cx="7157084" cy="2492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2138568" y="1886960"/>
            <a:ext cx="4860290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u="none"/>
              <a:t>Section Overview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Floating Point Numbers (Floats)	</a:t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530223" y="1334132"/>
            <a:ext cx="2028189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8 / 2 = 4.0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41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1 + 2.0 = 3.0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457198" y="199049"/>
            <a:ext cx="8229600" cy="2775585"/>
          </a:xfrm>
          <a:custGeom>
            <a:rect b="b" l="l" r="r" t="t"/>
            <a:pathLst>
              <a:path extrusionOk="0" h="2775585" w="8229600">
                <a:moveTo>
                  <a:pt x="0" y="0"/>
                </a:moveTo>
                <a:lnTo>
                  <a:pt x="8229566" y="0"/>
                </a:lnTo>
                <a:lnTo>
                  <a:pt x="8229566" y="2774988"/>
                </a:lnTo>
                <a:lnTo>
                  <a:pt x="0" y="2774988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106" name="Google Shape;106;p17"/>
          <p:cNvGraphicFramePr/>
          <p:nvPr/>
        </p:nvGraphicFramePr>
        <p:xfrm>
          <a:off x="457198" y="3998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{1A07FEE8-2314-423B-AA5C-62F64761F91E}</a:tableStyleId>
              </a:tblPr>
              <a:tblGrid>
                <a:gridCol w="1906950"/>
                <a:gridCol w="382850"/>
                <a:gridCol w="822950"/>
                <a:gridCol w="365750"/>
                <a:gridCol w="4761225"/>
              </a:tblGrid>
              <a:tr h="39172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sum = 1 +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175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 hMerge="1"/>
                <a:tc hMerge="1"/>
              </a:tr>
              <a:tr h="4381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diff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84455" rtl="0" algn="r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</a:tr>
              <a:tr h="39172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new_num</a:t>
                      </a:r>
                      <a:r>
                        <a:rPr lang="en-US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84455" rtl="0" algn="r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sum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diff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</a:tr>
              <a:tr h="531025">
                <a:tc gridSpan="5"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print(new_num)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1900" marB="0" marR="0" marL="0"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  <a:tc hMerge="1"/>
              </a:tr>
              <a:tr h="39172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print(sum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175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sum)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 hMerge="1"/>
                <a:tc hMerge="1"/>
              </a:tr>
              <a:tr h="4299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print(sum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175" rtl="0" algn="l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1)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 hMerge="1"/>
                <a:tc hMerge="1"/>
              </a:tr>
              <a:tr h="26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317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 hMerge="1"/>
                <a:tc hMerge="1"/>
              </a:tr>
              <a:tr h="5925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102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49225" marB="0" marR="0" marL="0">
                    <a:solidFill>
                      <a:srgbClr val="CF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17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CFE1F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CFE1F3"/>
                    </a:solidFill>
                  </a:tcPr>
                </a:tc>
                <a:tc hMerge="1"/>
                <a:tc hMerge="1"/>
              </a:tr>
              <a:tr h="4381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1.0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CF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17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CFE1F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CFE1F3"/>
                    </a:solidFill>
                  </a:tcPr>
                </a:tc>
                <a:tc hMerge="1"/>
                <a:tc hMerge="1"/>
              </a:tr>
              <a:tr h="7594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CF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17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CFE1F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CFE1F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/>
        </p:nvSpPr>
        <p:spPr>
          <a:xfrm>
            <a:off x="457199" y="3182818"/>
            <a:ext cx="8229600" cy="1845945"/>
          </a:xfrm>
          <a:custGeom>
            <a:rect b="b" l="l" r="r" t="t"/>
            <a:pathLst>
              <a:path extrusionOk="0" h="1845945" w="8229600">
                <a:moveTo>
                  <a:pt x="0" y="0"/>
                </a:moveTo>
                <a:lnTo>
                  <a:pt x="8229583" y="0"/>
                </a:lnTo>
                <a:lnTo>
                  <a:pt x="8229583" y="1845896"/>
                </a:lnTo>
                <a:lnTo>
                  <a:pt x="0" y="1845896"/>
                </a:lnTo>
                <a:lnTo>
                  <a:pt x="0" y="0"/>
                </a:lnTo>
                <a:close/>
              </a:path>
            </a:pathLst>
          </a:custGeom>
          <a:solidFill>
            <a:srgbClr val="CFE1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2" name="Google Shape;112;p18"/>
          <p:cNvSpPr txBox="1"/>
          <p:nvPr/>
        </p:nvSpPr>
        <p:spPr>
          <a:xfrm>
            <a:off x="530223" y="3244793"/>
            <a:ext cx="7568565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8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4320" lvl="0" marL="560705" marR="1513205" rtl="0" algn="l">
              <a:lnSpc>
                <a:spcPct val="1284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File "string_test.py", line 3, in &lt;module&gt;  total = quantity_string + 2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TypeError: Can't convert 'int' object to str implicitly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457198" y="1200145"/>
            <a:ext cx="8229600" cy="1845945"/>
          </a:xfrm>
          <a:custGeom>
            <a:rect b="b" l="l" r="r" t="t"/>
            <a:pathLst>
              <a:path extrusionOk="0" h="1845945" w="8229600">
                <a:moveTo>
                  <a:pt x="0" y="0"/>
                </a:moveTo>
                <a:lnTo>
                  <a:pt x="8229566" y="0"/>
                </a:lnTo>
                <a:lnTo>
                  <a:pt x="8229566" y="1845892"/>
                </a:lnTo>
                <a:lnTo>
                  <a:pt x="0" y="1845892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" name="Google Shape;114;p18"/>
          <p:cNvSpPr txBox="1"/>
          <p:nvPr/>
        </p:nvSpPr>
        <p:spPr>
          <a:xfrm>
            <a:off x="530223" y="1257932"/>
            <a:ext cx="6196965" cy="16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9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quantity = 3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quantity_string = '3'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total = quantity_string + 2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18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Strings and Numbers	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/>
        </p:nvSpPr>
        <p:spPr>
          <a:xfrm>
            <a:off x="457199" y="3182818"/>
            <a:ext cx="8229600" cy="1845945"/>
          </a:xfrm>
          <a:prstGeom prst="rect">
            <a:avLst/>
          </a:prstGeom>
          <a:solidFill>
            <a:srgbClr val="CFE1F3"/>
          </a:solidFill>
          <a:ln>
            <a:noFill/>
          </a:ln>
        </p:spPr>
        <p:txBody>
          <a:bodyPr anchorCtr="0" anchor="t" bIns="0" lIns="0" spcFirstLastPara="1" rIns="0" wrap="square" tIns="146675">
            <a:noAutofit/>
          </a:bodyPr>
          <a:lstStyle/>
          <a:p>
            <a:pPr indent="0" lvl="0" marL="850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457198" y="1200145"/>
            <a:ext cx="8229600" cy="1845945"/>
          </a:xfrm>
          <a:custGeom>
            <a:rect b="b" l="l" r="r" t="t"/>
            <a:pathLst>
              <a:path extrusionOk="0" h="1845945" w="8229600">
                <a:moveTo>
                  <a:pt x="0" y="0"/>
                </a:moveTo>
                <a:lnTo>
                  <a:pt x="8229566" y="0"/>
                </a:lnTo>
                <a:lnTo>
                  <a:pt x="8229566" y="1845892"/>
                </a:lnTo>
                <a:lnTo>
                  <a:pt x="0" y="1845892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int() function	</a:t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530223" y="1257932"/>
            <a:ext cx="7339965" cy="16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9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quantity_string = '3'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5080" rtl="0" algn="l">
              <a:lnSpc>
                <a:spcPct val="14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total = int(quantity_string) + 2  print(total)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/>
        </p:nvSpPr>
        <p:spPr>
          <a:xfrm>
            <a:off x="457199" y="3182818"/>
            <a:ext cx="8229600" cy="1845945"/>
          </a:xfrm>
          <a:prstGeom prst="rect">
            <a:avLst/>
          </a:prstGeom>
          <a:solidFill>
            <a:srgbClr val="CFE1F3"/>
          </a:solidFill>
          <a:ln>
            <a:noFill/>
          </a:ln>
        </p:spPr>
        <p:txBody>
          <a:bodyPr anchorCtr="0" anchor="t" bIns="0" lIns="0" spcFirstLastPara="1" rIns="0" wrap="square" tIns="149225">
            <a:noAutofit/>
          </a:bodyPr>
          <a:lstStyle/>
          <a:p>
            <a:pPr indent="0" lvl="0" marL="850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3.0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457198" y="1200145"/>
            <a:ext cx="8229600" cy="1845945"/>
          </a:xfrm>
          <a:custGeom>
            <a:rect b="b" l="l" r="r" t="t"/>
            <a:pathLst>
              <a:path extrusionOk="0" h="1845945" w="8229600">
                <a:moveTo>
                  <a:pt x="0" y="0"/>
                </a:moveTo>
                <a:lnTo>
                  <a:pt x="8229566" y="0"/>
                </a:lnTo>
                <a:lnTo>
                  <a:pt x="8229566" y="1845892"/>
                </a:lnTo>
                <a:lnTo>
                  <a:pt x="0" y="1845892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0" name="Google Shape;130;p20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float() function	</a:t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530223" y="1264790"/>
            <a:ext cx="7157720" cy="1339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0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quantity_string = '3'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5080" rtl="0" algn="l">
              <a:lnSpc>
                <a:spcPct val="11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quantity_float = float(quantity_string)  print(quantity_float)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081009" y="1886904"/>
            <a:ext cx="2980055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u="none"/>
              <a:t>Comments</a:t>
            </a:r>
            <a:endParaRPr sz="4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/>
          <p:nvPr/>
        </p:nvSpPr>
        <p:spPr>
          <a:xfrm>
            <a:off x="457199" y="1200147"/>
            <a:ext cx="8229600" cy="3829050"/>
          </a:xfrm>
          <a:custGeom>
            <a:rect b="b" l="l" r="r" t="t"/>
            <a:pathLst>
              <a:path extrusionOk="0" h="3829050" w="8229600">
                <a:moveTo>
                  <a:pt x="0" y="0"/>
                </a:moveTo>
                <a:lnTo>
                  <a:pt x="8229583" y="0"/>
                </a:lnTo>
                <a:lnTo>
                  <a:pt x="8229583" y="3828592"/>
                </a:lnTo>
                <a:lnTo>
                  <a:pt x="0" y="3828592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2" name="Google Shape;142;p22"/>
          <p:cNvSpPr txBox="1"/>
          <p:nvPr/>
        </p:nvSpPr>
        <p:spPr>
          <a:xfrm>
            <a:off x="530223" y="1337180"/>
            <a:ext cx="7522845" cy="1267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# This is a comment. Python ignores them.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3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# The following code: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530223" y="2579237"/>
            <a:ext cx="208915" cy="17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5080" rtl="0" algn="just">
              <a:lnSpc>
                <a:spcPct val="11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#  #  #  #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1627471" y="2579237"/>
            <a:ext cx="6242685" cy="17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0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Computes hosting costs.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732155" lvl="0" marL="744220" marR="5080" rtl="0" algn="l">
              <a:lnSpc>
                <a:spcPct val="11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Determines the duration of hosting  that can be purchased given a  budget.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22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Comments	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/>
          <p:nvPr/>
        </p:nvSpPr>
        <p:spPr>
          <a:xfrm>
            <a:off x="457199" y="1200147"/>
            <a:ext cx="8229600" cy="3829050"/>
          </a:xfrm>
          <a:custGeom>
            <a:rect b="b" l="l" r="r" t="t"/>
            <a:pathLst>
              <a:path extrusionOk="0" h="3829050" w="8229600">
                <a:moveTo>
                  <a:pt x="0" y="0"/>
                </a:moveTo>
                <a:lnTo>
                  <a:pt x="8229583" y="0"/>
                </a:lnTo>
                <a:lnTo>
                  <a:pt x="8229583" y="3828592"/>
                </a:lnTo>
                <a:lnTo>
                  <a:pt x="0" y="3828592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1" name="Google Shape;151;p23"/>
          <p:cNvSpPr txBox="1"/>
          <p:nvPr/>
        </p:nvSpPr>
        <p:spPr>
          <a:xfrm>
            <a:off x="530223" y="1264790"/>
            <a:ext cx="8071484" cy="389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1467485" rtl="0" algn="l">
              <a:lnSpc>
                <a:spcPct val="11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""" This is the start of the comment  This is another line.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This is the last line in the comment. """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3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I've started this comment down here.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5080" rtl="0" algn="l">
              <a:lnSpc>
                <a:spcPct val="118750"/>
              </a:lnSpc>
              <a:spcBef>
                <a:spcPts val="69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Python will not try to interpret these lines  since they are comments.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23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Comments	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/>
        </p:nvSpPr>
        <p:spPr>
          <a:xfrm>
            <a:off x="530223" y="1337180"/>
            <a:ext cx="624332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"""This is yet another comment."""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p24"/>
          <p:cNvSpPr txBox="1"/>
          <p:nvPr>
            <p:ph type="ctr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Comments	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/>
          <p:nvPr/>
        </p:nvSpPr>
        <p:spPr>
          <a:xfrm>
            <a:off x="457199" y="1200147"/>
            <a:ext cx="8229600" cy="3829050"/>
          </a:xfrm>
          <a:custGeom>
            <a:rect b="b" l="l" r="r" t="t"/>
            <a:pathLst>
              <a:path extrusionOk="0" h="3829050" w="8229600">
                <a:moveTo>
                  <a:pt x="0" y="0"/>
                </a:moveTo>
                <a:lnTo>
                  <a:pt x="8229583" y="0"/>
                </a:lnTo>
                <a:lnTo>
                  <a:pt x="8229583" y="3828592"/>
                </a:lnTo>
                <a:lnTo>
                  <a:pt x="0" y="3828592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530223" y="1262123"/>
            <a:ext cx="7157084" cy="2492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8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 Get the input from the user.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None/>
            </a:pPr>
            <a:r>
              <a:rPr lang="en-US"/>
              <a:t>text = input('What would you like the cat to say? 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2199005" rtl="0" algn="l">
              <a:lnSpc>
                <a:spcPct val="128498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/>
              <a:t># Determine the length of the input.  text_length = len(text)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/>
              <a:t># Make the border the same size as the input.</a:t>
            </a:r>
            <a:endParaRPr/>
          </a:p>
        </p:txBody>
      </p:sp>
      <p:sp>
        <p:nvSpPr>
          <p:cNvPr id="165" name="Google Shape;165;p25"/>
          <p:cNvSpPr txBox="1"/>
          <p:nvPr/>
        </p:nvSpPr>
        <p:spPr>
          <a:xfrm>
            <a:off x="530223" y="3729093"/>
            <a:ext cx="985519" cy="108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5080" rtl="0" algn="just">
              <a:lnSpc>
                <a:spcPct val="1284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print('  print('  print('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2861939" y="3729093"/>
            <a:ext cx="4414520" cy="108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800">
            <a:noAutofit/>
          </a:bodyPr>
          <a:lstStyle/>
          <a:p>
            <a:pPr indent="0" lvl="0" marL="2863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{}'.format('_' * text_length))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&lt; {} &gt;'.format(text))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86385" marR="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{}'.format('-' * text_length))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p25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Comments	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454499" y="977623"/>
            <a:ext cx="8235315" cy="6350"/>
          </a:xfrm>
          <a:custGeom>
            <a:rect b="b" l="l" r="r" t="t"/>
            <a:pathLst>
              <a:path extrusionOk="0" h="6350" w="8235315">
                <a:moveTo>
                  <a:pt x="0" y="5999"/>
                </a:moveTo>
                <a:lnTo>
                  <a:pt x="8234983" y="0"/>
                </a:lnTo>
              </a:path>
            </a:pathLst>
          </a:custGeom>
          <a:noFill/>
          <a:ln cap="flat" cmpd="sng" w="28550">
            <a:solidFill>
              <a:srgbClr val="D770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530223" y="289439"/>
            <a:ext cx="427609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/>
              <a:t>What You Will Learn</a:t>
            </a:r>
            <a:endParaRPr/>
          </a:p>
        </p:txBody>
      </p:sp>
      <p:sp>
        <p:nvSpPr>
          <p:cNvPr id="51" name="Google Shape;51;p8"/>
          <p:cNvSpPr txBox="1"/>
          <p:nvPr/>
        </p:nvSpPr>
        <p:spPr>
          <a:xfrm>
            <a:off x="651492" y="1334132"/>
            <a:ext cx="3765550" cy="2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35915" lvl="0" marL="348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Numbers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335915" lvl="0" marL="348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Numeric Operations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335915" lvl="0" marL="348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Integers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335915" lvl="0" marL="348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Floats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335915" lvl="0" marL="348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Comments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2184746" y="1886904"/>
            <a:ext cx="4768215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u="none"/>
              <a:t>Section Summary</a:t>
            </a:r>
            <a:endParaRPr sz="4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/>
        </p:nvSpPr>
        <p:spPr>
          <a:xfrm>
            <a:off x="530223" y="394214"/>
            <a:ext cx="8186420" cy="316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u="sng">
                <a:latin typeface="Lato"/>
                <a:ea typeface="Lato"/>
                <a:cs typeface="Lato"/>
                <a:sym typeface="Lato"/>
              </a:rPr>
              <a:t>Summary	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-336550" lvl="0" marL="469900" marR="856614" rtl="0" algn="l">
              <a:lnSpc>
                <a:spcPct val="100699"/>
              </a:lnSpc>
              <a:spcBef>
                <a:spcPts val="3025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Unlike strings, numbers require no  special decoration.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-336550" lvl="0" marL="469900" marR="30734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If you enclose a number in quotes it is  actually a string.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/>
        </p:nvSpPr>
        <p:spPr>
          <a:xfrm>
            <a:off x="530223" y="394214"/>
            <a:ext cx="8186420" cy="316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u="sng">
                <a:latin typeface="Lato"/>
                <a:ea typeface="Lato"/>
                <a:cs typeface="Lato"/>
                <a:sym typeface="Lato"/>
              </a:rPr>
              <a:t>Summary	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-336550" lvl="0" marL="469900" marR="487680" rtl="0" algn="l">
              <a:lnSpc>
                <a:spcPct val="100699"/>
              </a:lnSpc>
              <a:spcBef>
                <a:spcPts val="3025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To convert a string to an integer, use  the int() function.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-336550" lvl="0" marL="469900" marR="5003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To convert a string to a float, use the  float() function.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/>
        </p:nvSpPr>
        <p:spPr>
          <a:xfrm>
            <a:off x="530223" y="394214"/>
            <a:ext cx="8186420" cy="316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u="sng">
                <a:latin typeface="Lato"/>
                <a:ea typeface="Lato"/>
                <a:cs typeface="Lato"/>
                <a:sym typeface="Lato"/>
              </a:rPr>
              <a:t>Summary	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-336550" lvl="0" marL="469900" marR="776605" rtl="0" algn="l">
              <a:lnSpc>
                <a:spcPct val="100699"/>
              </a:lnSpc>
              <a:spcBef>
                <a:spcPts val="3025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Single line comments begin with an  octothorpe (#).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-336550" lvl="0" marL="469900" marR="509269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Multi-line comments are enclosed in  triple quotes (""").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3304582" y="1886903"/>
            <a:ext cx="2534920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u="none"/>
              <a:t>Numbers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/>
          <p:nvPr/>
        </p:nvSpPr>
        <p:spPr>
          <a:xfrm>
            <a:off x="457198" y="1200145"/>
            <a:ext cx="8229600" cy="1845945"/>
          </a:xfrm>
          <a:custGeom>
            <a:rect b="b" l="l" r="r" t="t"/>
            <a:pathLst>
              <a:path extrusionOk="0" h="1845945" w="8229600">
                <a:moveTo>
                  <a:pt x="0" y="0"/>
                </a:moveTo>
                <a:lnTo>
                  <a:pt x="8229566" y="0"/>
                </a:lnTo>
                <a:lnTo>
                  <a:pt x="8229566" y="1845892"/>
                </a:lnTo>
                <a:lnTo>
                  <a:pt x="0" y="1845892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" name="Google Shape;62;p10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Numbers	</a:t>
            </a:r>
            <a:endParaRPr/>
          </a:p>
        </p:txBody>
      </p:sp>
      <p:sp>
        <p:nvSpPr>
          <p:cNvPr id="63" name="Google Shape;63;p10"/>
          <p:cNvSpPr txBox="1"/>
          <p:nvPr/>
        </p:nvSpPr>
        <p:spPr>
          <a:xfrm>
            <a:off x="651492" y="1334132"/>
            <a:ext cx="7475855" cy="851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35915" lvl="0" marL="348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Use numbers directly in your source code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335915" lvl="1" marL="805815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b="0" i="0" lang="en-US" sz="2400" u="none" cap="none" strike="noStrike">
                <a:latin typeface="Lato"/>
                <a:ea typeface="Lato"/>
                <a:cs typeface="Lato"/>
                <a:sym typeface="Lato"/>
              </a:rPr>
              <a:t>Do not use quotation marks as they are for strings.</a:t>
            </a:r>
            <a:endParaRPr b="0" i="0" sz="2400" u="none" cap="none" strike="noStrik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" name="Google Shape;64;p10"/>
          <p:cNvSpPr txBox="1"/>
          <p:nvPr/>
        </p:nvSpPr>
        <p:spPr>
          <a:xfrm>
            <a:off x="457198" y="3182812"/>
            <a:ext cx="8229600" cy="184594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0" lIns="0" spcFirstLastPara="1" rIns="0" wrap="square" tIns="146675">
            <a:noAutofit/>
          </a:bodyPr>
          <a:lstStyle/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integer = 42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57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float = 4.2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Numeric Operations	</a:t>
            </a:r>
            <a:endParaRPr/>
          </a:p>
        </p:txBody>
      </p:sp>
      <p:graphicFrame>
        <p:nvGraphicFramePr>
          <p:cNvPr id="70" name="Google Shape;70;p11"/>
          <p:cNvGraphicFramePr/>
          <p:nvPr/>
        </p:nvGraphicFramePr>
        <p:xfrm>
          <a:off x="2653214" y="11953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{1A07FEE8-2314-423B-AA5C-62F64761F91E}</a:tableStyleId>
              </a:tblPr>
              <a:tblGrid>
                <a:gridCol w="2018675"/>
                <a:gridCol w="1809125"/>
              </a:tblGrid>
              <a:tr h="51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Symbol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30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Operation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30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sz="2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430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add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30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</a:t>
                      </a:r>
                      <a:endParaRPr sz="2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430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subtract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30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</a:t>
                      </a:r>
                      <a:endParaRPr sz="2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430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multiply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30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</a:t>
                      </a:r>
                      <a:endParaRPr sz="2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430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divide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30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**</a:t>
                      </a:r>
                      <a:endParaRPr sz="2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430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exponentiate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30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</a:t>
                      </a:r>
                      <a:endParaRPr sz="2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430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modulo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30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Exponentiation	</a:t>
            </a:r>
            <a:endParaRPr/>
          </a:p>
        </p:txBody>
      </p:sp>
      <p:sp>
        <p:nvSpPr>
          <p:cNvPr id="76" name="Google Shape;76;p12"/>
          <p:cNvSpPr txBox="1"/>
          <p:nvPr/>
        </p:nvSpPr>
        <p:spPr>
          <a:xfrm>
            <a:off x="530223" y="1334132"/>
            <a:ext cx="667194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2 ** 4 means "2 raised to the power of 4"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41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2 * 2 * 2 * 2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Modulo Operator	</a:t>
            </a:r>
            <a:endParaRPr/>
          </a:p>
        </p:txBody>
      </p:sp>
      <p:sp>
        <p:nvSpPr>
          <p:cNvPr id="82" name="Google Shape;82;p13"/>
          <p:cNvSpPr txBox="1"/>
          <p:nvPr/>
        </p:nvSpPr>
        <p:spPr>
          <a:xfrm>
            <a:off x="530223" y="1334132"/>
            <a:ext cx="150304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3 % 2 = 1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41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4 % 2 = 0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457199" y="126674"/>
            <a:ext cx="8229600" cy="4902200"/>
          </a:xfrm>
          <a:custGeom>
            <a:rect b="b" l="l" r="r" t="t"/>
            <a:pathLst>
              <a:path extrusionOk="0" h="4902200" w="8229600">
                <a:moveTo>
                  <a:pt x="0" y="0"/>
                </a:moveTo>
                <a:lnTo>
                  <a:pt x="8229583" y="0"/>
                </a:lnTo>
                <a:lnTo>
                  <a:pt x="8229583" y="4901990"/>
                </a:lnTo>
                <a:lnTo>
                  <a:pt x="0" y="490199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" name="Google Shape;88;p14"/>
          <p:cNvSpPr txBox="1"/>
          <p:nvPr/>
        </p:nvSpPr>
        <p:spPr>
          <a:xfrm>
            <a:off x="530223" y="188650"/>
            <a:ext cx="5786120" cy="4606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8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sum = 1 + 2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difference = 100 - 1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product =	3 * 4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quotient = 8 / 2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power = 2 ** 4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remainder = 3 % 2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l">
              <a:lnSpc>
                <a:spcPct val="128498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print('Sum: {}'.format(sum))  print('Difference: {}'.format(difference))  print('Product: {}'.format(product))  print('Quotient: {}'.format(quotient))  print('Power: {}'.format(power))  print('Remainder: {}'.format(remainder))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/>
        </p:nvSpPr>
        <p:spPr>
          <a:xfrm>
            <a:off x="457199" y="126674"/>
            <a:ext cx="8229600" cy="4902200"/>
          </a:xfrm>
          <a:custGeom>
            <a:rect b="b" l="l" r="r" t="t"/>
            <a:pathLst>
              <a:path extrusionOk="0" h="4902200" w="8229600">
                <a:moveTo>
                  <a:pt x="0" y="0"/>
                </a:moveTo>
                <a:lnTo>
                  <a:pt x="8229583" y="0"/>
                </a:lnTo>
                <a:lnTo>
                  <a:pt x="8229583" y="4901990"/>
                </a:lnTo>
                <a:lnTo>
                  <a:pt x="0" y="490199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4" name="Google Shape;94;p15"/>
          <p:cNvSpPr txBox="1"/>
          <p:nvPr/>
        </p:nvSpPr>
        <p:spPr>
          <a:xfrm>
            <a:off x="530223" y="184459"/>
            <a:ext cx="3225800" cy="3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9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Sum: 3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Difference: 99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Product: 12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Quotient: 4.0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Power: 16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Remainder: 1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