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9144000" cy="5143500"/>
  <p:embeddedFontLs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928350-A2E9-444F-884A-99E8E98C44CD}">
  <a:tblStyle styleId="{5F928350-A2E9-444F-884A-99E8E98C44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11173" y="2156448"/>
            <a:ext cx="8121652" cy="10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692265" y="1200147"/>
            <a:ext cx="3994785" cy="3062605"/>
          </a:xfrm>
          <a:custGeom>
            <a:rect b="b" l="l" r="r" t="t"/>
            <a:pathLst>
              <a:path extrusionOk="0" h="3062604" w="3994784">
                <a:moveTo>
                  <a:pt x="0" y="0"/>
                </a:moveTo>
                <a:lnTo>
                  <a:pt x="3994492" y="0"/>
                </a:lnTo>
                <a:lnTo>
                  <a:pt x="3994492" y="3062093"/>
                </a:lnTo>
                <a:lnTo>
                  <a:pt x="0" y="3062093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457198" y="1200145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66" y="0"/>
                </a:lnTo>
                <a:lnTo>
                  <a:pt x="8229566" y="3828584"/>
                </a:lnTo>
                <a:lnTo>
                  <a:pt x="0" y="3828584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1173" y="2156448"/>
            <a:ext cx="8121652" cy="10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138568" y="1886904"/>
            <a:ext cx="486029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Section Overview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2	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457198" y="1200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{5F928350-A2E9-444F-884A-99E8E98C44CD}</a:tableStyleId>
              </a:tblPr>
              <a:tblGrid>
                <a:gridCol w="779150"/>
                <a:gridCol w="213350"/>
                <a:gridCol w="320050"/>
                <a:gridCol w="6917050"/>
              </a:tblGrid>
              <a:tr h="713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37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3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37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37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0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3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3339" marR="0" rtl="0" algn="l">
                        <a:lnSpc>
                          <a:spcPct val="100000"/>
                        </a:lnSpc>
                        <a:spcBef>
                          <a:spcPts val="9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0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27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2705" marR="0" rtl="0" algn="l">
                        <a:lnSpc>
                          <a:spcPct val="100000"/>
                        </a:lnSpc>
                        <a:spcBef>
                          <a:spcPts val="9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0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27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37 &lt; 40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0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37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3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27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37 &lt; 40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37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3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495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 for Booleans	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725" marR="7517765" rtl="0" algn="just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not  and  or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57198" y="3182812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 This is True: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3198495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True and False or not False  True and False or True  False or 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the Order of Operations	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30223" y="1334132"/>
            <a:ext cx="641032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Anything surrounded by parenthesis is  evaluated first and as its own unit.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57198" y="3182812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8"/>
          <p:cNvSpPr txBox="1"/>
          <p:nvPr/>
        </p:nvSpPr>
        <p:spPr>
          <a:xfrm>
            <a:off x="530223" y="3246571"/>
            <a:ext cx="5556885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These are the same: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339725" rtl="0" algn="l">
              <a:lnSpc>
                <a:spcPct val="146363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True and False or not False  (True and False) or (not False)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((True and False) or (not False))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829550" y="1886904"/>
            <a:ext cx="348170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Conditionals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Conditionals	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if 37 &lt; 40: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86765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print('Thirty-seven is less than forty.')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57198" y="3182812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Thirty-seven is less than forty.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199" y="1200147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83" y="0"/>
                </a:lnTo>
                <a:lnTo>
                  <a:pt x="8229583" y="3828592"/>
                </a:lnTo>
                <a:lnTo>
                  <a:pt x="0" y="38285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 txBox="1"/>
          <p:nvPr/>
        </p:nvSpPr>
        <p:spPr>
          <a:xfrm>
            <a:off x="530223" y="1257932"/>
            <a:ext cx="43689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Block One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1377315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Block Two  Block Two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1828800" lvl="0" marL="12700" marR="508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Block Three  Block One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Block One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Blocks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30223" y="394214"/>
            <a:ext cx="25336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Code Blocks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57198" y="1200145"/>
            <a:ext cx="3994785" cy="3062605"/>
          </a:xfrm>
          <a:custGeom>
            <a:rect b="b" l="l" r="r" t="t"/>
            <a:pathLst>
              <a:path extrusionOk="0" h="3062604" w="3994785">
                <a:moveTo>
                  <a:pt x="0" y="0"/>
                </a:moveTo>
                <a:lnTo>
                  <a:pt x="3994483" y="0"/>
                </a:lnTo>
                <a:lnTo>
                  <a:pt x="3994483" y="3062087"/>
                </a:lnTo>
                <a:lnTo>
                  <a:pt x="0" y="3062087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2"/>
          <p:cNvSpPr/>
          <p:nvPr/>
        </p:nvSpPr>
        <p:spPr>
          <a:xfrm>
            <a:off x="841059" y="2344403"/>
            <a:ext cx="667385" cy="2078989"/>
          </a:xfrm>
          <a:custGeom>
            <a:rect b="b" l="l" r="r" t="t"/>
            <a:pathLst>
              <a:path extrusionOk="0" h="2078989" w="667385">
                <a:moveTo>
                  <a:pt x="667234" y="2078828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22"/>
          <p:cNvSpPr/>
          <p:nvPr/>
        </p:nvSpPr>
        <p:spPr>
          <a:xfrm>
            <a:off x="762089" y="2160724"/>
            <a:ext cx="157939" cy="221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5282471" y="2391405"/>
            <a:ext cx="496570" cy="2032000"/>
          </a:xfrm>
          <a:custGeom>
            <a:rect b="b" l="l" r="r" t="t"/>
            <a:pathLst>
              <a:path extrusionOk="0" h="2032000" w="496570">
                <a:moveTo>
                  <a:pt x="496530" y="2031826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22"/>
          <p:cNvSpPr/>
          <p:nvPr/>
        </p:nvSpPr>
        <p:spPr>
          <a:xfrm>
            <a:off x="5202289" y="2204397"/>
            <a:ext cx="160363" cy="22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22"/>
          <p:cNvSpPr txBox="1"/>
          <p:nvPr/>
        </p:nvSpPr>
        <p:spPr>
          <a:xfrm>
            <a:off x="457198" y="1256154"/>
            <a:ext cx="3994785" cy="3719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6240" lvl="0" marL="481965" marR="1721485" rtl="0" algn="l">
              <a:lnSpc>
                <a:spcPct val="12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One  Block Two  Block Two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792480" lvl="0" marL="85725" marR="929005" rtl="0" algn="l">
              <a:lnSpc>
                <a:spcPct val="12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Three  Block One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One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2415" marR="0" rtl="0" algn="l">
              <a:lnSpc>
                <a:spcPct val="100000"/>
              </a:lnSpc>
              <a:spcBef>
                <a:spcPts val="2265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2 Spaces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692265" y="1256154"/>
            <a:ext cx="3994785" cy="3719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One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78205" marR="1325245" rtl="0" algn="l">
              <a:lnSpc>
                <a:spcPct val="12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Two  Block Two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584960" lvl="0" marL="85725" marR="136525" rtl="0" algn="l">
              <a:lnSpc>
                <a:spcPct val="12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Three  Block One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Block One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50720" rtl="0" algn="ctr">
              <a:lnSpc>
                <a:spcPct val="100000"/>
              </a:lnSpc>
              <a:spcBef>
                <a:spcPts val="2265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4 Spaces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Spacing Problems	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30223" y="1338199"/>
            <a:ext cx="740092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IndentationError: expected an indented block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457199" y="3804667"/>
            <a:ext cx="8229600" cy="1224280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51750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Have a nice day!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57198" y="1200145"/>
            <a:ext cx="8229600" cy="2308225"/>
          </a:xfrm>
          <a:custGeom>
            <a:rect b="b" l="l" r="r" t="t"/>
            <a:pathLst>
              <a:path extrusionOk="0" h="2308225" w="8229600">
                <a:moveTo>
                  <a:pt x="0" y="0"/>
                </a:moveTo>
                <a:lnTo>
                  <a:pt x="8229566" y="0"/>
                </a:lnTo>
                <a:lnTo>
                  <a:pt x="8229566" y="2307890"/>
                </a:lnTo>
                <a:lnTo>
                  <a:pt x="0" y="230789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if Statement	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530223" y="1263012"/>
            <a:ext cx="2006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age = 31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if age &gt;= 35: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511173" y="2156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{5F928350-A2E9-444F-884A-99E8E98C44CD}</a:tableStyleId>
              </a:tblPr>
              <a:tblGrid>
                <a:gridCol w="2850525"/>
                <a:gridCol w="1675775"/>
                <a:gridCol w="456575"/>
                <a:gridCol w="456575"/>
                <a:gridCol w="608975"/>
                <a:gridCol w="1936125"/>
              </a:tblGrid>
              <a:tr h="524875"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print('You are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old enough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President.')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524875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print('Have a nice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43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day!')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43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457199" y="3058968"/>
            <a:ext cx="8229600" cy="1969770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74275">
            <a:noAutofit/>
          </a:bodyPr>
          <a:lstStyle/>
          <a:p>
            <a:pPr indent="0" lvl="0" marL="85090" marR="2238375" rtl="0" algn="l">
              <a:lnSpc>
                <a:spcPct val="12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You are not old enough to be the President.  Have a nice day!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42923" y="412858"/>
            <a:ext cx="33845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The if Statement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57198" y="156674"/>
            <a:ext cx="8229600" cy="27584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524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age = 31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age &gt;= 35: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548640" lvl="0" marL="85725" marR="1003935" rtl="0" algn="l">
              <a:lnSpc>
                <a:spcPct val="12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print('You are old enough to be the President.')  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373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print('You are not old enough to be the President.')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print('Have a nice day!')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302600" y="1886960"/>
            <a:ext cx="253682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Booleans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542923" y="412858"/>
            <a:ext cx="33845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The if Statement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0" y="1566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{5F928350-A2E9-444F-884A-99E8E98C44CD}</a:tableStyleId>
              </a:tblPr>
              <a:tblGrid>
                <a:gridCol w="1663075"/>
                <a:gridCol w="960125"/>
                <a:gridCol w="1097275"/>
                <a:gridCol w="5424175"/>
              </a:tblGrid>
              <a:tr h="3286675">
                <a:tc gridSpan="4"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 = 31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age &gt;= 35: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548640" lvl="0" marL="85090" marR="135890" rtl="0" algn="l">
                        <a:lnSpc>
                          <a:spcPct val="1284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print('You are old enough to be a Senator or the President.')  elif age &gt;= 30: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548640" lvl="0" marL="85090" marR="2466975" rtl="0" algn="l">
                        <a:lnSpc>
                          <a:spcPct val="1284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print('You are old enough to be a Senator.')  else: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548640" lvl="0" marL="85090" marR="1370330" rtl="0" algn="l">
                        <a:lnSpc>
                          <a:spcPct val="100699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print('You are not old enough to be a Senator or the  President.')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400" marB="0" marR="0" marL="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598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print('Have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nice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day!')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918900">
                <a:tc>
                  <a:txBody>
                    <a:bodyPr/>
                    <a:lstStyle/>
                    <a:p>
                      <a:pPr indent="0" lvl="0" marL="85090" marR="60325" rtl="0" algn="l">
                        <a:lnSpc>
                          <a:spcPct val="1284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You are old  Have a nice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60325" rtl="0" algn="l">
                        <a:lnSpc>
                          <a:spcPct val="1284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enough  day!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 be a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40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Senator.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400" marB="0" marR="0" marL="0">
                    <a:solidFill>
                      <a:srgbClr val="CFE1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542923" y="412857"/>
            <a:ext cx="33845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The if Statement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74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7"/>
          <p:cNvSpPr txBox="1"/>
          <p:nvPr/>
        </p:nvSpPr>
        <p:spPr>
          <a:xfrm>
            <a:off x="73024" y="62049"/>
            <a:ext cx="8940165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age = 99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age &gt;= 35: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548640" lvl="0" marL="12700" marR="5080" rtl="0" algn="l">
              <a:lnSpc>
                <a:spcPct val="10069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print('You are old enough to be a Representative, Senator, or  the President.')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elif age &gt;= 30: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548640" lvl="0" marL="12700" marR="2336165" rtl="0" algn="l">
              <a:lnSpc>
                <a:spcPct val="12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print('You are old enough to be a Senator.')  elif age &gt;= 25: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548640" lvl="0" marL="12700" marR="1376045" rtl="0" algn="l">
              <a:lnSpc>
                <a:spcPct val="12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print('You are old enough to be a Representative.')  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548640" lvl="0" marL="12700" marR="1101725" rtl="0" algn="l">
              <a:lnSpc>
                <a:spcPct val="10069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print('You are not old enough to be a Representative,  Senator, or the President.')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print('Have a nice day!')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457199" y="169474"/>
            <a:ext cx="8229600" cy="4859655"/>
          </a:xfrm>
          <a:custGeom>
            <a:rect b="b" l="l" r="r" t="t"/>
            <a:pathLst>
              <a:path extrusionOk="0" h="4859655" w="8229600">
                <a:moveTo>
                  <a:pt x="0" y="0"/>
                </a:moveTo>
                <a:lnTo>
                  <a:pt x="8229583" y="0"/>
                </a:lnTo>
                <a:lnTo>
                  <a:pt x="8229583" y="4859090"/>
                </a:lnTo>
                <a:lnTo>
                  <a:pt x="0" y="4859090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530223" y="306507"/>
            <a:ext cx="7705725" cy="1191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latin typeface="Courier New"/>
                <a:ea typeface="Courier New"/>
                <a:cs typeface="Courier New"/>
                <a:sym typeface="Courier New"/>
              </a:rPr>
              <a:t>You are old enough to be a Representative,  Senator, or the President.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 u="none">
                <a:latin typeface="Courier New"/>
                <a:ea typeface="Courier New"/>
                <a:cs typeface="Courier New"/>
                <a:sym typeface="Courier New"/>
              </a:rPr>
              <a:t>Have a nice day!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2184746" y="1886904"/>
            <a:ext cx="47682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Section Summary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30223" y="394214"/>
            <a:ext cx="818642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Summary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05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Booleans are either True or False.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655955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Comparators compare one numeric  value with another and result in a  boolean.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530223" y="394214"/>
            <a:ext cx="8186420" cy="3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Summary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452755" rtl="0" algn="l">
              <a:lnSpc>
                <a:spcPct val="100699"/>
              </a:lnSpc>
              <a:spcBef>
                <a:spcPts val="302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Boolean operators (and, or, not)  compare two statements or negate a  statement and result in a boolean.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5003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parentheses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to control the order  of operations.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530223" y="394214"/>
            <a:ext cx="818642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Summary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128270" rtl="0" algn="l">
              <a:lnSpc>
                <a:spcPct val="100699"/>
              </a:lnSpc>
              <a:spcBef>
                <a:spcPts val="302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A code block is a section of code at the  same level of indentation.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923925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Conditionals include if, if/else, and  if/elif/else.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4499" y="977623"/>
            <a:ext cx="8235315" cy="6350"/>
          </a:xfrm>
          <a:custGeom>
            <a:rect b="b" l="l" r="r" t="t"/>
            <a:pathLst>
              <a:path extrusionOk="0" h="6350" w="8235315">
                <a:moveTo>
                  <a:pt x="0" y="5999"/>
                </a:moveTo>
                <a:lnTo>
                  <a:pt x="8234983" y="0"/>
                </a:lnTo>
              </a:path>
            </a:pathLst>
          </a:custGeom>
          <a:noFill/>
          <a:ln cap="flat" cmpd="sng" w="28550">
            <a:solidFill>
              <a:srgbClr val="D770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530223" y="289439"/>
            <a:ext cx="42760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What You Will Learn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651492" y="1334132"/>
            <a:ext cx="3761740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Booleans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Comparators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Order of Operations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Code Blocks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Conditionals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	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651492" y="1334132"/>
            <a:ext cx="455041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Can only be True or False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Booleans	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530223" y="1264790"/>
            <a:ext cx="45974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a_boolean = True  the_other_boolean = False  print(a_boolean)  print(the_other_boolean)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457198" y="3182812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76825">
            <a:noAutofit/>
          </a:bodyPr>
          <a:lstStyle/>
          <a:p>
            <a:pPr indent="0" lvl="0" marL="85725" marR="7221219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True  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Comparators	</a:t>
            </a:r>
            <a:endParaRPr/>
          </a:p>
        </p:txBody>
      </p:sp>
      <p:graphicFrame>
        <p:nvGraphicFramePr>
          <p:cNvPr id="77" name="Google Shape;77;p12"/>
          <p:cNvGraphicFramePr/>
          <p:nvPr/>
        </p:nvGraphicFramePr>
        <p:xfrm>
          <a:off x="1464606" y="1233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{5F928350-A2E9-444F-884A-99E8E98C44CD}</a:tableStyleId>
              </a:tblPr>
              <a:tblGrid>
                <a:gridCol w="3102600"/>
                <a:gridCol w="3102600"/>
              </a:tblGrid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Equal to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or equal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 or equal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equal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	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530223" y="1269871"/>
            <a:ext cx="850265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&gt;&gt;&gt; 1 ==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False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&gt;&gt;&gt; 1 &gt;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False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&gt;&gt;&gt; 1 &gt;=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False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&gt;&gt;&gt; 1 &lt;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True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&gt;&gt;&gt; 1 &lt;=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True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&gt;&gt;&gt; 1 !=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True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Operators	</a:t>
            </a:r>
            <a:endParaRPr/>
          </a:p>
        </p:txBody>
      </p:sp>
      <p:graphicFrame>
        <p:nvGraphicFramePr>
          <p:cNvPr id="89" name="Google Shape;89;p14"/>
          <p:cNvGraphicFramePr/>
          <p:nvPr/>
        </p:nvGraphicFramePr>
        <p:xfrm>
          <a:off x="464735" y="1606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{5F928350-A2E9-444F-884A-99E8E98C44CD}</a:tableStyleId>
              </a:tblPr>
              <a:tblGrid>
                <a:gridCol w="1670675"/>
                <a:gridCol w="6534775"/>
              </a:tblGrid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31242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Evaluates to </a:t>
                      </a: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 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if both statements are true,  otherwise evaluates to </a:t>
                      </a: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1082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Evaluates to </a:t>
                      </a: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 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if either of the statements is  true, otherwise evaluates to </a:t>
                      </a: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Evaluates to the opposite of the statement.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6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367262" y="394214"/>
            <a:ext cx="24098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Truth Table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30223" y="1337180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True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True is True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30223" y="1702939"/>
            <a:ext cx="3056890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just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True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False is False  False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True is False  False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False is False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765290" y="1337180"/>
            <a:ext cx="26593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True </a:t>
            </a:r>
            <a:r>
              <a:rPr lang="en-US" sz="24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True is True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765290" y="1702939"/>
            <a:ext cx="2854960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just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True or False is True  False or True is True  False or False is False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436161" y="3445611"/>
            <a:ext cx="225488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ot True is False  not False is True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