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7348200" cy="9753600"/>
  <p:notesSz cx="173482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128" y="6587328"/>
            <a:ext cx="0" cy="2834640"/>
          </a:xfrm>
          <a:custGeom>
            <a:avLst/>
            <a:gdLst/>
            <a:ahLst/>
            <a:cxnLst/>
            <a:rect l="l" t="t" r="r" b="b"/>
            <a:pathLst>
              <a:path w="0" h="2834640">
                <a:moveTo>
                  <a:pt x="0" y="2834083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3600" y="331987"/>
            <a:ext cx="15340999" cy="306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30" y="5462016"/>
            <a:ext cx="1214374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1618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1616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1618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67410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934323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1618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1177" y="331987"/>
            <a:ext cx="15305845" cy="204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1618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256" y="2255842"/>
            <a:ext cx="12585700" cy="335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16161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898388" y="9070848"/>
            <a:ext cx="555142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67410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490704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0" y="0"/>
            <a:ext cx="132842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634152"/>
            <a:ext cx="0" cy="1787525"/>
          </a:xfrm>
          <a:custGeom>
            <a:avLst/>
            <a:gdLst/>
            <a:ahLst/>
            <a:cxnLst/>
            <a:rect l="l" t="t" r="r" b="b"/>
            <a:pathLst>
              <a:path w="0" h="1787525">
                <a:moveTo>
                  <a:pt x="0" y="1787259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8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9344" y="644756"/>
            <a:ext cx="8852535" cy="46012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dirty="0" sz="3450" spc="120">
                <a:solidFill>
                  <a:srgbClr val="313338"/>
                </a:solidFill>
                <a:latin typeface="Courier New"/>
                <a:cs typeface="Courier New"/>
              </a:rPr>
              <a:t>an</a:t>
            </a:r>
            <a:r>
              <a:rPr dirty="0" sz="3450" spc="120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120">
                <a:solidFill>
                  <a:srgbClr val="313338"/>
                </a:solidFill>
                <a:latin typeface="Courier New"/>
                <a:cs typeface="Courier New"/>
              </a:rPr>
              <a:t>mals </a:t>
            </a:r>
            <a:r>
              <a:rPr dirty="0" sz="3450" spc="190">
                <a:solidFill>
                  <a:srgbClr val="0A0C13"/>
                </a:solidFill>
                <a:latin typeface="Courier New"/>
                <a:cs typeface="Courier New"/>
              </a:rPr>
              <a:t>= 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[</a:t>
            </a:r>
            <a:r>
              <a:rPr dirty="0" sz="3450" spc="10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man</a:t>
            </a:r>
            <a:r>
              <a:rPr dirty="0" sz="3450" spc="105">
                <a:solidFill>
                  <a:srgbClr val="0A0C13"/>
                </a:solidFill>
                <a:latin typeface="Courier New"/>
                <a:cs typeface="Courier New"/>
              </a:rPr>
              <a:t>', </a:t>
            </a:r>
            <a:r>
              <a:rPr dirty="0" sz="3450" spc="110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110">
                <a:solidFill>
                  <a:srgbClr val="313338"/>
                </a:solidFill>
                <a:latin typeface="Courier New"/>
                <a:cs typeface="Courier New"/>
              </a:rPr>
              <a:t>bear</a:t>
            </a:r>
            <a:r>
              <a:rPr dirty="0" sz="3450" spc="110">
                <a:solidFill>
                  <a:srgbClr val="0A0C13"/>
                </a:solidFill>
                <a:latin typeface="Courier New"/>
                <a:cs typeface="Courier New"/>
              </a:rPr>
              <a:t>',</a:t>
            </a:r>
            <a:r>
              <a:rPr dirty="0" sz="3450" spc="-555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3450" spc="10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p</a:t>
            </a:r>
            <a:r>
              <a:rPr dirty="0" sz="3450" spc="105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g</a:t>
            </a:r>
            <a:r>
              <a:rPr dirty="0" sz="3450" spc="10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]</a:t>
            </a:r>
            <a:endParaRPr sz="3450">
              <a:latin typeface="Courier New"/>
              <a:cs typeface="Courier New"/>
            </a:endParaRPr>
          </a:p>
          <a:p>
            <a:pPr marL="17145">
              <a:lnSpc>
                <a:spcPct val="100000"/>
              </a:lnSpc>
              <a:spcBef>
                <a:spcPts val="185"/>
              </a:spcBef>
            </a:pP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an</a:t>
            </a:r>
            <a:r>
              <a:rPr dirty="0" sz="3450" spc="95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mals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.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ex</a:t>
            </a:r>
            <a:r>
              <a:rPr dirty="0" sz="3450" spc="95">
                <a:solidFill>
                  <a:srgbClr val="1D1A1C"/>
                </a:solidFill>
                <a:latin typeface="Courier New"/>
                <a:cs typeface="Courier New"/>
              </a:rPr>
              <a:t>t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end([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cow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',</a:t>
            </a:r>
            <a:r>
              <a:rPr dirty="0" sz="3450" spc="10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3450" spc="100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100">
                <a:solidFill>
                  <a:srgbClr val="313338"/>
                </a:solidFill>
                <a:latin typeface="Courier New"/>
                <a:cs typeface="Courier New"/>
              </a:rPr>
              <a:t>duck</a:t>
            </a:r>
            <a:r>
              <a:rPr dirty="0" sz="3450" spc="100">
                <a:solidFill>
                  <a:srgbClr val="0A0C13"/>
                </a:solidFill>
                <a:latin typeface="Courier New"/>
                <a:cs typeface="Courier New"/>
              </a:rPr>
              <a:t>']</a:t>
            </a:r>
            <a:r>
              <a:rPr dirty="0" sz="3450" spc="100">
                <a:solidFill>
                  <a:srgbClr val="313338"/>
                </a:solidFill>
                <a:latin typeface="Courier New"/>
                <a:cs typeface="Courier New"/>
              </a:rPr>
              <a:t>)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3450" spc="110">
                <a:solidFill>
                  <a:srgbClr val="313338"/>
                </a:solidFill>
                <a:latin typeface="Courier New"/>
                <a:cs typeface="Courier New"/>
              </a:rPr>
              <a:t>print</a:t>
            </a:r>
            <a:r>
              <a:rPr dirty="0" sz="3450" spc="110">
                <a:solidFill>
                  <a:srgbClr val="1D1A1C"/>
                </a:solidFill>
                <a:latin typeface="Courier New"/>
                <a:cs typeface="Courier New"/>
              </a:rPr>
              <a:t>(</a:t>
            </a:r>
            <a:r>
              <a:rPr dirty="0" sz="3450" spc="110">
                <a:solidFill>
                  <a:srgbClr val="313338"/>
                </a:solidFill>
                <a:latin typeface="Courier New"/>
                <a:cs typeface="Courier New"/>
              </a:rPr>
              <a:t>anima</a:t>
            </a:r>
            <a:r>
              <a:rPr dirty="0" sz="3450" spc="110">
                <a:solidFill>
                  <a:srgbClr val="1D1A1C"/>
                </a:solidFill>
                <a:latin typeface="Courier New"/>
                <a:cs typeface="Courier New"/>
              </a:rPr>
              <a:t>l</a:t>
            </a:r>
            <a:r>
              <a:rPr dirty="0" sz="3450" spc="110">
                <a:solidFill>
                  <a:srgbClr val="444649"/>
                </a:solidFill>
                <a:latin typeface="Courier New"/>
                <a:cs typeface="Courier New"/>
              </a:rPr>
              <a:t>s)</a:t>
            </a:r>
            <a:endParaRPr sz="3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Courier New"/>
              <a:cs typeface="Courier New"/>
            </a:endParaRPr>
          </a:p>
          <a:p>
            <a:pPr marL="12700" marR="290195" indent="5080">
              <a:lnSpc>
                <a:spcPct val="132300"/>
              </a:lnSpc>
            </a:pP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more </a:t>
            </a:r>
            <a:r>
              <a:rPr dirty="0" sz="3450" spc="110">
                <a:solidFill>
                  <a:srgbClr val="313338"/>
                </a:solidFill>
                <a:latin typeface="Courier New"/>
                <a:cs typeface="Courier New"/>
              </a:rPr>
              <a:t>an</a:t>
            </a:r>
            <a:r>
              <a:rPr dirty="0" sz="3450" spc="110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110">
                <a:solidFill>
                  <a:srgbClr val="313338"/>
                </a:solidFill>
                <a:latin typeface="Courier New"/>
                <a:cs typeface="Courier New"/>
              </a:rPr>
              <a:t>mals </a:t>
            </a:r>
            <a:r>
              <a:rPr dirty="0" sz="3450" spc="150">
                <a:solidFill>
                  <a:srgbClr val="0A0C13"/>
                </a:solidFill>
                <a:latin typeface="Courier New"/>
                <a:cs typeface="Courier New"/>
              </a:rPr>
              <a:t>= 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[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95">
                <a:solidFill>
                  <a:srgbClr val="313338"/>
                </a:solidFill>
                <a:latin typeface="Courier New"/>
                <a:cs typeface="Courier New"/>
              </a:rPr>
              <a:t>horse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',</a:t>
            </a:r>
            <a:r>
              <a:rPr dirty="0" sz="3450" spc="-280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95">
                <a:solidFill>
                  <a:srgbClr val="444649"/>
                </a:solidFill>
                <a:latin typeface="Courier New"/>
                <a:cs typeface="Courier New"/>
              </a:rPr>
              <a:t>dog</a:t>
            </a:r>
            <a:r>
              <a:rPr dirty="0" sz="3450" spc="95">
                <a:solidFill>
                  <a:srgbClr val="0A0C13"/>
                </a:solidFill>
                <a:latin typeface="Courier New"/>
                <a:cs typeface="Courier New"/>
              </a:rPr>
              <a:t>'</a:t>
            </a:r>
            <a:r>
              <a:rPr dirty="0" sz="3450" spc="95">
                <a:solidFill>
                  <a:srgbClr val="0E1A33"/>
                </a:solidFill>
                <a:latin typeface="Courier New"/>
                <a:cs typeface="Courier New"/>
              </a:rPr>
              <a:t>]  </a:t>
            </a:r>
            <a:r>
              <a:rPr dirty="0" sz="3450" spc="100">
                <a:solidFill>
                  <a:srgbClr val="313338"/>
                </a:solidFill>
                <a:latin typeface="Courier New"/>
                <a:cs typeface="Courier New"/>
              </a:rPr>
              <a:t>an</a:t>
            </a:r>
            <a:r>
              <a:rPr dirty="0" sz="3450" spc="100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100">
                <a:solidFill>
                  <a:srgbClr val="313338"/>
                </a:solidFill>
                <a:latin typeface="Courier New"/>
                <a:cs typeface="Courier New"/>
              </a:rPr>
              <a:t>mals</a:t>
            </a:r>
            <a:r>
              <a:rPr dirty="0" sz="3450" spc="100">
                <a:solidFill>
                  <a:srgbClr val="0A0C13"/>
                </a:solidFill>
                <a:latin typeface="Courier New"/>
                <a:cs typeface="Courier New"/>
              </a:rPr>
              <a:t>.</a:t>
            </a:r>
            <a:r>
              <a:rPr dirty="0" sz="3450" spc="100">
                <a:solidFill>
                  <a:srgbClr val="313338"/>
                </a:solidFill>
                <a:latin typeface="Courier New"/>
                <a:cs typeface="Courier New"/>
              </a:rPr>
              <a:t>extend(more </a:t>
            </a:r>
            <a:r>
              <a:rPr dirty="0" sz="3450" spc="114">
                <a:solidFill>
                  <a:srgbClr val="313338"/>
                </a:solidFill>
                <a:latin typeface="Courier New"/>
                <a:cs typeface="Courier New"/>
              </a:rPr>
              <a:t>an</a:t>
            </a:r>
            <a:r>
              <a:rPr dirty="0" sz="3450" spc="114">
                <a:solidFill>
                  <a:srgbClr val="0A0C13"/>
                </a:solidFill>
                <a:latin typeface="Courier New"/>
                <a:cs typeface="Courier New"/>
              </a:rPr>
              <a:t>i</a:t>
            </a:r>
            <a:r>
              <a:rPr dirty="0" sz="3450" spc="114">
                <a:solidFill>
                  <a:srgbClr val="313338"/>
                </a:solidFill>
                <a:latin typeface="Courier New"/>
                <a:cs typeface="Courier New"/>
              </a:rPr>
              <a:t>ma</a:t>
            </a:r>
            <a:r>
              <a:rPr dirty="0" sz="3450" spc="114">
                <a:solidFill>
                  <a:srgbClr val="0E1A33"/>
                </a:solidFill>
                <a:latin typeface="Courier New"/>
                <a:cs typeface="Courier New"/>
              </a:rPr>
              <a:t>l</a:t>
            </a:r>
            <a:r>
              <a:rPr dirty="0" sz="3450" spc="114">
                <a:solidFill>
                  <a:srgbClr val="313338"/>
                </a:solidFill>
                <a:latin typeface="Courier New"/>
                <a:cs typeface="Courier New"/>
              </a:rPr>
              <a:t>s)  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pr</a:t>
            </a:r>
            <a:r>
              <a:rPr dirty="0" sz="3450" spc="105">
                <a:solidFill>
                  <a:srgbClr val="1D1A1C"/>
                </a:solidFill>
                <a:latin typeface="Courier New"/>
                <a:cs typeface="Courier New"/>
              </a:rPr>
              <a:t>i</a:t>
            </a:r>
            <a:r>
              <a:rPr dirty="0" sz="3450" spc="105">
                <a:solidFill>
                  <a:srgbClr val="313338"/>
                </a:solidFill>
                <a:latin typeface="Courier New"/>
                <a:cs typeface="Courier New"/>
              </a:rPr>
              <a:t>nt(anima</a:t>
            </a:r>
            <a:r>
              <a:rPr dirty="0" sz="3450" spc="105">
                <a:solidFill>
                  <a:srgbClr val="1D1A1C"/>
                </a:solidFill>
                <a:latin typeface="Courier New"/>
                <a:cs typeface="Courier New"/>
              </a:rPr>
              <a:t>l</a:t>
            </a:r>
            <a:r>
              <a:rPr dirty="0" sz="3450" spc="105">
                <a:solidFill>
                  <a:srgbClr val="444649"/>
                </a:solidFill>
                <a:latin typeface="Courier New"/>
                <a:cs typeface="Courier New"/>
              </a:rPr>
              <a:t>s)</a:t>
            </a:r>
            <a:endParaRPr sz="34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1995" y="6795140"/>
          <a:ext cx="14671675" cy="1176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/>
                <a:gridCol w="2203450"/>
                <a:gridCol w="1923414"/>
                <a:gridCol w="1923415"/>
                <a:gridCol w="2203450"/>
                <a:gridCol w="2483484"/>
                <a:gridCol w="1821180"/>
              </a:tblGrid>
              <a:tr h="587765">
                <a:tc>
                  <a:txBody>
                    <a:bodyPr/>
                    <a:lstStyle/>
                    <a:p>
                      <a:pPr marL="31750">
                        <a:lnSpc>
                          <a:spcPts val="3575"/>
                        </a:lnSpc>
                      </a:pPr>
                      <a:r>
                        <a:rPr dirty="0" sz="3450" spc="12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3450" spc="12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2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man</a:t>
                      </a:r>
                      <a:r>
                        <a:rPr dirty="0" sz="3450" spc="12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ts val="3575"/>
                        </a:lnSpc>
                      </a:pPr>
                      <a:r>
                        <a:rPr dirty="0" sz="3450" spc="-12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bea</a:t>
                      </a:r>
                      <a:r>
                        <a:rPr dirty="0" sz="3450" spc="-36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ts val="3575"/>
                        </a:lnSpc>
                      </a:pPr>
                      <a:r>
                        <a:rPr dirty="0" sz="3450" spc="-12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pi</a:t>
                      </a:r>
                      <a:r>
                        <a:rPr dirty="0" sz="3450" spc="-30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ts val="3575"/>
                        </a:lnSpc>
                      </a:pPr>
                      <a:r>
                        <a:rPr dirty="0" sz="3450" spc="-14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dirty="0" sz="3450" spc="-29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75"/>
                        </a:lnSpc>
                      </a:pPr>
                      <a:r>
                        <a:rPr dirty="0" sz="3450" spc="10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0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duck</a:t>
                      </a:r>
                      <a:r>
                        <a:rPr dirty="0" sz="3450" spc="10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0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87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12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dirty="0" sz="3450" spc="12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2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man</a:t>
                      </a:r>
                      <a:r>
                        <a:rPr dirty="0" sz="3450" spc="12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-12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bea</a:t>
                      </a:r>
                      <a:r>
                        <a:rPr dirty="0" sz="3450" spc="-36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-125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pi</a:t>
                      </a:r>
                      <a:r>
                        <a:rPr dirty="0" sz="3450" spc="-30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1219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-14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-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dirty="0" sz="3450" spc="-295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dirty="0" sz="3450" spc="-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11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1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duck</a:t>
                      </a:r>
                      <a:r>
                        <a:rPr dirty="0" sz="3450" spc="11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114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14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horse</a:t>
                      </a:r>
                      <a:r>
                        <a:rPr dirty="0" sz="3450" spc="114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3450" spc="10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0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dog</a:t>
                      </a:r>
                      <a:r>
                        <a:rPr dirty="0" sz="3450" spc="100">
                          <a:solidFill>
                            <a:srgbClr val="0A0C13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3450" spc="100">
                          <a:solidFill>
                            <a:srgbClr val="313338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345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5208585"/>
            <a:ext cx="0" cy="4213225"/>
          </a:xfrm>
          <a:custGeom>
            <a:avLst/>
            <a:gdLst/>
            <a:ahLst/>
            <a:cxnLst/>
            <a:rect l="l" t="t" r="r" b="b"/>
            <a:pathLst>
              <a:path w="0" h="4213225">
                <a:moveTo>
                  <a:pt x="0" y="4212826"/>
                </a:moveTo>
                <a:lnTo>
                  <a:pt x="0" y="0"/>
                </a:lnTo>
              </a:path>
            </a:pathLst>
          </a:custGeom>
          <a:ln w="12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0221" y="523477"/>
            <a:ext cx="4311015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86230" algn="l"/>
                <a:tab pos="2095500" algn="l"/>
                <a:tab pos="2680970" algn="l"/>
                <a:tab pos="2952750" algn="l"/>
              </a:tabLst>
            </a:pPr>
            <a:r>
              <a:rPr dirty="0" sz="3200" spc="130">
                <a:solidFill>
                  <a:srgbClr val="3B3F44"/>
                </a:solidFill>
                <a:latin typeface="Times New Roman"/>
                <a:cs typeface="Times New Roman"/>
              </a:rPr>
              <a:t>a </a:t>
            </a:r>
            <a:r>
              <a:rPr dirty="0" sz="3200" spc="305">
                <a:solidFill>
                  <a:srgbClr val="3B3F44"/>
                </a:solidFill>
                <a:latin typeface="Times New Roman"/>
                <a:cs typeface="Times New Roman"/>
              </a:rPr>
              <a:t>n</a:t>
            </a:r>
            <a:r>
              <a:rPr dirty="0" sz="3200" spc="305">
                <a:solidFill>
                  <a:srgbClr val="0C0E16"/>
                </a:solidFill>
                <a:latin typeface="Times New Roman"/>
                <a:cs typeface="Times New Roman"/>
              </a:rPr>
              <a:t>i</a:t>
            </a:r>
            <a:r>
              <a:rPr dirty="0" sz="3200" spc="-38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235">
                <a:solidFill>
                  <a:srgbClr val="3B3F44"/>
                </a:solidFill>
                <a:latin typeface="Times New Roman"/>
                <a:cs typeface="Times New Roman"/>
              </a:rPr>
              <a:t>ma</a:t>
            </a:r>
            <a:r>
              <a:rPr dirty="0" sz="3200" spc="9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3B3F44"/>
                </a:solidFill>
                <a:latin typeface="Times New Roman"/>
                <a:cs typeface="Times New Roman"/>
              </a:rPr>
              <a:t>l	</a:t>
            </a:r>
            <a:r>
              <a:rPr dirty="0" sz="3200" spc="-150">
                <a:solidFill>
                  <a:srgbClr val="3B3F44"/>
                </a:solidFill>
                <a:latin typeface="Times New Roman"/>
                <a:cs typeface="Times New Roman"/>
              </a:rPr>
              <a:t>s	</a:t>
            </a:r>
            <a:r>
              <a:rPr dirty="0" sz="3100" spc="-210">
                <a:solidFill>
                  <a:srgbClr val="0C0E16"/>
                </a:solidFill>
                <a:latin typeface="Times New Roman"/>
                <a:cs typeface="Times New Roman"/>
              </a:rPr>
              <a:t>=	</a:t>
            </a:r>
            <a:r>
              <a:rPr dirty="0" sz="3200" spc="-130">
                <a:solidFill>
                  <a:srgbClr val="4D524F"/>
                </a:solidFill>
                <a:latin typeface="Times New Roman"/>
                <a:cs typeface="Times New Roman"/>
              </a:rPr>
              <a:t>[	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 </a:t>
            </a:r>
            <a:r>
              <a:rPr dirty="0" sz="3200" spc="-235">
                <a:solidFill>
                  <a:srgbClr val="3B3F44"/>
                </a:solidFill>
                <a:latin typeface="Times New Roman"/>
                <a:cs typeface="Times New Roman"/>
              </a:rPr>
              <a:t>ma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n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3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642" y="988167"/>
            <a:ext cx="4302125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525">
              <a:lnSpc>
                <a:spcPct val="138700"/>
              </a:lnSpc>
              <a:spcBef>
                <a:spcPts val="95"/>
              </a:spcBef>
              <a:tabLst>
                <a:tab pos="558800" algn="l"/>
                <a:tab pos="810895" algn="l"/>
                <a:tab pos="1420495" algn="l"/>
                <a:tab pos="1595755" algn="l"/>
                <a:tab pos="1905000" algn="l"/>
                <a:tab pos="2377440" algn="l"/>
                <a:tab pos="3162300" algn="l"/>
                <a:tab pos="3420110" algn="l"/>
                <a:tab pos="3764279" algn="l"/>
              </a:tabLst>
            </a:pPr>
            <a:r>
              <a:rPr dirty="0" sz="3200" spc="-170">
                <a:solidFill>
                  <a:srgbClr val="3B3F44"/>
                </a:solidFill>
                <a:latin typeface="Times New Roman"/>
                <a:cs typeface="Times New Roman"/>
              </a:rPr>
              <a:t>a 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n </a:t>
            </a:r>
            <a:r>
              <a:rPr dirty="0" sz="3200" spc="-105">
                <a:solidFill>
                  <a:srgbClr val="0C0E16"/>
                </a:solidFill>
                <a:latin typeface="Times New Roman"/>
                <a:cs typeface="Times New Roman"/>
              </a:rPr>
              <a:t>i</a:t>
            </a: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235">
                <a:solidFill>
                  <a:srgbClr val="3B3F44"/>
                </a:solidFill>
                <a:latin typeface="Times New Roman"/>
                <a:cs typeface="Times New Roman"/>
              </a:rPr>
              <a:t>ma</a:t>
            </a:r>
            <a:r>
              <a:rPr dirty="0" sz="3200" spc="9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3B3F44"/>
                </a:solidFill>
                <a:latin typeface="Times New Roman"/>
                <a:cs typeface="Times New Roman"/>
              </a:rPr>
              <a:t>l	</a:t>
            </a:r>
            <a:r>
              <a:rPr dirty="0" sz="3200" spc="-150">
                <a:solidFill>
                  <a:srgbClr val="3B3F44"/>
                </a:solidFill>
                <a:latin typeface="Times New Roman"/>
                <a:cs typeface="Times New Roman"/>
              </a:rPr>
              <a:t>s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.</a:t>
            </a:r>
            <a:r>
              <a:rPr dirty="0" sz="3200" spc="12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2F2B2F"/>
                </a:solidFill>
                <a:latin typeface="Times New Roman"/>
                <a:cs typeface="Times New Roman"/>
              </a:rPr>
              <a:t>i	</a:t>
            </a:r>
            <a:r>
              <a:rPr dirty="0" sz="3200" spc="-190">
                <a:solidFill>
                  <a:srgbClr val="2F2B2F"/>
                </a:solidFill>
                <a:latin typeface="Times New Roman"/>
                <a:cs typeface="Times New Roman"/>
              </a:rPr>
              <a:t>n</a:t>
            </a:r>
            <a:r>
              <a:rPr dirty="0" sz="3200" spc="-14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2F2B2F"/>
                </a:solidFill>
                <a:latin typeface="Times New Roman"/>
                <a:cs typeface="Times New Roman"/>
              </a:rPr>
              <a:t>s</a:t>
            </a:r>
            <a:r>
              <a:rPr dirty="0" sz="3200" spc="5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2F2B2F"/>
                </a:solidFill>
                <a:latin typeface="Times New Roman"/>
                <a:cs typeface="Times New Roman"/>
              </a:rPr>
              <a:t>er	</a:t>
            </a:r>
            <a:r>
              <a:rPr dirty="0" sz="3200" spc="-105">
                <a:solidFill>
                  <a:srgbClr val="2F2B2F"/>
                </a:solidFill>
                <a:latin typeface="Times New Roman"/>
                <a:cs typeface="Times New Roman"/>
              </a:rPr>
              <a:t>t	</a:t>
            </a:r>
            <a:r>
              <a:rPr dirty="0" sz="3200" spc="-95">
                <a:solidFill>
                  <a:srgbClr val="2F2B2F"/>
                </a:solidFill>
                <a:latin typeface="Times New Roman"/>
                <a:cs typeface="Times New Roman"/>
              </a:rPr>
              <a:t>( </a:t>
            </a:r>
            <a:r>
              <a:rPr dirty="0" sz="3200" spc="-690">
                <a:solidFill>
                  <a:srgbClr val="2F2B2F"/>
                </a:solidFill>
                <a:latin typeface="Times New Roman"/>
                <a:cs typeface="Times New Roman"/>
              </a:rPr>
              <a:t>O</a:t>
            </a:r>
            <a:r>
              <a:rPr dirty="0" sz="3200" spc="-63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240">
                <a:solidFill>
                  <a:srgbClr val="0C0E16"/>
                </a:solidFill>
                <a:latin typeface="Times New Roman"/>
                <a:cs typeface="Times New Roman"/>
              </a:rPr>
              <a:t>,  </a:t>
            </a:r>
            <a:r>
              <a:rPr dirty="0" sz="3200" spc="-400">
                <a:solidFill>
                  <a:srgbClr val="2F2B2F"/>
                </a:solidFill>
                <a:latin typeface="Times New Roman"/>
                <a:cs typeface="Times New Roman"/>
              </a:rPr>
              <a:t>pr	</a:t>
            </a:r>
            <a:r>
              <a:rPr dirty="0" sz="3200" spc="-265">
                <a:solidFill>
                  <a:srgbClr val="0C0E16"/>
                </a:solidFill>
                <a:latin typeface="Times New Roman"/>
                <a:cs typeface="Times New Roman"/>
              </a:rPr>
              <a:t>i	</a:t>
            </a:r>
            <a:r>
              <a:rPr dirty="0" sz="3200" spc="-480">
                <a:solidFill>
                  <a:srgbClr val="2F2B2F"/>
                </a:solidFill>
                <a:latin typeface="Times New Roman"/>
                <a:cs typeface="Times New Roman"/>
              </a:rPr>
              <a:t>n  </a:t>
            </a:r>
            <a:r>
              <a:rPr dirty="0" sz="3200" spc="-47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265">
                <a:solidFill>
                  <a:srgbClr val="2F2B2F"/>
                </a:solidFill>
                <a:latin typeface="Times New Roman"/>
                <a:cs typeface="Times New Roman"/>
              </a:rPr>
              <a:t>t	</a:t>
            </a:r>
            <a:r>
              <a:rPr dirty="0" sz="3200" spc="-225">
                <a:solidFill>
                  <a:srgbClr val="2F2B2F"/>
                </a:solidFill>
                <a:latin typeface="Times New Roman"/>
                <a:cs typeface="Times New Roman"/>
              </a:rPr>
              <a:t>( </a:t>
            </a:r>
            <a:r>
              <a:rPr dirty="0" sz="3200" spc="-295">
                <a:solidFill>
                  <a:srgbClr val="2F2B2F"/>
                </a:solidFill>
                <a:latin typeface="Times New Roman"/>
                <a:cs typeface="Times New Roman"/>
              </a:rPr>
              <a:t>a  </a:t>
            </a:r>
            <a:r>
              <a:rPr dirty="0" sz="3200" spc="-335">
                <a:solidFill>
                  <a:srgbClr val="2F2B2F"/>
                </a:solidFill>
                <a:latin typeface="Times New Roman"/>
                <a:cs typeface="Times New Roman"/>
              </a:rPr>
              <a:t>n  </a:t>
            </a:r>
            <a:r>
              <a:rPr dirty="0" sz="3200" spc="-185">
                <a:solidFill>
                  <a:srgbClr val="2F2B2F"/>
                </a:solidFill>
                <a:latin typeface="Times New Roman"/>
                <a:cs typeface="Times New Roman"/>
              </a:rPr>
              <a:t>i</a:t>
            </a:r>
            <a:r>
              <a:rPr dirty="0" sz="3200" spc="6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235">
                <a:solidFill>
                  <a:srgbClr val="2F2B2F"/>
                </a:solidFill>
                <a:latin typeface="Times New Roman"/>
                <a:cs typeface="Times New Roman"/>
              </a:rPr>
              <a:t>ma</a:t>
            </a:r>
            <a:r>
              <a:rPr dirty="0" sz="3200" spc="9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0C0E16"/>
                </a:solidFill>
                <a:latin typeface="Times New Roman"/>
                <a:cs typeface="Times New Roman"/>
              </a:rPr>
              <a:t>l	</a:t>
            </a:r>
            <a:r>
              <a:rPr dirty="0" sz="3200" spc="-150">
                <a:solidFill>
                  <a:srgbClr val="3B3F44"/>
                </a:solidFill>
                <a:latin typeface="Times New Roman"/>
                <a:cs typeface="Times New Roman"/>
              </a:rPr>
              <a:t>s</a:t>
            </a:r>
            <a:r>
              <a:rPr dirty="0" sz="3200" spc="37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225">
                <a:solidFill>
                  <a:srgbClr val="3B3F44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892" y="349858"/>
            <a:ext cx="1939925" cy="1353185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1323975" algn="l"/>
                <a:tab pos="1534795" algn="l"/>
              </a:tabLst>
            </a:pP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  </a:t>
            </a:r>
            <a:r>
              <a:rPr dirty="0" sz="3200" spc="-335">
                <a:solidFill>
                  <a:srgbClr val="2F2B2F"/>
                </a:solidFill>
                <a:latin typeface="Times New Roman"/>
                <a:cs typeface="Times New Roman"/>
              </a:rPr>
              <a:t>b</a:t>
            </a:r>
            <a:r>
              <a:rPr dirty="0" sz="3200" spc="-36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295">
                <a:solidFill>
                  <a:srgbClr val="2F2B2F"/>
                </a:solidFill>
                <a:latin typeface="Times New Roman"/>
                <a:cs typeface="Times New Roman"/>
              </a:rPr>
              <a:t>e</a:t>
            </a:r>
            <a:r>
              <a:rPr dirty="0" sz="3200" spc="19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265">
                <a:solidFill>
                  <a:srgbClr val="2F2B2F"/>
                </a:solidFill>
                <a:latin typeface="Times New Roman"/>
                <a:cs typeface="Times New Roman"/>
              </a:rPr>
              <a:t>ar	</a:t>
            </a: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	</a:t>
            </a:r>
            <a:r>
              <a:rPr dirty="0" sz="3200" spc="-170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989330" algn="l"/>
                <a:tab pos="1579245" algn="l"/>
                <a:tab pos="1802764" algn="l"/>
              </a:tabLst>
            </a:pP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25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335">
                <a:solidFill>
                  <a:srgbClr val="4D524F"/>
                </a:solidFill>
                <a:latin typeface="Times New Roman"/>
                <a:cs typeface="Times New Roman"/>
              </a:rPr>
              <a:t>h</a:t>
            </a:r>
            <a:r>
              <a:rPr dirty="0" sz="3200" spc="-55">
                <a:solidFill>
                  <a:srgbClr val="4D524F"/>
                </a:solidFill>
                <a:latin typeface="Times New Roman"/>
                <a:cs typeface="Times New Roman"/>
              </a:rPr>
              <a:t> </a:t>
            </a:r>
            <a:r>
              <a:rPr dirty="0" sz="3200" spc="-280">
                <a:solidFill>
                  <a:srgbClr val="4D524F"/>
                </a:solidFill>
                <a:latin typeface="Times New Roman"/>
                <a:cs typeface="Times New Roman"/>
              </a:rPr>
              <a:t>or</a:t>
            </a:r>
            <a:r>
              <a:rPr dirty="0" sz="3200">
                <a:solidFill>
                  <a:srgbClr val="4D524F"/>
                </a:solidFill>
                <a:latin typeface="Times New Roman"/>
                <a:cs typeface="Times New Roman"/>
              </a:rPr>
              <a:t>	</a:t>
            </a:r>
            <a:r>
              <a:rPr dirty="0" sz="3200" spc="-260">
                <a:solidFill>
                  <a:srgbClr val="4D524F"/>
                </a:solidFill>
                <a:latin typeface="Times New Roman"/>
                <a:cs typeface="Times New Roman"/>
              </a:rPr>
              <a:t>s</a:t>
            </a:r>
            <a:r>
              <a:rPr dirty="0" sz="3200" spc="254">
                <a:solidFill>
                  <a:srgbClr val="4D524F"/>
                </a:solidFill>
                <a:latin typeface="Times New Roman"/>
                <a:cs typeface="Times New Roman"/>
              </a:rPr>
              <a:t> </a:t>
            </a:r>
            <a:r>
              <a:rPr dirty="0" sz="3200" spc="-295">
                <a:solidFill>
                  <a:srgbClr val="4D524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4D524F"/>
                </a:solidFill>
                <a:latin typeface="Times New Roman"/>
                <a:cs typeface="Times New Roman"/>
              </a:rPr>
              <a:t>	</a:t>
            </a: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3B3F44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0791" y="523477"/>
            <a:ext cx="1395095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16915" algn="l"/>
                <a:tab pos="1056640" algn="l"/>
                <a:tab pos="1274445" algn="l"/>
              </a:tabLst>
            </a:pP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8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335">
                <a:solidFill>
                  <a:srgbClr val="3B3F44"/>
                </a:solidFill>
                <a:latin typeface="Times New Roman"/>
                <a:cs typeface="Times New Roman"/>
              </a:rPr>
              <a:t>p</a:t>
            </a:r>
            <a:r>
              <a:rPr dirty="0" sz="3200" spc="12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85">
                <a:solidFill>
                  <a:srgbClr val="3B3F44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	</a:t>
            </a:r>
            <a:r>
              <a:rPr dirty="0" sz="3200" spc="-335">
                <a:solidFill>
                  <a:srgbClr val="3B3F44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	</a:t>
            </a:r>
            <a:r>
              <a:rPr dirty="0" sz="3200" spc="-12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225">
                <a:solidFill>
                  <a:srgbClr val="4D524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642" y="3043515"/>
            <a:ext cx="4323715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525">
              <a:lnSpc>
                <a:spcPct val="138700"/>
              </a:lnSpc>
              <a:spcBef>
                <a:spcPts val="95"/>
              </a:spcBef>
              <a:tabLst>
                <a:tab pos="558800" algn="l"/>
                <a:tab pos="810895" algn="l"/>
                <a:tab pos="1420495" algn="l"/>
                <a:tab pos="1595755" algn="l"/>
                <a:tab pos="1905000" algn="l"/>
                <a:tab pos="3420110" algn="l"/>
                <a:tab pos="3453765" algn="l"/>
                <a:tab pos="3764279" algn="l"/>
              </a:tabLst>
            </a:pPr>
            <a:r>
              <a:rPr dirty="0" sz="3200" spc="-125">
                <a:solidFill>
                  <a:srgbClr val="3B3F44"/>
                </a:solidFill>
                <a:latin typeface="Times New Roman"/>
                <a:cs typeface="Times New Roman"/>
              </a:rPr>
              <a:t>a </a:t>
            </a:r>
            <a:r>
              <a:rPr dirty="0" sz="3200" spc="-140">
                <a:solidFill>
                  <a:srgbClr val="3B3F44"/>
                </a:solidFill>
                <a:latin typeface="Times New Roman"/>
                <a:cs typeface="Times New Roman"/>
              </a:rPr>
              <a:t>n </a:t>
            </a:r>
            <a:r>
              <a:rPr dirty="0" sz="3200" spc="-80">
                <a:solidFill>
                  <a:srgbClr val="0C0E16"/>
                </a:solidFill>
                <a:latin typeface="Times New Roman"/>
                <a:cs typeface="Times New Roman"/>
              </a:rPr>
              <a:t>i</a:t>
            </a:r>
            <a:r>
              <a:rPr dirty="0" sz="3200" spc="29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235">
                <a:solidFill>
                  <a:srgbClr val="3B3F44"/>
                </a:solidFill>
                <a:latin typeface="Times New Roman"/>
                <a:cs typeface="Times New Roman"/>
              </a:rPr>
              <a:t>ma</a:t>
            </a:r>
            <a:r>
              <a:rPr dirty="0" sz="3200" spc="90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3B3F44"/>
                </a:solidFill>
                <a:latin typeface="Times New Roman"/>
                <a:cs typeface="Times New Roman"/>
              </a:rPr>
              <a:t>l	</a:t>
            </a:r>
            <a:r>
              <a:rPr dirty="0" sz="3200" spc="-150">
                <a:solidFill>
                  <a:srgbClr val="3B3F44"/>
                </a:solidFill>
                <a:latin typeface="Times New Roman"/>
                <a:cs typeface="Times New Roman"/>
              </a:rPr>
              <a:t>s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. </a:t>
            </a:r>
            <a:r>
              <a:rPr dirty="0" sz="3200" spc="-105">
                <a:solidFill>
                  <a:srgbClr val="2F2B2F"/>
                </a:solidFill>
                <a:latin typeface="Times New Roman"/>
                <a:cs typeface="Times New Roman"/>
              </a:rPr>
              <a:t>i  </a:t>
            </a:r>
            <a:r>
              <a:rPr dirty="0" sz="3200" spc="-190">
                <a:solidFill>
                  <a:srgbClr val="2F2B2F"/>
                </a:solidFill>
                <a:latin typeface="Times New Roman"/>
                <a:cs typeface="Times New Roman"/>
              </a:rPr>
              <a:t>n</a:t>
            </a:r>
            <a:r>
              <a:rPr dirty="0" sz="3200" spc="-1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2F2B2F"/>
                </a:solidFill>
                <a:latin typeface="Times New Roman"/>
                <a:cs typeface="Times New Roman"/>
              </a:rPr>
              <a:t>s</a:t>
            </a:r>
            <a:r>
              <a:rPr dirty="0" sz="3200" spc="5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2F2B2F"/>
                </a:solidFill>
                <a:latin typeface="Times New Roman"/>
                <a:cs typeface="Times New Roman"/>
              </a:rPr>
              <a:t>er	</a:t>
            </a:r>
            <a:r>
              <a:rPr dirty="0" sz="3200" spc="-105">
                <a:solidFill>
                  <a:srgbClr val="2F2B2F"/>
                </a:solidFill>
                <a:latin typeface="Times New Roman"/>
                <a:cs typeface="Times New Roman"/>
              </a:rPr>
              <a:t>t	</a:t>
            </a:r>
            <a:r>
              <a:rPr dirty="0" sz="3200" spc="-95">
                <a:solidFill>
                  <a:srgbClr val="2F2B2F"/>
                </a:solidFill>
                <a:latin typeface="Times New Roman"/>
                <a:cs typeface="Times New Roman"/>
              </a:rPr>
              <a:t>( </a:t>
            </a:r>
            <a:r>
              <a:rPr dirty="0" sz="3200" spc="-140">
                <a:solidFill>
                  <a:srgbClr val="2F2B2F"/>
                </a:solidFill>
                <a:latin typeface="Times New Roman"/>
                <a:cs typeface="Times New Roman"/>
              </a:rPr>
              <a:t>2</a:t>
            </a:r>
            <a:r>
              <a:rPr dirty="0" sz="3200" spc="-47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,  </a:t>
            </a:r>
            <a:r>
              <a:rPr dirty="0" sz="3200" spc="-280">
                <a:solidFill>
                  <a:srgbClr val="2F2B2F"/>
                </a:solidFill>
                <a:latin typeface="Times New Roman"/>
                <a:cs typeface="Times New Roman"/>
              </a:rPr>
              <a:t>pr	</a:t>
            </a:r>
            <a:r>
              <a:rPr dirty="0" sz="3200" spc="-185">
                <a:solidFill>
                  <a:srgbClr val="0C0E16"/>
                </a:solidFill>
                <a:latin typeface="Times New Roman"/>
                <a:cs typeface="Times New Roman"/>
              </a:rPr>
              <a:t>i	</a:t>
            </a:r>
            <a:r>
              <a:rPr dirty="0" sz="3200" spc="-335">
                <a:solidFill>
                  <a:srgbClr val="2F2B2F"/>
                </a:solidFill>
                <a:latin typeface="Times New Roman"/>
                <a:cs typeface="Times New Roman"/>
              </a:rPr>
              <a:t>n</a:t>
            </a:r>
            <a:r>
              <a:rPr dirty="0" sz="3200" spc="2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85">
                <a:solidFill>
                  <a:srgbClr val="2F2B2F"/>
                </a:solidFill>
                <a:latin typeface="Times New Roman"/>
                <a:cs typeface="Times New Roman"/>
              </a:rPr>
              <a:t>t	</a:t>
            </a:r>
            <a:r>
              <a:rPr dirty="0" sz="3200" spc="-225">
                <a:solidFill>
                  <a:srgbClr val="2F2B2F"/>
                </a:solidFill>
                <a:latin typeface="Times New Roman"/>
                <a:cs typeface="Times New Roman"/>
              </a:rPr>
              <a:t>( </a:t>
            </a:r>
            <a:r>
              <a:rPr dirty="0" sz="3200" spc="-295">
                <a:solidFill>
                  <a:srgbClr val="2F2B2F"/>
                </a:solidFill>
                <a:latin typeface="Times New Roman"/>
                <a:cs typeface="Times New Roman"/>
              </a:rPr>
              <a:t>a  </a:t>
            </a:r>
            <a:r>
              <a:rPr dirty="0" sz="3200" spc="-335">
                <a:solidFill>
                  <a:srgbClr val="2F2B2F"/>
                </a:solidFill>
                <a:latin typeface="Times New Roman"/>
                <a:cs typeface="Times New Roman"/>
              </a:rPr>
              <a:t>n  </a:t>
            </a:r>
            <a:r>
              <a:rPr dirty="0" sz="3200" spc="-185">
                <a:solidFill>
                  <a:srgbClr val="2F2B2F"/>
                </a:solidFill>
                <a:latin typeface="Times New Roman"/>
                <a:cs typeface="Times New Roman"/>
              </a:rPr>
              <a:t>i  </a:t>
            </a:r>
            <a:r>
              <a:rPr dirty="0" sz="3200" spc="-235">
                <a:solidFill>
                  <a:srgbClr val="2F2B2F"/>
                </a:solidFill>
                <a:latin typeface="Times New Roman"/>
                <a:cs typeface="Times New Roman"/>
              </a:rPr>
              <a:t>ma</a:t>
            </a:r>
            <a:r>
              <a:rPr dirty="0" sz="3200" spc="-27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0C0E16"/>
                </a:solidFill>
                <a:latin typeface="Times New Roman"/>
                <a:cs typeface="Times New Roman"/>
              </a:rPr>
              <a:t>l</a:t>
            </a:r>
            <a:r>
              <a:rPr dirty="0" sz="3200" spc="36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3B3F44"/>
                </a:solidFill>
                <a:latin typeface="Times New Roman"/>
                <a:cs typeface="Times New Roman"/>
              </a:rPr>
              <a:t>s		</a:t>
            </a:r>
            <a:r>
              <a:rPr dirty="0" sz="3200" spc="-225">
                <a:solidFill>
                  <a:srgbClr val="3B3F44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892" y="3229901"/>
            <a:ext cx="1668780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48130" algn="l"/>
              </a:tabLst>
            </a:pPr>
            <a:r>
              <a:rPr dirty="0" sz="3200" spc="-55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20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40">
                <a:solidFill>
                  <a:srgbClr val="2F2B2F"/>
                </a:solidFill>
                <a:latin typeface="Times New Roman"/>
                <a:cs typeface="Times New Roman"/>
              </a:rPr>
              <a:t>d</a:t>
            </a:r>
            <a:r>
              <a:rPr dirty="0" sz="3200" spc="-15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40">
                <a:solidFill>
                  <a:srgbClr val="2F2B2F"/>
                </a:solidFill>
                <a:latin typeface="Times New Roman"/>
                <a:cs typeface="Times New Roman"/>
              </a:rPr>
              <a:t>u</a:t>
            </a:r>
            <a:r>
              <a:rPr dirty="0" sz="3200" spc="-26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25">
                <a:solidFill>
                  <a:srgbClr val="2F2B2F"/>
                </a:solidFill>
                <a:latin typeface="Times New Roman"/>
                <a:cs typeface="Times New Roman"/>
              </a:rPr>
              <a:t>c</a:t>
            </a:r>
            <a:r>
              <a:rPr dirty="0" sz="3200" spc="9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40">
                <a:solidFill>
                  <a:srgbClr val="2F2B2F"/>
                </a:solidFill>
                <a:latin typeface="Times New Roman"/>
                <a:cs typeface="Times New Roman"/>
              </a:rPr>
              <a:t>k</a:t>
            </a:r>
            <a:r>
              <a:rPr dirty="0" sz="3200" spc="24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225">
                <a:solidFill>
                  <a:srgbClr val="2F2B2F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0224" y="5315889"/>
            <a:ext cx="2164080" cy="137922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1248410" algn="l"/>
              </a:tabLst>
            </a:pP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[ '</a:t>
            </a:r>
            <a:r>
              <a:rPr dirty="0" sz="3200" spc="30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F2B2F"/>
                </a:solidFill>
                <a:latin typeface="Times New Roman"/>
                <a:cs typeface="Times New Roman"/>
              </a:rPr>
              <a:t>h</a:t>
            </a:r>
            <a:r>
              <a:rPr dirty="0" sz="3200" spc="-38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24F"/>
                </a:solidFill>
                <a:latin typeface="Times New Roman"/>
                <a:cs typeface="Times New Roman"/>
              </a:rPr>
              <a:t>or	s e  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-24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1248410" algn="l"/>
                <a:tab pos="1838325" algn="l"/>
              </a:tabLst>
            </a:pP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[ '</a:t>
            </a:r>
            <a:r>
              <a:rPr dirty="0" sz="3200" spc="30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h</a:t>
            </a:r>
            <a:r>
              <a:rPr dirty="0" sz="3200" spc="-38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or	s</a:t>
            </a:r>
            <a:r>
              <a:rPr dirty="0" sz="3200" spc="-10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e	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8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2992" y="5315889"/>
            <a:ext cx="1383665" cy="137922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1280160" algn="l"/>
              </a:tabLst>
            </a:pP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2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300">
                <a:solidFill>
                  <a:srgbClr val="2F2B2F"/>
                </a:solidFill>
                <a:latin typeface="Times New Roman"/>
                <a:cs typeface="Times New Roman"/>
              </a:rPr>
              <a:t>m</a:t>
            </a:r>
            <a:r>
              <a:rPr dirty="0" sz="3200" spc="-170">
                <a:solidFill>
                  <a:srgbClr val="2F2B2F"/>
                </a:solidFill>
                <a:latin typeface="Times New Roman"/>
                <a:cs typeface="Times New Roman"/>
              </a:rPr>
              <a:t>a</a:t>
            </a:r>
            <a:r>
              <a:rPr dirty="0" sz="3200" spc="7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2F2B2F"/>
                </a:solidFill>
                <a:latin typeface="Times New Roman"/>
                <a:cs typeface="Times New Roman"/>
              </a:rPr>
              <a:t>n</a:t>
            </a:r>
            <a:r>
              <a:rPr dirty="0" sz="3200" spc="28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1280160" algn="l"/>
              </a:tabLst>
            </a:pP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2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300">
                <a:solidFill>
                  <a:srgbClr val="2F2B2F"/>
                </a:solidFill>
                <a:latin typeface="Times New Roman"/>
                <a:cs typeface="Times New Roman"/>
              </a:rPr>
              <a:t>m</a:t>
            </a:r>
            <a:r>
              <a:rPr dirty="0" sz="3200" spc="-170">
                <a:solidFill>
                  <a:srgbClr val="2F2B2F"/>
                </a:solidFill>
                <a:latin typeface="Times New Roman"/>
                <a:cs typeface="Times New Roman"/>
              </a:rPr>
              <a:t>a</a:t>
            </a:r>
            <a:r>
              <a:rPr dirty="0" sz="3200" spc="7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2F2B2F"/>
                </a:solidFill>
                <a:latin typeface="Times New Roman"/>
                <a:cs typeface="Times New Roman"/>
              </a:rPr>
              <a:t>n</a:t>
            </a:r>
            <a:r>
              <a:rPr dirty="0" sz="3200" spc="285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7148" y="5315889"/>
            <a:ext cx="1638300" cy="137922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1311275" algn="l"/>
                <a:tab pos="1534795" algn="l"/>
              </a:tabLst>
            </a:pP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3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b</a:t>
            </a:r>
            <a:r>
              <a:rPr dirty="0" sz="3200" spc="-13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70">
                <a:solidFill>
                  <a:srgbClr val="3B3F44"/>
                </a:solidFill>
                <a:latin typeface="Times New Roman"/>
                <a:cs typeface="Times New Roman"/>
              </a:rPr>
              <a:t>e</a:t>
            </a:r>
            <a:r>
              <a:rPr dirty="0" sz="3200" spc="-4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75">
                <a:solidFill>
                  <a:srgbClr val="3B3F44"/>
                </a:solidFill>
                <a:latin typeface="Times New Roman"/>
                <a:cs typeface="Times New Roman"/>
              </a:rPr>
              <a:t>a</a:t>
            </a:r>
            <a:r>
              <a:rPr dirty="0" sz="3200" spc="-130">
                <a:solidFill>
                  <a:srgbClr val="3B3F44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	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1534795" algn="l"/>
              </a:tabLst>
            </a:pP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14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d</a:t>
            </a:r>
            <a:r>
              <a:rPr dirty="0" sz="3200" spc="-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u</a:t>
            </a:r>
            <a:r>
              <a:rPr dirty="0" sz="3200" spc="-220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70">
                <a:solidFill>
                  <a:srgbClr val="3B3F44"/>
                </a:solidFill>
                <a:latin typeface="Times New Roman"/>
                <a:cs typeface="Times New Roman"/>
              </a:rPr>
              <a:t>c</a:t>
            </a:r>
            <a:r>
              <a:rPr dirty="0" sz="3200" spc="13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k</a:t>
            </a:r>
            <a:r>
              <a:rPr dirty="0" sz="3200" spc="19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309" y="5315889"/>
            <a:ext cx="1651000" cy="137922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1287145" algn="l"/>
              </a:tabLst>
            </a:pP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 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p </a:t>
            </a:r>
            <a:r>
              <a:rPr dirty="0" sz="3200" spc="-105">
                <a:solidFill>
                  <a:srgbClr val="081831"/>
                </a:solidFill>
                <a:latin typeface="Times New Roman"/>
                <a:cs typeface="Times New Roman"/>
              </a:rPr>
              <a:t>i</a:t>
            </a:r>
            <a:r>
              <a:rPr dirty="0" sz="3200" spc="75">
                <a:solidFill>
                  <a:srgbClr val="081831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2F2B2F"/>
                </a:solidFill>
                <a:latin typeface="Times New Roman"/>
                <a:cs typeface="Times New Roman"/>
              </a:rPr>
              <a:t>g</a:t>
            </a:r>
            <a:r>
              <a:rPr dirty="0" sz="3200" spc="360">
                <a:solidFill>
                  <a:srgbClr val="2F2B2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	</a:t>
            </a:r>
            <a:r>
              <a:rPr dirty="0" sz="3200" spc="-130">
                <a:solidFill>
                  <a:srgbClr val="2F2B2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485"/>
              </a:spcBef>
              <a:tabLst>
                <a:tab pos="1323975" algn="l"/>
                <a:tab pos="1548130" algn="l"/>
              </a:tabLst>
            </a:pP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30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b</a:t>
            </a:r>
            <a:r>
              <a:rPr dirty="0" sz="3200" spc="-23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70">
                <a:solidFill>
                  <a:srgbClr val="3B3F44"/>
                </a:solidFill>
                <a:latin typeface="Times New Roman"/>
                <a:cs typeface="Times New Roman"/>
              </a:rPr>
              <a:t>e</a:t>
            </a:r>
            <a:r>
              <a:rPr dirty="0" sz="3200" spc="5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75">
                <a:solidFill>
                  <a:srgbClr val="3B3F44"/>
                </a:solidFill>
                <a:latin typeface="Times New Roman"/>
                <a:cs typeface="Times New Roman"/>
              </a:rPr>
              <a:t>a</a:t>
            </a:r>
            <a:r>
              <a:rPr dirty="0" sz="3200" spc="-130">
                <a:solidFill>
                  <a:srgbClr val="3B3F44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3B3F44"/>
                </a:solidFill>
                <a:latin typeface="Times New Roman"/>
                <a:cs typeface="Times New Roman"/>
              </a:rPr>
              <a:t>	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0C0E16"/>
                </a:solidFill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2208" y="6178880"/>
            <a:ext cx="1436370" cy="515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87145" algn="l"/>
              </a:tabLst>
            </a:pP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 spc="135">
                <a:solidFill>
                  <a:srgbClr val="0C0E16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p</a:t>
            </a:r>
            <a:r>
              <a:rPr dirty="0" sz="3200" spc="85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3B3F44"/>
                </a:solidFill>
                <a:latin typeface="Times New Roman"/>
                <a:cs typeface="Times New Roman"/>
              </a:rPr>
              <a:t>i</a:t>
            </a:r>
            <a:r>
              <a:rPr dirty="0" sz="3200" spc="320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190">
                <a:solidFill>
                  <a:srgbClr val="3B3F44"/>
                </a:solidFill>
                <a:latin typeface="Times New Roman"/>
                <a:cs typeface="Times New Roman"/>
              </a:rPr>
              <a:t>g</a:t>
            </a:r>
            <a:r>
              <a:rPr dirty="0" sz="3200" spc="360">
                <a:solidFill>
                  <a:srgbClr val="3B3F44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0C0E16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0C0E16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260E0A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6838" y="4468150"/>
            <a:ext cx="840654" cy="370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8162" y="4417153"/>
            <a:ext cx="2106295" cy="11283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7200" spc="17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dirty="0" baseline="42181" sz="8100" spc="254">
                <a:solidFill>
                  <a:srgbClr val="080808"/>
                </a:solidFill>
                <a:latin typeface="Arial"/>
                <a:cs typeface="Arial"/>
              </a:rPr>
              <a:t>•</a:t>
            </a:r>
            <a:r>
              <a:rPr dirty="0" sz="7200" spc="170">
                <a:solidFill>
                  <a:srgbClr val="080808"/>
                </a:solidFill>
                <a:latin typeface="Arial"/>
                <a:cs typeface="Arial"/>
              </a:rPr>
              <a:t>ces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4" y="1697896"/>
            <a:ext cx="2216785" cy="0"/>
          </a:xfrm>
          <a:custGeom>
            <a:avLst/>
            <a:gdLst/>
            <a:ahLst/>
            <a:cxnLst/>
            <a:rect l="l" t="t" r="r" b="b"/>
            <a:pathLst>
              <a:path w="2216785" h="0">
                <a:moveTo>
                  <a:pt x="0" y="0"/>
                </a:moveTo>
                <a:lnTo>
                  <a:pt x="2216270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549" y="746886"/>
            <a:ext cx="2216150" cy="10293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550" spc="-290" b="1">
                <a:solidFill>
                  <a:srgbClr val="050505"/>
                </a:solidFill>
                <a:latin typeface="Arial"/>
                <a:cs typeface="Arial"/>
              </a:rPr>
              <a:t>Slices</a:t>
            </a:r>
            <a:endParaRPr sz="6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823" y="2504782"/>
            <a:ext cx="8166734" cy="379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5"/>
              </a:spcBef>
            </a:pPr>
            <a:r>
              <a:rPr dirty="0" sz="5100" spc="1385">
                <a:solidFill>
                  <a:srgbClr val="1A1A1A"/>
                </a:solidFill>
                <a:latin typeface="Times New Roman"/>
                <a:cs typeface="Times New Roman"/>
              </a:rPr>
              <a:t>list[indexl:index2]  </a:t>
            </a:r>
            <a:r>
              <a:rPr dirty="0" sz="5100" spc="1714">
                <a:solidFill>
                  <a:srgbClr val="1A1A1A"/>
                </a:solidFill>
                <a:latin typeface="Times New Roman"/>
                <a:cs typeface="Times New Roman"/>
              </a:rPr>
              <a:t>list</a:t>
            </a:r>
            <a:r>
              <a:rPr dirty="0" sz="5100" spc="9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100" spc="1105">
                <a:solidFill>
                  <a:srgbClr val="1A1A1A"/>
                </a:solidFill>
                <a:latin typeface="Times New Roman"/>
                <a:cs typeface="Times New Roman"/>
              </a:rPr>
              <a:t>[:</a:t>
            </a:r>
            <a:r>
              <a:rPr dirty="0" sz="5100" spc="1105">
                <a:solidFill>
                  <a:srgbClr val="050505"/>
                </a:solidFill>
                <a:latin typeface="Times New Roman"/>
                <a:cs typeface="Times New Roman"/>
              </a:rPr>
              <a:t>index2]</a:t>
            </a: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4"/>
              </a:spcBef>
            </a:pPr>
            <a:r>
              <a:rPr dirty="0" sz="5100" spc="1714">
                <a:solidFill>
                  <a:srgbClr val="1A1A1A"/>
                </a:solidFill>
                <a:latin typeface="Times New Roman"/>
                <a:cs typeface="Times New Roman"/>
              </a:rPr>
              <a:t>list</a:t>
            </a:r>
            <a:r>
              <a:rPr dirty="0" sz="5100" spc="-2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100" spc="-30">
                <a:solidFill>
                  <a:srgbClr val="1A1A1A"/>
                </a:solidFill>
                <a:latin typeface="Times New Roman"/>
                <a:cs typeface="Times New Roman"/>
              </a:rPr>
              <a:t>[ </a:t>
            </a:r>
            <a:r>
              <a:rPr dirty="0" sz="5100" spc="1265">
                <a:solidFill>
                  <a:srgbClr val="050505"/>
                </a:solidFill>
                <a:latin typeface="Times New Roman"/>
                <a:cs typeface="Times New Roman"/>
              </a:rPr>
              <a:t>indexl:]</a:t>
            </a:r>
            <a:endParaRPr sz="5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746" y="497945"/>
            <a:ext cx="1861820" cy="5314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270">
                <a:solidFill>
                  <a:srgbClr val="332F31"/>
                </a:solidFill>
              </a:rPr>
              <a:t>a</a:t>
            </a:r>
            <a:r>
              <a:rPr dirty="0" sz="3300" spc="969">
                <a:solidFill>
                  <a:srgbClr val="332F31"/>
                </a:solidFill>
              </a:rPr>
              <a:t>n</a:t>
            </a:r>
            <a:r>
              <a:rPr dirty="0" sz="3300" spc="-1685">
                <a:solidFill>
                  <a:srgbClr val="110F13"/>
                </a:solidFill>
              </a:rPr>
              <a:t>m</a:t>
            </a:r>
            <a:r>
              <a:rPr dirty="0" sz="3300" spc="-275">
                <a:solidFill>
                  <a:srgbClr val="332F31"/>
                </a:solidFill>
              </a:rPr>
              <a:t>i</a:t>
            </a:r>
            <a:r>
              <a:rPr dirty="0" sz="3300" spc="45">
                <a:solidFill>
                  <a:srgbClr val="332F31"/>
                </a:solidFill>
              </a:rPr>
              <a:t>a</a:t>
            </a:r>
            <a:r>
              <a:rPr dirty="0" sz="3300" spc="85">
                <a:solidFill>
                  <a:srgbClr val="110F13"/>
                </a:solidFill>
              </a:rPr>
              <a:t>l</a:t>
            </a:r>
            <a:r>
              <a:rPr dirty="0" sz="3300" spc="140">
                <a:solidFill>
                  <a:srgbClr val="424242"/>
                </a:solidFill>
              </a:rPr>
              <a:t>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614763" y="523478"/>
            <a:ext cx="12047855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80">
                <a:solidFill>
                  <a:srgbClr val="381C13"/>
                </a:solidFill>
                <a:latin typeface="Courier New"/>
                <a:cs typeface="Courier New"/>
              </a:rPr>
              <a:t>[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man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', 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70">
                <a:solidFill>
                  <a:srgbClr val="424242"/>
                </a:solidFill>
                <a:latin typeface="Courier New"/>
                <a:cs typeface="Courier New"/>
              </a:rPr>
              <a:t>bear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', </a:t>
            </a:r>
            <a:r>
              <a:rPr dirty="0" sz="3300" spc="95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95">
                <a:solidFill>
                  <a:srgbClr val="424242"/>
                </a:solidFill>
                <a:latin typeface="Courier New"/>
                <a:cs typeface="Courier New"/>
              </a:rPr>
              <a:t>p</a:t>
            </a:r>
            <a:r>
              <a:rPr dirty="0" sz="3300" spc="95">
                <a:solidFill>
                  <a:srgbClr val="110F13"/>
                </a:solidFill>
                <a:latin typeface="Courier New"/>
                <a:cs typeface="Courier New"/>
              </a:rPr>
              <a:t>i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g</a:t>
            </a:r>
            <a:r>
              <a:rPr dirty="0" sz="3300" spc="95">
                <a:solidFill>
                  <a:srgbClr val="110F13"/>
                </a:solidFill>
                <a:latin typeface="Courier New"/>
                <a:cs typeface="Courier New"/>
              </a:rPr>
              <a:t>', 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cow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', 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duc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k',</a:t>
            </a:r>
            <a:r>
              <a:rPr dirty="0" sz="3300" spc="-409">
                <a:solidFill>
                  <a:srgbClr val="110F13"/>
                </a:solidFill>
                <a:latin typeface="Courier New"/>
                <a:cs typeface="Courier New"/>
              </a:rPr>
              <a:t> </a:t>
            </a:r>
            <a:r>
              <a:rPr dirty="0" sz="3300" spc="90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332F31"/>
                </a:solidFill>
                <a:latin typeface="Courier New"/>
                <a:cs typeface="Courier New"/>
              </a:rPr>
              <a:t>h</a:t>
            </a:r>
            <a:r>
              <a:rPr dirty="0" sz="3300" spc="90">
                <a:solidFill>
                  <a:srgbClr val="565454"/>
                </a:solidFill>
                <a:latin typeface="Courier New"/>
                <a:cs typeface="Courier New"/>
              </a:rPr>
              <a:t>ors</a:t>
            </a:r>
            <a:r>
              <a:rPr dirty="0" sz="3300" spc="90">
                <a:solidFill>
                  <a:srgbClr val="332F31"/>
                </a:solidFill>
                <a:latin typeface="Courier New"/>
                <a:cs typeface="Courier New"/>
              </a:rPr>
              <a:t>e</a:t>
            </a:r>
            <a:r>
              <a:rPr dirty="0" sz="3300" spc="90">
                <a:solidFill>
                  <a:srgbClr val="110F13"/>
                </a:solidFill>
                <a:latin typeface="Courier New"/>
                <a:cs typeface="Courier New"/>
              </a:rPr>
              <a:t>']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931" y="1731155"/>
            <a:ext cx="14112875" cy="546417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60"/>
              </a:spcBef>
            </a:pP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some an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i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ma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s </a:t>
            </a:r>
            <a:r>
              <a:rPr dirty="0" sz="3300" spc="140">
                <a:solidFill>
                  <a:srgbClr val="110F13"/>
                </a:solidFill>
                <a:latin typeface="Courier New"/>
                <a:cs typeface="Courier New"/>
              </a:rPr>
              <a:t>=</a:t>
            </a:r>
            <a:r>
              <a:rPr dirty="0" sz="3300" spc="-160">
                <a:solidFill>
                  <a:srgbClr val="110F13"/>
                </a:solidFill>
                <a:latin typeface="Courier New"/>
                <a:cs typeface="Courier New"/>
              </a:rPr>
              <a:t> </a:t>
            </a:r>
            <a:r>
              <a:rPr dirty="0" sz="3300" spc="70">
                <a:solidFill>
                  <a:srgbClr val="424242"/>
                </a:solidFill>
                <a:latin typeface="Courier New"/>
                <a:cs typeface="Courier New"/>
              </a:rPr>
              <a:t>anima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l</a:t>
            </a:r>
            <a:r>
              <a:rPr dirty="0" sz="3300" spc="70">
                <a:solidFill>
                  <a:srgbClr val="424242"/>
                </a:solidFill>
                <a:latin typeface="Courier New"/>
                <a:cs typeface="Courier New"/>
              </a:rPr>
              <a:t>s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[</a:t>
            </a:r>
            <a:r>
              <a:rPr dirty="0" sz="3300" spc="70">
                <a:solidFill>
                  <a:srgbClr val="424242"/>
                </a:solidFill>
                <a:latin typeface="Courier New"/>
                <a:cs typeface="Courier New"/>
              </a:rPr>
              <a:t>l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:</a:t>
            </a:r>
            <a:r>
              <a:rPr dirty="0" sz="3300" spc="70">
                <a:solidFill>
                  <a:srgbClr val="332F31"/>
                </a:solidFill>
                <a:latin typeface="Courier New"/>
                <a:cs typeface="Courier New"/>
              </a:rPr>
              <a:t>4</a:t>
            </a:r>
            <a:r>
              <a:rPr dirty="0" sz="3300" spc="70">
                <a:solidFill>
                  <a:srgbClr val="110F13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1270"/>
              </a:spcBef>
              <a:tabLst>
                <a:tab pos="6087745" algn="l"/>
              </a:tabLst>
            </a:pP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print(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So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m</a:t>
            </a: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e</a:t>
            </a:r>
            <a:r>
              <a:rPr dirty="0" sz="3300" spc="-65">
                <a:solidFill>
                  <a:srgbClr val="332F31"/>
                </a:solidFill>
                <a:latin typeface="Courier New"/>
                <a:cs typeface="Courier New"/>
              </a:rPr>
              <a:t> </a:t>
            </a:r>
            <a:r>
              <a:rPr dirty="0" sz="3300" spc="85">
                <a:solidFill>
                  <a:srgbClr val="332F31"/>
                </a:solidFill>
                <a:latin typeface="Courier New"/>
                <a:cs typeface="Courier New"/>
              </a:rPr>
              <a:t>an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i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mals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:	</a:t>
            </a:r>
            <a:r>
              <a:rPr dirty="0" sz="3300" spc="75">
                <a:solidFill>
                  <a:srgbClr val="332F31"/>
                </a:solidFill>
                <a:latin typeface="Courier New"/>
                <a:cs typeface="Courier New"/>
              </a:rPr>
              <a:t>{}</a:t>
            </a:r>
            <a:r>
              <a:rPr dirty="0" sz="3300" spc="75">
                <a:solidFill>
                  <a:srgbClr val="110F13"/>
                </a:solidFill>
                <a:latin typeface="Courier New"/>
                <a:cs typeface="Courier New"/>
              </a:rPr>
              <a:t>'.f</a:t>
            </a:r>
            <a:r>
              <a:rPr dirty="0" sz="3300" spc="75">
                <a:solidFill>
                  <a:srgbClr val="424242"/>
                </a:solidFill>
                <a:latin typeface="Courier New"/>
                <a:cs typeface="Courier New"/>
              </a:rPr>
              <a:t>ormat(so</a:t>
            </a:r>
            <a:r>
              <a:rPr dirty="0" sz="3300" spc="75">
                <a:solidFill>
                  <a:srgbClr val="110F13"/>
                </a:solidFill>
                <a:latin typeface="Courier New"/>
                <a:cs typeface="Courier New"/>
              </a:rPr>
              <a:t>m</a:t>
            </a:r>
            <a:r>
              <a:rPr dirty="0" sz="3300" spc="75">
                <a:solidFill>
                  <a:srgbClr val="332F31"/>
                </a:solidFill>
                <a:latin typeface="Courier New"/>
                <a:cs typeface="Courier New"/>
              </a:rPr>
              <a:t>e</a:t>
            </a:r>
            <a:r>
              <a:rPr dirty="0" sz="3300" spc="-85">
                <a:solidFill>
                  <a:srgbClr val="332F31"/>
                </a:solidFill>
                <a:latin typeface="Courier New"/>
                <a:cs typeface="Courier New"/>
              </a:rPr>
              <a:t> </a:t>
            </a:r>
            <a:r>
              <a:rPr dirty="0" sz="3300" spc="85">
                <a:solidFill>
                  <a:srgbClr val="332F31"/>
                </a:solidFill>
                <a:latin typeface="Courier New"/>
                <a:cs typeface="Courier New"/>
              </a:rPr>
              <a:t>an</a:t>
            </a:r>
            <a:r>
              <a:rPr dirty="0" sz="3300" spc="85">
                <a:solidFill>
                  <a:srgbClr val="381C13"/>
                </a:solidFill>
                <a:latin typeface="Courier New"/>
                <a:cs typeface="Courier New"/>
              </a:rPr>
              <a:t>i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m</a:t>
            </a:r>
            <a:r>
              <a:rPr dirty="0" sz="3300" spc="85">
                <a:solidFill>
                  <a:srgbClr val="332F31"/>
                </a:solidFill>
                <a:latin typeface="Courier New"/>
                <a:cs typeface="Courier New"/>
              </a:rPr>
              <a:t>a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l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s))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dirty="0" sz="3300" spc="100">
                <a:solidFill>
                  <a:srgbClr val="332F31"/>
                </a:solidFill>
                <a:latin typeface="Courier New"/>
                <a:cs typeface="Courier New"/>
              </a:rPr>
              <a:t>f</a:t>
            </a:r>
            <a:r>
              <a:rPr dirty="0" sz="3300" spc="100">
                <a:solidFill>
                  <a:srgbClr val="110F13"/>
                </a:solidFill>
                <a:latin typeface="Courier New"/>
                <a:cs typeface="Courier New"/>
              </a:rPr>
              <a:t>ir</a:t>
            </a:r>
            <a:r>
              <a:rPr dirty="0" sz="3300" spc="100">
                <a:solidFill>
                  <a:srgbClr val="424242"/>
                </a:solidFill>
                <a:latin typeface="Courier New"/>
                <a:cs typeface="Courier New"/>
              </a:rPr>
              <a:t>s</a:t>
            </a:r>
            <a:r>
              <a:rPr dirty="0" sz="3300" spc="100">
                <a:solidFill>
                  <a:srgbClr val="110F13"/>
                </a:solidFill>
                <a:latin typeface="Courier New"/>
                <a:cs typeface="Courier New"/>
              </a:rPr>
              <a:t>t </a:t>
            </a:r>
            <a:r>
              <a:rPr dirty="0" sz="3300" spc="114">
                <a:solidFill>
                  <a:srgbClr val="332F31"/>
                </a:solidFill>
                <a:latin typeface="Courier New"/>
                <a:cs typeface="Courier New"/>
              </a:rPr>
              <a:t>tw</a:t>
            </a:r>
            <a:r>
              <a:rPr dirty="0" sz="3300" spc="114">
                <a:solidFill>
                  <a:srgbClr val="565454"/>
                </a:solidFill>
                <a:latin typeface="Courier New"/>
                <a:cs typeface="Courier New"/>
              </a:rPr>
              <a:t>o </a:t>
            </a:r>
            <a:r>
              <a:rPr dirty="0" sz="3300" spc="200">
                <a:solidFill>
                  <a:srgbClr val="110F13"/>
                </a:solidFill>
                <a:latin typeface="Courier New"/>
                <a:cs typeface="Courier New"/>
              </a:rPr>
              <a:t>=</a:t>
            </a:r>
            <a:r>
              <a:rPr dirty="0" sz="3300" spc="-385">
                <a:solidFill>
                  <a:srgbClr val="110F13"/>
                </a:solidFill>
                <a:latin typeface="Courier New"/>
                <a:cs typeface="Courier New"/>
              </a:rPr>
              <a:t> </a:t>
            </a:r>
            <a:r>
              <a:rPr dirty="0" sz="3300" spc="75">
                <a:solidFill>
                  <a:srgbClr val="332F31"/>
                </a:solidFill>
                <a:latin typeface="Courier New"/>
                <a:cs typeface="Courier New"/>
              </a:rPr>
              <a:t>an</a:t>
            </a:r>
            <a:r>
              <a:rPr dirty="0" sz="3300" spc="75">
                <a:solidFill>
                  <a:srgbClr val="110F13"/>
                </a:solidFill>
                <a:latin typeface="Courier New"/>
                <a:cs typeface="Courier New"/>
              </a:rPr>
              <a:t>i</a:t>
            </a:r>
            <a:r>
              <a:rPr dirty="0" sz="3300" spc="75">
                <a:solidFill>
                  <a:srgbClr val="424242"/>
                </a:solidFill>
                <a:latin typeface="Courier New"/>
                <a:cs typeface="Courier New"/>
              </a:rPr>
              <a:t>mals[0</a:t>
            </a:r>
            <a:r>
              <a:rPr dirty="0" sz="3300" spc="75">
                <a:solidFill>
                  <a:srgbClr val="110F13"/>
                </a:solidFill>
                <a:latin typeface="Courier New"/>
                <a:cs typeface="Courier New"/>
              </a:rPr>
              <a:t>:</a:t>
            </a:r>
            <a:r>
              <a:rPr dirty="0" sz="3300" spc="75">
                <a:solidFill>
                  <a:srgbClr val="332F31"/>
                </a:solidFill>
                <a:latin typeface="Courier New"/>
                <a:cs typeface="Courier New"/>
              </a:rPr>
              <a:t>2</a:t>
            </a:r>
            <a:r>
              <a:rPr dirty="0" sz="3300" spc="75">
                <a:solidFill>
                  <a:srgbClr val="381C13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1365"/>
              </a:spcBef>
            </a:pP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print(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'Fi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rst </a:t>
            </a: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two 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anima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l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s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: 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{}</a:t>
            </a:r>
            <a:r>
              <a:rPr dirty="0" sz="3300" spc="95">
                <a:solidFill>
                  <a:srgbClr val="110F13"/>
                </a:solidFill>
                <a:latin typeface="Courier New"/>
                <a:cs typeface="Courier New"/>
              </a:rPr>
              <a:t>'.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f</a:t>
            </a:r>
            <a:r>
              <a:rPr dirty="0" sz="3300" spc="95">
                <a:solidFill>
                  <a:srgbClr val="565454"/>
                </a:solidFill>
                <a:latin typeface="Courier New"/>
                <a:cs typeface="Courier New"/>
              </a:rPr>
              <a:t>or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mat(first</a:t>
            </a:r>
            <a:r>
              <a:rPr dirty="0" sz="3300" spc="-720">
                <a:solidFill>
                  <a:srgbClr val="332F31"/>
                </a:solidFill>
                <a:latin typeface="Courier New"/>
                <a:cs typeface="Courier New"/>
              </a:rPr>
              <a:t> 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two))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dirty="0" sz="3300" spc="135">
                <a:solidFill>
                  <a:srgbClr val="332F31"/>
                </a:solidFill>
                <a:latin typeface="Courier New"/>
                <a:cs typeface="Courier New"/>
              </a:rPr>
              <a:t>f</a:t>
            </a:r>
            <a:r>
              <a:rPr dirty="0" sz="3300" spc="135">
                <a:solidFill>
                  <a:srgbClr val="110F13"/>
                </a:solidFill>
                <a:latin typeface="Courier New"/>
                <a:cs typeface="Courier New"/>
              </a:rPr>
              <a:t>ir</a:t>
            </a:r>
            <a:r>
              <a:rPr dirty="0" sz="3300" spc="135">
                <a:solidFill>
                  <a:srgbClr val="332F31"/>
                </a:solidFill>
                <a:latin typeface="Courier New"/>
                <a:cs typeface="Courier New"/>
              </a:rPr>
              <a:t>st </a:t>
            </a:r>
            <a:r>
              <a:rPr dirty="0" sz="3300" spc="120">
                <a:solidFill>
                  <a:srgbClr val="332F31"/>
                </a:solidFill>
                <a:latin typeface="Courier New"/>
                <a:cs typeface="Courier New"/>
              </a:rPr>
              <a:t>two </a:t>
            </a:r>
            <a:r>
              <a:rPr dirty="0" sz="3300" spc="105">
                <a:solidFill>
                  <a:srgbClr val="332F31"/>
                </a:solidFill>
                <a:latin typeface="Courier New"/>
                <a:cs typeface="Courier New"/>
              </a:rPr>
              <a:t>again </a:t>
            </a:r>
            <a:r>
              <a:rPr dirty="0" sz="3300" spc="200">
                <a:solidFill>
                  <a:srgbClr val="110F13"/>
                </a:solidFill>
                <a:latin typeface="Courier New"/>
                <a:cs typeface="Courier New"/>
              </a:rPr>
              <a:t>=</a:t>
            </a:r>
            <a:r>
              <a:rPr dirty="0" sz="3300" spc="-835">
                <a:solidFill>
                  <a:srgbClr val="110F13"/>
                </a:solidFill>
                <a:latin typeface="Courier New"/>
                <a:cs typeface="Courier New"/>
              </a:rPr>
              <a:t> </a:t>
            </a: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an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i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ma</a:t>
            </a:r>
            <a:r>
              <a:rPr dirty="0" sz="3300" spc="80">
                <a:solidFill>
                  <a:srgbClr val="381C13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s[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: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2</a:t>
            </a:r>
            <a:r>
              <a:rPr dirty="0" sz="3300" spc="80">
                <a:solidFill>
                  <a:srgbClr val="0E1F38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  <a:p>
            <a:pPr marL="22225">
              <a:lnSpc>
                <a:spcPct val="100000"/>
              </a:lnSpc>
              <a:spcBef>
                <a:spcPts val="1370"/>
              </a:spcBef>
            </a:pP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print(</a:t>
            </a:r>
            <a:r>
              <a:rPr dirty="0" sz="3300" spc="80">
                <a:solidFill>
                  <a:srgbClr val="110F13"/>
                </a:solidFill>
                <a:latin typeface="Courier New"/>
                <a:cs typeface="Courier New"/>
              </a:rPr>
              <a:t>'F</a:t>
            </a:r>
            <a:r>
              <a:rPr dirty="0" sz="3300" spc="80">
                <a:solidFill>
                  <a:srgbClr val="332F31"/>
                </a:solidFill>
                <a:latin typeface="Courier New"/>
                <a:cs typeface="Courier New"/>
              </a:rPr>
              <a:t>irst two 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anima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l</a:t>
            </a:r>
            <a:r>
              <a:rPr dirty="0" sz="3300" spc="85">
                <a:solidFill>
                  <a:srgbClr val="424242"/>
                </a:solidFill>
                <a:latin typeface="Courier New"/>
                <a:cs typeface="Courier New"/>
              </a:rPr>
              <a:t>s</a:t>
            </a:r>
            <a:r>
              <a:rPr dirty="0" sz="3300" spc="85">
                <a:solidFill>
                  <a:srgbClr val="110F13"/>
                </a:solidFill>
                <a:latin typeface="Courier New"/>
                <a:cs typeface="Courier New"/>
              </a:rPr>
              <a:t>: 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{}</a:t>
            </a:r>
            <a:r>
              <a:rPr dirty="0" sz="3300" spc="95">
                <a:solidFill>
                  <a:srgbClr val="110F13"/>
                </a:solidFill>
                <a:latin typeface="Courier New"/>
                <a:cs typeface="Courier New"/>
              </a:rPr>
              <a:t>'.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f</a:t>
            </a:r>
            <a:r>
              <a:rPr dirty="0" sz="3300" spc="95">
                <a:solidFill>
                  <a:srgbClr val="565454"/>
                </a:solidFill>
                <a:latin typeface="Courier New"/>
                <a:cs typeface="Courier New"/>
              </a:rPr>
              <a:t>or</a:t>
            </a:r>
            <a:r>
              <a:rPr dirty="0" sz="3300" spc="95">
                <a:solidFill>
                  <a:srgbClr val="332F31"/>
                </a:solidFill>
                <a:latin typeface="Courier New"/>
                <a:cs typeface="Courier New"/>
              </a:rPr>
              <a:t>mat(first </a:t>
            </a:r>
            <a:r>
              <a:rPr dirty="0" sz="3300" spc="80">
                <a:solidFill>
                  <a:srgbClr val="424242"/>
                </a:solidFill>
                <a:latin typeface="Courier New"/>
                <a:cs typeface="Courier New"/>
              </a:rPr>
              <a:t>two</a:t>
            </a:r>
            <a:r>
              <a:rPr dirty="0" sz="3300" spc="-78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3300" spc="60">
                <a:solidFill>
                  <a:srgbClr val="424242"/>
                </a:solidFill>
                <a:latin typeface="Courier New"/>
                <a:cs typeface="Courier New"/>
              </a:rPr>
              <a:t>again))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3140470"/>
            <a:ext cx="0" cy="6281420"/>
          </a:xfrm>
          <a:custGeom>
            <a:avLst/>
            <a:gdLst/>
            <a:ahLst/>
            <a:cxnLst/>
            <a:rect l="l" t="t" r="r" b="b"/>
            <a:pathLst>
              <a:path w="0" h="6281420">
                <a:moveTo>
                  <a:pt x="0" y="628094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A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6784" y="357518"/>
            <a:ext cx="12874625" cy="699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17795" algn="l"/>
              </a:tabLst>
            </a:pPr>
            <a:r>
              <a:rPr dirty="0" sz="4400" spc="80">
                <a:solidFill>
                  <a:srgbClr val="181F28"/>
                </a:solidFill>
                <a:latin typeface="Courier New"/>
                <a:cs typeface="Courier New"/>
              </a:rPr>
              <a:t>Some</a:t>
            </a:r>
            <a:r>
              <a:rPr dirty="0" sz="4400" spc="95">
                <a:solidFill>
                  <a:srgbClr val="181F28"/>
                </a:solidFill>
                <a:latin typeface="Courier New"/>
                <a:cs typeface="Courier New"/>
              </a:rPr>
              <a:t> </a:t>
            </a:r>
            <a:r>
              <a:rPr dirty="0" sz="4400" spc="80">
                <a:solidFill>
                  <a:srgbClr val="181F28"/>
                </a:solidFill>
                <a:latin typeface="Courier New"/>
                <a:cs typeface="Courier New"/>
              </a:rPr>
              <a:t>animals:	</a:t>
            </a:r>
            <a:r>
              <a:rPr dirty="0" sz="4400" spc="100">
                <a:solidFill>
                  <a:srgbClr val="112146"/>
                </a:solidFill>
                <a:latin typeface="Courier New"/>
                <a:cs typeface="Courier New"/>
              </a:rPr>
              <a:t>[</a:t>
            </a:r>
            <a:r>
              <a:rPr dirty="0" sz="4400" spc="100">
                <a:solidFill>
                  <a:srgbClr val="0A0C13"/>
                </a:solidFill>
                <a:latin typeface="Courier New"/>
                <a:cs typeface="Courier New"/>
              </a:rPr>
              <a:t>'bear', </a:t>
            </a:r>
            <a:r>
              <a:rPr dirty="0" sz="4400" spc="55">
                <a:solidFill>
                  <a:srgbClr val="0A0C13"/>
                </a:solidFill>
                <a:latin typeface="Courier New"/>
                <a:cs typeface="Courier New"/>
              </a:rPr>
              <a:t>'pig',</a:t>
            </a:r>
            <a:r>
              <a:rPr dirty="0" sz="4400" spc="210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4400" spc="80">
                <a:solidFill>
                  <a:srgbClr val="0A0C13"/>
                </a:solidFill>
                <a:latin typeface="Courier New"/>
                <a:cs typeface="Courier New"/>
              </a:rPr>
              <a:t>'cow']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070" y="903906"/>
            <a:ext cx="6238875" cy="196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700"/>
              </a:lnSpc>
              <a:spcBef>
                <a:spcPts val="95"/>
              </a:spcBef>
            </a:pPr>
            <a:r>
              <a:rPr dirty="0" sz="4400" spc="55">
                <a:solidFill>
                  <a:srgbClr val="181F28"/>
                </a:solidFill>
                <a:latin typeface="Courier New"/>
                <a:cs typeface="Courier New"/>
              </a:rPr>
              <a:t>First </a:t>
            </a:r>
            <a:r>
              <a:rPr dirty="0" sz="4400" spc="80">
                <a:solidFill>
                  <a:srgbClr val="181F28"/>
                </a:solidFill>
                <a:latin typeface="Courier New"/>
                <a:cs typeface="Courier New"/>
              </a:rPr>
              <a:t>two </a:t>
            </a:r>
            <a:r>
              <a:rPr dirty="0" sz="4400" spc="55">
                <a:solidFill>
                  <a:srgbClr val="181F28"/>
                </a:solidFill>
                <a:latin typeface="Courier New"/>
                <a:cs typeface="Courier New"/>
              </a:rPr>
              <a:t>animals:  First </a:t>
            </a:r>
            <a:r>
              <a:rPr dirty="0" sz="4400" spc="80">
                <a:solidFill>
                  <a:srgbClr val="181F28"/>
                </a:solidFill>
                <a:latin typeface="Courier New"/>
                <a:cs typeface="Courier New"/>
              </a:rPr>
              <a:t>two</a:t>
            </a:r>
            <a:r>
              <a:rPr dirty="0" sz="4400" spc="210">
                <a:solidFill>
                  <a:srgbClr val="181F28"/>
                </a:solidFill>
                <a:latin typeface="Courier New"/>
                <a:cs typeface="Courier New"/>
              </a:rPr>
              <a:t> </a:t>
            </a:r>
            <a:r>
              <a:rPr dirty="0" sz="4400" spc="55">
                <a:solidFill>
                  <a:srgbClr val="181F28"/>
                </a:solidFill>
                <a:latin typeface="Courier New"/>
                <a:cs typeface="Courier New"/>
              </a:rPr>
              <a:t>animals: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3360" y="903906"/>
            <a:ext cx="5215255" cy="1965960"/>
          </a:xfrm>
          <a:prstGeom prst="rect">
            <a:avLst/>
          </a:prstGeom>
        </p:spPr>
        <p:txBody>
          <a:bodyPr wrap="square" lIns="0" tIns="311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5"/>
              </a:spcBef>
            </a:pPr>
            <a:r>
              <a:rPr dirty="0" sz="4400" spc="130">
                <a:solidFill>
                  <a:srgbClr val="3B231A"/>
                </a:solidFill>
                <a:latin typeface="Courier New"/>
                <a:cs typeface="Courier New"/>
              </a:rPr>
              <a:t>[</a:t>
            </a:r>
            <a:r>
              <a:rPr dirty="0" sz="4400" spc="130">
                <a:solidFill>
                  <a:srgbClr val="0A0C13"/>
                </a:solidFill>
                <a:latin typeface="Courier New"/>
                <a:cs typeface="Courier New"/>
              </a:rPr>
              <a:t>'man',</a:t>
            </a:r>
            <a:r>
              <a:rPr dirty="0" sz="4400" spc="-195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4400" spc="55">
                <a:solidFill>
                  <a:srgbClr val="0A0C13"/>
                </a:solidFill>
                <a:latin typeface="Courier New"/>
                <a:cs typeface="Courier New"/>
              </a:rPr>
              <a:t>'bear']</a:t>
            </a:r>
            <a:endParaRPr sz="4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4400" spc="130">
                <a:solidFill>
                  <a:srgbClr val="3B231A"/>
                </a:solidFill>
                <a:latin typeface="Courier New"/>
                <a:cs typeface="Courier New"/>
              </a:rPr>
              <a:t>[</a:t>
            </a:r>
            <a:r>
              <a:rPr dirty="0" sz="4400" spc="130">
                <a:solidFill>
                  <a:srgbClr val="0A0C13"/>
                </a:solidFill>
                <a:latin typeface="Courier New"/>
                <a:cs typeface="Courier New"/>
              </a:rPr>
              <a:t>'man',</a:t>
            </a:r>
            <a:r>
              <a:rPr dirty="0" sz="4400" spc="-195">
                <a:solidFill>
                  <a:srgbClr val="0A0C13"/>
                </a:solidFill>
                <a:latin typeface="Courier New"/>
                <a:cs typeface="Courier New"/>
              </a:rPr>
              <a:t> </a:t>
            </a:r>
            <a:r>
              <a:rPr dirty="0" sz="4400" spc="55">
                <a:solidFill>
                  <a:srgbClr val="0A0C13"/>
                </a:solidFill>
                <a:latin typeface="Courier New"/>
                <a:cs typeface="Courier New"/>
              </a:rPr>
              <a:t>'bear']</a:t>
            </a:r>
            <a:endParaRPr sz="4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746" y="574541"/>
            <a:ext cx="14647544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ani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m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a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s </a:t>
            </a:r>
            <a:r>
              <a:rPr dirty="0" sz="3300" spc="140">
                <a:solidFill>
                  <a:srgbClr val="0F0C0F"/>
                </a:solidFill>
                <a:latin typeface="Courier New"/>
                <a:cs typeface="Courier New"/>
              </a:rPr>
              <a:t>= </a:t>
            </a:r>
            <a:r>
              <a:rPr dirty="0" sz="3300" spc="95">
                <a:solidFill>
                  <a:srgbClr val="0F0C0F"/>
                </a:solidFill>
                <a:latin typeface="Courier New"/>
                <a:cs typeface="Courier New"/>
              </a:rPr>
              <a:t>['</a:t>
            </a:r>
            <a:r>
              <a:rPr dirty="0" sz="3300" spc="95">
                <a:solidFill>
                  <a:srgbClr val="3F3D3D"/>
                </a:solidFill>
                <a:latin typeface="Courier New"/>
                <a:cs typeface="Courier New"/>
              </a:rPr>
              <a:t>man</a:t>
            </a:r>
            <a:r>
              <a:rPr dirty="0" sz="3300" spc="95">
                <a:solidFill>
                  <a:srgbClr val="0F0C0F"/>
                </a:solidFill>
                <a:latin typeface="Courier New"/>
                <a:cs typeface="Courier New"/>
              </a:rPr>
              <a:t>', </a:t>
            </a:r>
            <a:r>
              <a:rPr dirty="0" sz="3300" spc="90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bear</a:t>
            </a:r>
            <a:r>
              <a:rPr dirty="0" sz="3300" spc="90">
                <a:solidFill>
                  <a:srgbClr val="0F0C0F"/>
                </a:solidFill>
                <a:latin typeface="Courier New"/>
                <a:cs typeface="Courier New"/>
              </a:rPr>
              <a:t>', </a:t>
            </a:r>
            <a:r>
              <a:rPr dirty="0" sz="3300" spc="114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114">
                <a:solidFill>
                  <a:srgbClr val="3F3D3D"/>
                </a:solidFill>
                <a:latin typeface="Courier New"/>
                <a:cs typeface="Courier New"/>
              </a:rPr>
              <a:t>p</a:t>
            </a:r>
            <a:r>
              <a:rPr dirty="0" sz="3300" spc="114">
                <a:solidFill>
                  <a:srgbClr val="0F0C0F"/>
                </a:solidFill>
                <a:latin typeface="Courier New"/>
                <a:cs typeface="Courier New"/>
              </a:rPr>
              <a:t>i</a:t>
            </a:r>
            <a:r>
              <a:rPr dirty="0" sz="3300" spc="114">
                <a:solidFill>
                  <a:srgbClr val="3F3D3D"/>
                </a:solidFill>
                <a:latin typeface="Courier New"/>
                <a:cs typeface="Courier New"/>
              </a:rPr>
              <a:t>g</a:t>
            </a:r>
            <a:r>
              <a:rPr dirty="0" sz="3300" spc="114">
                <a:solidFill>
                  <a:srgbClr val="0F0C0F"/>
                </a:solidFill>
                <a:latin typeface="Courier New"/>
                <a:cs typeface="Courier New"/>
              </a:rPr>
              <a:t>', </a:t>
            </a:r>
            <a:r>
              <a:rPr dirty="0" sz="3300" spc="100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100">
                <a:solidFill>
                  <a:srgbClr val="3F3D3D"/>
                </a:solidFill>
                <a:latin typeface="Courier New"/>
                <a:cs typeface="Courier New"/>
              </a:rPr>
              <a:t>cow</a:t>
            </a:r>
            <a:r>
              <a:rPr dirty="0" sz="3300" spc="100">
                <a:solidFill>
                  <a:srgbClr val="0C162F"/>
                </a:solidFill>
                <a:latin typeface="Courier New"/>
                <a:cs typeface="Courier New"/>
              </a:rPr>
              <a:t>'</a:t>
            </a:r>
            <a:r>
              <a:rPr dirty="0" sz="3300" spc="100">
                <a:solidFill>
                  <a:srgbClr val="0F0C0F"/>
                </a:solidFill>
                <a:latin typeface="Courier New"/>
                <a:cs typeface="Courier New"/>
              </a:rPr>
              <a:t>, </a:t>
            </a:r>
            <a:r>
              <a:rPr dirty="0" sz="3300" spc="105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105">
                <a:solidFill>
                  <a:srgbClr val="3F3D3D"/>
                </a:solidFill>
                <a:latin typeface="Courier New"/>
                <a:cs typeface="Courier New"/>
              </a:rPr>
              <a:t>duc</a:t>
            </a:r>
            <a:r>
              <a:rPr dirty="0" sz="3300" spc="105">
                <a:solidFill>
                  <a:srgbClr val="2A2326"/>
                </a:solidFill>
                <a:latin typeface="Courier New"/>
                <a:cs typeface="Courier New"/>
              </a:rPr>
              <a:t>k</a:t>
            </a:r>
            <a:r>
              <a:rPr dirty="0" sz="3300" spc="105">
                <a:solidFill>
                  <a:srgbClr val="0F0C0F"/>
                </a:solidFill>
                <a:latin typeface="Courier New"/>
                <a:cs typeface="Courier New"/>
              </a:rPr>
              <a:t>',</a:t>
            </a:r>
            <a:r>
              <a:rPr dirty="0" sz="3300" spc="-1255">
                <a:solidFill>
                  <a:srgbClr val="0F0C0F"/>
                </a:solidFill>
                <a:latin typeface="Courier New"/>
                <a:cs typeface="Courier New"/>
              </a:rPr>
              <a:t> </a:t>
            </a:r>
            <a:r>
              <a:rPr dirty="0" sz="3300" spc="75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h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orse</a:t>
            </a:r>
            <a:r>
              <a:rPr dirty="0" sz="3300" spc="75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237" y="1526897"/>
            <a:ext cx="6289675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 marR="5080" indent="-3810">
              <a:lnSpc>
                <a:spcPct val="134500"/>
              </a:lnSpc>
              <a:spcBef>
                <a:spcPts val="95"/>
              </a:spcBef>
            </a:pPr>
            <a:r>
              <a:rPr dirty="0" sz="3300" spc="90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ast </a:t>
            </a:r>
            <a:r>
              <a:rPr dirty="0" sz="3300" spc="140">
                <a:solidFill>
                  <a:srgbClr val="3F3D3D"/>
                </a:solidFill>
                <a:latin typeface="Courier New"/>
                <a:cs typeface="Courier New"/>
              </a:rPr>
              <a:t>two </a:t>
            </a:r>
            <a:r>
              <a:rPr dirty="0" sz="3300" spc="200">
                <a:solidFill>
                  <a:srgbClr val="0F0C0F"/>
                </a:solidFill>
                <a:latin typeface="Courier New"/>
                <a:cs typeface="Courier New"/>
              </a:rPr>
              <a:t>= 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anima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s</a:t>
            </a:r>
            <a:r>
              <a:rPr dirty="0" sz="3300" spc="80">
                <a:solidFill>
                  <a:srgbClr val="3A1A0F"/>
                </a:solidFill>
                <a:latin typeface="Courier New"/>
                <a:cs typeface="Courier New"/>
              </a:rPr>
              <a:t>[4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: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6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]  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pr</a:t>
            </a:r>
            <a:r>
              <a:rPr dirty="0" sz="3300" spc="90">
                <a:solidFill>
                  <a:srgbClr val="2A2326"/>
                </a:solidFill>
                <a:latin typeface="Courier New"/>
                <a:cs typeface="Courier New"/>
              </a:rPr>
              <a:t>i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n</a:t>
            </a:r>
            <a:r>
              <a:rPr dirty="0" sz="3300" spc="90">
                <a:solidFill>
                  <a:srgbClr val="2A2326"/>
                </a:solidFill>
                <a:latin typeface="Courier New"/>
                <a:cs typeface="Courier New"/>
              </a:rPr>
              <a:t>t(</a:t>
            </a:r>
            <a:r>
              <a:rPr dirty="0" sz="3300" spc="90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ast </a:t>
            </a:r>
            <a:r>
              <a:rPr dirty="0" sz="3300" spc="120">
                <a:solidFill>
                  <a:srgbClr val="3F3D3D"/>
                </a:solidFill>
                <a:latin typeface="Courier New"/>
                <a:cs typeface="Courier New"/>
              </a:rPr>
              <a:t>two</a:t>
            </a:r>
            <a:r>
              <a:rPr dirty="0" sz="3300" spc="-400">
                <a:solidFill>
                  <a:srgbClr val="3F3D3D"/>
                </a:solidFill>
                <a:latin typeface="Courier New"/>
                <a:cs typeface="Courier New"/>
              </a:rPr>
              <a:t> 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an</a:t>
            </a:r>
            <a:r>
              <a:rPr dirty="0" sz="3300" spc="70">
                <a:solidFill>
                  <a:srgbClr val="0F0C0F"/>
                </a:solidFill>
                <a:latin typeface="Courier New"/>
                <a:cs typeface="Courier New"/>
              </a:rPr>
              <a:t>i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ma</a:t>
            </a:r>
            <a:r>
              <a:rPr dirty="0" sz="3300" spc="70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s</a:t>
            </a:r>
            <a:r>
              <a:rPr dirty="0" sz="3300" spc="70">
                <a:solidFill>
                  <a:srgbClr val="0F0C0F"/>
                </a:solidFill>
                <a:latin typeface="Courier New"/>
                <a:cs typeface="Courier New"/>
              </a:rPr>
              <a:t>: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8814" y="2566060"/>
            <a:ext cx="5528310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{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}</a:t>
            </a:r>
            <a:r>
              <a:rPr dirty="0" sz="3300" spc="75">
                <a:solidFill>
                  <a:srgbClr val="0F0C0F"/>
                </a:solidFill>
                <a:latin typeface="Courier New"/>
                <a:cs typeface="Courier New"/>
              </a:rPr>
              <a:t>'.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forma</a:t>
            </a: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t(l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ast</a:t>
            </a:r>
            <a:r>
              <a:rPr dirty="0" sz="3300" spc="-135">
                <a:solidFill>
                  <a:srgbClr val="3F3D3D"/>
                </a:solidFill>
                <a:latin typeface="Courier New"/>
                <a:cs typeface="Courier New"/>
              </a:rPr>
              <a:t> </a:t>
            </a:r>
            <a:r>
              <a:rPr dirty="0" sz="3300" spc="114">
                <a:solidFill>
                  <a:srgbClr val="2A2326"/>
                </a:solidFill>
                <a:latin typeface="Courier New"/>
                <a:cs typeface="Courier New"/>
              </a:rPr>
              <a:t>t</a:t>
            </a:r>
            <a:r>
              <a:rPr dirty="0" sz="3300" spc="114">
                <a:solidFill>
                  <a:srgbClr val="3F3D3D"/>
                </a:solidFill>
                <a:latin typeface="Courier New"/>
                <a:cs typeface="Courier New"/>
              </a:rPr>
              <a:t>wo))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237" y="3697142"/>
            <a:ext cx="7605395" cy="188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" marR="5080" indent="-3810">
              <a:lnSpc>
                <a:spcPct val="134500"/>
              </a:lnSpc>
              <a:spcBef>
                <a:spcPts val="95"/>
              </a:spcBef>
            </a:pPr>
            <a:r>
              <a:rPr dirty="0" sz="3300" spc="90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90">
                <a:solidFill>
                  <a:srgbClr val="3F3D3D"/>
                </a:solidFill>
                <a:latin typeface="Courier New"/>
                <a:cs typeface="Courier New"/>
              </a:rPr>
              <a:t>ast 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two </a:t>
            </a:r>
            <a:r>
              <a:rPr dirty="0" sz="3300" spc="85">
                <a:solidFill>
                  <a:srgbClr val="3F3D3D"/>
                </a:solidFill>
                <a:latin typeface="Courier New"/>
                <a:cs typeface="Courier New"/>
              </a:rPr>
              <a:t>aga</a:t>
            </a:r>
            <a:r>
              <a:rPr dirty="0" sz="3300" spc="85">
                <a:solidFill>
                  <a:srgbClr val="0F0C0F"/>
                </a:solidFill>
                <a:latin typeface="Courier New"/>
                <a:cs typeface="Courier New"/>
              </a:rPr>
              <a:t>i</a:t>
            </a:r>
            <a:r>
              <a:rPr dirty="0" sz="3300" spc="85">
                <a:solidFill>
                  <a:srgbClr val="3F3D3D"/>
                </a:solidFill>
                <a:latin typeface="Courier New"/>
                <a:cs typeface="Courier New"/>
              </a:rPr>
              <a:t>n </a:t>
            </a:r>
            <a:r>
              <a:rPr dirty="0" sz="3300" spc="200">
                <a:solidFill>
                  <a:srgbClr val="0F0C0F"/>
                </a:solidFill>
                <a:latin typeface="Courier New"/>
                <a:cs typeface="Courier New"/>
              </a:rPr>
              <a:t>=</a:t>
            </a:r>
            <a:r>
              <a:rPr dirty="0" sz="3300" spc="-360">
                <a:solidFill>
                  <a:srgbClr val="0F0C0F"/>
                </a:solidFill>
                <a:latin typeface="Courier New"/>
                <a:cs typeface="Courier New"/>
              </a:rPr>
              <a:t> 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ani</a:t>
            </a:r>
            <a:r>
              <a:rPr dirty="0" sz="3300" spc="80">
                <a:solidFill>
                  <a:srgbClr val="2A2326"/>
                </a:solidFill>
                <a:latin typeface="Courier New"/>
                <a:cs typeface="Courier New"/>
              </a:rPr>
              <a:t>m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a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s</a:t>
            </a:r>
            <a:r>
              <a:rPr dirty="0" sz="3300" spc="80">
                <a:solidFill>
                  <a:srgbClr val="0C162F"/>
                </a:solidFill>
                <a:latin typeface="Courier New"/>
                <a:cs typeface="Courier New"/>
              </a:rPr>
              <a:t>[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-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2</a:t>
            </a:r>
            <a:r>
              <a:rPr dirty="0" sz="3300" spc="80">
                <a:solidFill>
                  <a:srgbClr val="0F0C0F"/>
                </a:solidFill>
                <a:latin typeface="Courier New"/>
                <a:cs typeface="Courier New"/>
              </a:rPr>
              <a:t>:</a:t>
            </a:r>
            <a:r>
              <a:rPr dirty="0" sz="3300" spc="80">
                <a:solidFill>
                  <a:srgbClr val="0C162F"/>
                </a:solidFill>
                <a:latin typeface="Courier New"/>
                <a:cs typeface="Courier New"/>
              </a:rPr>
              <a:t>]  </a:t>
            </a:r>
            <a:r>
              <a:rPr dirty="0" sz="3300" spc="65">
                <a:solidFill>
                  <a:srgbClr val="3F3D3D"/>
                </a:solidFill>
                <a:latin typeface="Courier New"/>
                <a:cs typeface="Courier New"/>
              </a:rPr>
              <a:t>pr</a:t>
            </a:r>
            <a:r>
              <a:rPr dirty="0" sz="3300" spc="65">
                <a:solidFill>
                  <a:srgbClr val="2A2326"/>
                </a:solidFill>
                <a:latin typeface="Courier New"/>
                <a:cs typeface="Courier New"/>
              </a:rPr>
              <a:t>i</a:t>
            </a:r>
            <a:r>
              <a:rPr dirty="0" sz="3300" spc="65">
                <a:solidFill>
                  <a:srgbClr val="3F3D3D"/>
                </a:solidFill>
                <a:latin typeface="Courier New"/>
                <a:cs typeface="Courier New"/>
              </a:rPr>
              <a:t>n</a:t>
            </a:r>
            <a:r>
              <a:rPr dirty="0" sz="3300" spc="65">
                <a:solidFill>
                  <a:srgbClr val="2A2326"/>
                </a:solidFill>
                <a:latin typeface="Courier New"/>
                <a:cs typeface="Courier New"/>
              </a:rPr>
              <a:t>t(</a:t>
            </a:r>
            <a:r>
              <a:rPr dirty="0" sz="3300" spc="65">
                <a:solidFill>
                  <a:srgbClr val="0F0C0F"/>
                </a:solidFill>
                <a:latin typeface="Courier New"/>
                <a:cs typeface="Courier New"/>
              </a:rPr>
              <a:t>'</a:t>
            </a:r>
            <a:r>
              <a:rPr dirty="0" sz="3300" spc="65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65">
                <a:solidFill>
                  <a:srgbClr val="3F3D3D"/>
                </a:solidFill>
                <a:latin typeface="Courier New"/>
                <a:cs typeface="Courier New"/>
              </a:rPr>
              <a:t>ast 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two</a:t>
            </a:r>
            <a:r>
              <a:rPr dirty="0" sz="3300" spc="25">
                <a:solidFill>
                  <a:srgbClr val="3F3D3D"/>
                </a:solidFill>
                <a:latin typeface="Courier New"/>
                <a:cs typeface="Courier New"/>
              </a:rPr>
              <a:t> 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an</a:t>
            </a:r>
            <a:r>
              <a:rPr dirty="0" sz="3300" spc="70">
                <a:solidFill>
                  <a:srgbClr val="0F0C0F"/>
                </a:solidFill>
                <a:latin typeface="Courier New"/>
                <a:cs typeface="Courier New"/>
              </a:rPr>
              <a:t>i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ma</a:t>
            </a:r>
            <a:r>
              <a:rPr dirty="0" sz="3300" spc="70">
                <a:solidFill>
                  <a:srgbClr val="2A2326"/>
                </a:solidFill>
                <a:latin typeface="Courier New"/>
                <a:cs typeface="Courier New"/>
              </a:rPr>
              <a:t>l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s</a:t>
            </a:r>
            <a:r>
              <a:rPr dirty="0" sz="3300" spc="70">
                <a:solidFill>
                  <a:srgbClr val="0F0C0F"/>
                </a:solidFill>
                <a:latin typeface="Courier New"/>
                <a:cs typeface="Courier New"/>
              </a:rPr>
              <a:t>:</a:t>
            </a:r>
            <a:endParaRPr sz="330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60"/>
              </a:spcBef>
            </a:pP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{}</a:t>
            </a:r>
            <a:r>
              <a:rPr dirty="0" sz="3300" spc="75">
                <a:solidFill>
                  <a:srgbClr val="0F0C0F"/>
                </a:solidFill>
                <a:latin typeface="Courier New"/>
                <a:cs typeface="Courier New"/>
              </a:rPr>
              <a:t>'.</a:t>
            </a: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f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o</a:t>
            </a: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rm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a</a:t>
            </a:r>
            <a:r>
              <a:rPr dirty="0" sz="3300" spc="75">
                <a:solidFill>
                  <a:srgbClr val="2A2326"/>
                </a:solidFill>
                <a:latin typeface="Courier New"/>
                <a:cs typeface="Courier New"/>
              </a:rPr>
              <a:t>t</a:t>
            </a:r>
            <a:r>
              <a:rPr dirty="0" sz="3300" spc="75">
                <a:solidFill>
                  <a:srgbClr val="3F3D3D"/>
                </a:solidFill>
                <a:latin typeface="Courier New"/>
                <a:cs typeface="Courier New"/>
              </a:rPr>
              <a:t>(last </a:t>
            </a:r>
            <a:r>
              <a:rPr dirty="0" sz="3300" spc="80">
                <a:solidFill>
                  <a:srgbClr val="3F3D3D"/>
                </a:solidFill>
                <a:latin typeface="Courier New"/>
                <a:cs typeface="Courier New"/>
              </a:rPr>
              <a:t>two</a:t>
            </a:r>
            <a:r>
              <a:rPr dirty="0" sz="3300" spc="-140">
                <a:solidFill>
                  <a:srgbClr val="3F3D3D"/>
                </a:solidFill>
                <a:latin typeface="Courier New"/>
                <a:cs typeface="Courier New"/>
              </a:rPr>
              <a:t> 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aga</a:t>
            </a:r>
            <a:r>
              <a:rPr dirty="0" sz="3300" spc="70">
                <a:solidFill>
                  <a:srgbClr val="2A2326"/>
                </a:solidFill>
                <a:latin typeface="Courier New"/>
                <a:cs typeface="Courier New"/>
              </a:rPr>
              <a:t>i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n</a:t>
            </a:r>
            <a:r>
              <a:rPr dirty="0" sz="3300" spc="70">
                <a:solidFill>
                  <a:srgbClr val="2A2326"/>
                </a:solidFill>
                <a:latin typeface="Courier New"/>
                <a:cs typeface="Courier New"/>
              </a:rPr>
              <a:t>)</a:t>
            </a:r>
            <a:r>
              <a:rPr dirty="0" sz="3300" spc="70">
                <a:solidFill>
                  <a:srgbClr val="3F3D3D"/>
                </a:solidFill>
                <a:latin typeface="Courier New"/>
                <a:cs typeface="Courier New"/>
              </a:rPr>
              <a:t>)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2323437"/>
            <a:ext cx="0" cy="7098030"/>
          </a:xfrm>
          <a:custGeom>
            <a:avLst/>
            <a:gdLst/>
            <a:ahLst/>
            <a:cxnLst/>
            <a:rect l="l" t="t" r="r" b="b"/>
            <a:pathLst>
              <a:path w="0" h="7098030">
                <a:moveTo>
                  <a:pt x="0" y="7097974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A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3787" y="528585"/>
            <a:ext cx="1358900" cy="1506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4200" spc="740">
                <a:solidFill>
                  <a:srgbClr val="181F2A"/>
                </a:solidFill>
                <a:latin typeface="Times New Roman"/>
                <a:cs typeface="Times New Roman"/>
              </a:rPr>
              <a:t>Last  Last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4132" y="528585"/>
            <a:ext cx="4108450" cy="15068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  <a:tabLst>
                <a:tab pos="1400175" algn="l"/>
              </a:tabLst>
            </a:pPr>
            <a:r>
              <a:rPr dirty="0" sz="4200" spc="940">
                <a:solidFill>
                  <a:srgbClr val="0A0E16"/>
                </a:solidFill>
                <a:latin typeface="Times New Roman"/>
                <a:cs typeface="Times New Roman"/>
              </a:rPr>
              <a:t>tw</a:t>
            </a:r>
            <a:r>
              <a:rPr dirty="0" sz="4200" spc="950">
                <a:solidFill>
                  <a:srgbClr val="0A0E16"/>
                </a:solidFill>
                <a:latin typeface="Times New Roman"/>
                <a:cs typeface="Times New Roman"/>
              </a:rPr>
              <a:t>o</a:t>
            </a:r>
            <a:r>
              <a:rPr dirty="0" sz="4200">
                <a:solidFill>
                  <a:srgbClr val="0A0E16"/>
                </a:solidFill>
                <a:latin typeface="Times New Roman"/>
                <a:cs typeface="Times New Roman"/>
              </a:rPr>
              <a:t>	</a:t>
            </a:r>
            <a:r>
              <a:rPr dirty="0" sz="4200" spc="795">
                <a:solidFill>
                  <a:srgbClr val="181F2A"/>
                </a:solidFill>
                <a:latin typeface="Times New Roman"/>
                <a:cs typeface="Times New Roman"/>
              </a:rPr>
              <a:t>animals:  </a:t>
            </a:r>
            <a:r>
              <a:rPr dirty="0" sz="4200" spc="940">
                <a:solidFill>
                  <a:srgbClr val="0A0E16"/>
                </a:solidFill>
                <a:latin typeface="Times New Roman"/>
                <a:cs typeface="Times New Roman"/>
              </a:rPr>
              <a:t>tw</a:t>
            </a:r>
            <a:r>
              <a:rPr dirty="0" sz="4200" spc="950">
                <a:solidFill>
                  <a:srgbClr val="0A0E16"/>
                </a:solidFill>
                <a:latin typeface="Times New Roman"/>
                <a:cs typeface="Times New Roman"/>
              </a:rPr>
              <a:t>o</a:t>
            </a:r>
            <a:r>
              <a:rPr dirty="0" sz="4200">
                <a:solidFill>
                  <a:srgbClr val="0A0E16"/>
                </a:solidFill>
                <a:latin typeface="Times New Roman"/>
                <a:cs typeface="Times New Roman"/>
              </a:rPr>
              <a:t>	</a:t>
            </a:r>
            <a:r>
              <a:rPr dirty="0" sz="4200" spc="865">
                <a:solidFill>
                  <a:srgbClr val="181F2A"/>
                </a:solidFill>
                <a:latin typeface="Times New Roman"/>
                <a:cs typeface="Times New Roman"/>
              </a:rPr>
              <a:t>animals: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1329" y="541351"/>
            <a:ext cx="2541270" cy="150685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4200" spc="-25">
                <a:solidFill>
                  <a:srgbClr val="2F312F"/>
                </a:solidFill>
                <a:latin typeface="Times New Roman"/>
                <a:cs typeface="Times New Roman"/>
              </a:rPr>
              <a:t>[ </a:t>
            </a:r>
            <a:r>
              <a:rPr dirty="0" sz="4200" spc="-15">
                <a:solidFill>
                  <a:srgbClr val="0A0E16"/>
                </a:solidFill>
                <a:latin typeface="Times New Roman"/>
                <a:cs typeface="Times New Roman"/>
              </a:rPr>
              <a:t>' </a:t>
            </a:r>
            <a:r>
              <a:rPr dirty="0" sz="4200" spc="-40">
                <a:solidFill>
                  <a:srgbClr val="0A0E16"/>
                </a:solidFill>
                <a:latin typeface="Times New Roman"/>
                <a:cs typeface="Times New Roman"/>
              </a:rPr>
              <a:t>d u </a:t>
            </a:r>
            <a:r>
              <a:rPr dirty="0" sz="4200" spc="-35">
                <a:solidFill>
                  <a:srgbClr val="0A0E16"/>
                </a:solidFill>
                <a:latin typeface="Times New Roman"/>
                <a:cs typeface="Times New Roman"/>
              </a:rPr>
              <a:t>c </a:t>
            </a:r>
            <a:r>
              <a:rPr dirty="0" sz="4200" spc="170">
                <a:solidFill>
                  <a:srgbClr val="0A0E16"/>
                </a:solidFill>
                <a:latin typeface="Times New Roman"/>
                <a:cs typeface="Times New Roman"/>
              </a:rPr>
              <a:t>k </a:t>
            </a:r>
            <a:r>
              <a:rPr dirty="0" sz="4200" spc="60">
                <a:solidFill>
                  <a:srgbClr val="0A0E16"/>
                </a:solidFill>
                <a:latin typeface="Times New Roman"/>
                <a:cs typeface="Times New Roman"/>
              </a:rPr>
              <a:t>'</a:t>
            </a:r>
            <a:r>
              <a:rPr dirty="0" sz="4200" spc="35">
                <a:solidFill>
                  <a:srgbClr val="0A0E16"/>
                </a:solidFill>
                <a:latin typeface="Times New Roman"/>
                <a:cs typeface="Times New Roman"/>
              </a:rPr>
              <a:t> </a:t>
            </a:r>
            <a:r>
              <a:rPr dirty="0" sz="4200" spc="85">
                <a:solidFill>
                  <a:srgbClr val="0A0E16"/>
                </a:solidFill>
                <a:latin typeface="Times New Roman"/>
                <a:cs typeface="Times New Roman"/>
              </a:rPr>
              <a:t>,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4200" spc="-25">
                <a:solidFill>
                  <a:srgbClr val="2F312F"/>
                </a:solidFill>
                <a:latin typeface="Times New Roman"/>
                <a:cs typeface="Times New Roman"/>
              </a:rPr>
              <a:t>[ </a:t>
            </a:r>
            <a:r>
              <a:rPr dirty="0" sz="4200" spc="-15">
                <a:solidFill>
                  <a:srgbClr val="0A0E16"/>
                </a:solidFill>
                <a:latin typeface="Times New Roman"/>
                <a:cs typeface="Times New Roman"/>
              </a:rPr>
              <a:t>' </a:t>
            </a:r>
            <a:r>
              <a:rPr dirty="0" sz="4200" spc="-40">
                <a:solidFill>
                  <a:srgbClr val="0A0E16"/>
                </a:solidFill>
                <a:latin typeface="Times New Roman"/>
                <a:cs typeface="Times New Roman"/>
              </a:rPr>
              <a:t>d u </a:t>
            </a:r>
            <a:r>
              <a:rPr dirty="0" sz="4200" spc="-35">
                <a:solidFill>
                  <a:srgbClr val="0A0E16"/>
                </a:solidFill>
                <a:latin typeface="Times New Roman"/>
                <a:cs typeface="Times New Roman"/>
              </a:rPr>
              <a:t>c </a:t>
            </a:r>
            <a:r>
              <a:rPr dirty="0" sz="4200" spc="170">
                <a:solidFill>
                  <a:srgbClr val="0A0E16"/>
                </a:solidFill>
                <a:latin typeface="Times New Roman"/>
                <a:cs typeface="Times New Roman"/>
              </a:rPr>
              <a:t>k </a:t>
            </a:r>
            <a:r>
              <a:rPr dirty="0" sz="4200" spc="60">
                <a:solidFill>
                  <a:srgbClr val="0A0E16"/>
                </a:solidFill>
                <a:latin typeface="Times New Roman"/>
                <a:cs typeface="Times New Roman"/>
              </a:rPr>
              <a:t>'</a:t>
            </a:r>
            <a:r>
              <a:rPr dirty="0" sz="4200" spc="35">
                <a:solidFill>
                  <a:srgbClr val="0A0E16"/>
                </a:solidFill>
                <a:latin typeface="Times New Roman"/>
                <a:cs typeface="Times New Roman"/>
              </a:rPr>
              <a:t> </a:t>
            </a:r>
            <a:r>
              <a:rPr dirty="0" sz="4200" spc="85">
                <a:solidFill>
                  <a:srgbClr val="0A0E16"/>
                </a:solidFill>
                <a:latin typeface="Times New Roman"/>
                <a:cs typeface="Times New Roman"/>
              </a:rPr>
              <a:t>,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8935" y="541351"/>
            <a:ext cx="2609850" cy="150685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4200" spc="1035">
                <a:solidFill>
                  <a:srgbClr val="0A0E16"/>
                </a:solidFill>
                <a:latin typeface="Times New Roman"/>
                <a:cs typeface="Times New Roman"/>
              </a:rPr>
              <a:t>'horse']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4200" spc="1035">
                <a:solidFill>
                  <a:srgbClr val="0A0E16"/>
                </a:solidFill>
                <a:latin typeface="Times New Roman"/>
                <a:cs typeface="Times New Roman"/>
              </a:rPr>
              <a:t>'horse']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455427"/>
            <a:ext cx="0" cy="1966595"/>
          </a:xfrm>
          <a:custGeom>
            <a:avLst/>
            <a:gdLst/>
            <a:ahLst/>
            <a:cxnLst/>
            <a:rect l="l" t="t" r="r" b="b"/>
            <a:pathLst>
              <a:path w="0" h="1966595">
                <a:moveTo>
                  <a:pt x="0" y="1965985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2103" y="746885"/>
            <a:ext cx="4709795" cy="1044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6650" spc="-13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String</a:t>
            </a:r>
            <a:r>
              <a:rPr dirty="0" u="heavy" sz="6650" spc="-6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spc="-35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Slices</a:t>
            </a:r>
            <a:endParaRPr sz="6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020" y="2217545"/>
            <a:ext cx="13073380" cy="2068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0"/>
              </a:spcBef>
            </a:pPr>
            <a:r>
              <a:rPr dirty="0" sz="5350" spc="229">
                <a:solidFill>
                  <a:srgbClr val="151515"/>
                </a:solidFill>
                <a:latin typeface="Courier New"/>
                <a:cs typeface="Courier New"/>
              </a:rPr>
              <a:t>part_of_a_horse </a:t>
            </a:r>
            <a:r>
              <a:rPr dirty="0" sz="5350" spc="33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5350" spc="-19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5350" spc="200">
                <a:solidFill>
                  <a:srgbClr val="050505"/>
                </a:solidFill>
                <a:latin typeface="Courier New"/>
                <a:cs typeface="Courier New"/>
              </a:rPr>
              <a:t>'h</a:t>
            </a:r>
            <a:r>
              <a:rPr dirty="0" sz="5350" spc="200">
                <a:solidFill>
                  <a:srgbClr val="242626"/>
                </a:solidFill>
                <a:latin typeface="Courier New"/>
                <a:cs typeface="Courier New"/>
              </a:rPr>
              <a:t>orse</a:t>
            </a:r>
            <a:r>
              <a:rPr dirty="0" sz="5350" spc="200">
                <a:solidFill>
                  <a:srgbClr val="050505"/>
                </a:solidFill>
                <a:latin typeface="Courier New"/>
                <a:cs typeface="Courier New"/>
              </a:rPr>
              <a:t>'</a:t>
            </a:r>
            <a:r>
              <a:rPr dirty="0" sz="5350" spc="200">
                <a:solidFill>
                  <a:srgbClr val="151515"/>
                </a:solidFill>
                <a:latin typeface="Courier New"/>
                <a:cs typeface="Courier New"/>
              </a:rPr>
              <a:t>[1:3]  </a:t>
            </a:r>
            <a:r>
              <a:rPr dirty="0" sz="5350" spc="229">
                <a:solidFill>
                  <a:srgbClr val="151515"/>
                </a:solidFill>
                <a:latin typeface="Courier New"/>
                <a:cs typeface="Courier New"/>
              </a:rPr>
              <a:t>print(part_of_a_horse)</a:t>
            </a:r>
            <a:endParaRPr sz="5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841" y="6351223"/>
            <a:ext cx="908685" cy="845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260">
                <a:solidFill>
                  <a:srgbClr val="242626"/>
                </a:solidFill>
                <a:latin typeface="Courier New"/>
                <a:cs typeface="Courier New"/>
              </a:rPr>
              <a:t>or</a:t>
            </a:r>
            <a:endParaRPr sz="5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429894"/>
            <a:ext cx="0" cy="1991995"/>
          </a:xfrm>
          <a:custGeom>
            <a:avLst/>
            <a:gdLst/>
            <a:ahLst/>
            <a:cxnLst/>
            <a:rect l="l" t="t" r="r" b="b"/>
            <a:pathLst>
              <a:path w="0" h="1991995">
                <a:moveTo>
                  <a:pt x="0" y="1991518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8128" y="746885"/>
            <a:ext cx="9037320" cy="1044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6650" spc="-17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Finding</a:t>
            </a:r>
            <a:r>
              <a:rPr dirty="0" u="heavy" sz="6650" spc="-55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spc="-15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an</a:t>
            </a:r>
            <a:r>
              <a:rPr dirty="0" u="heavy" sz="6650" spc="-78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spc="7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item</a:t>
            </a:r>
            <a:r>
              <a:rPr dirty="0" u="heavy" sz="6650" spc="-55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in</a:t>
            </a:r>
            <a:r>
              <a:rPr dirty="0" u="heavy" sz="6650" spc="-51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spc="-32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6650" spc="-49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650" spc="-14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list.</a:t>
            </a:r>
            <a:endParaRPr sz="6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821" y="2234143"/>
            <a:ext cx="14860905" cy="49574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9685" marR="5080" indent="-7620">
              <a:lnSpc>
                <a:spcPct val="121100"/>
              </a:lnSpc>
              <a:spcBef>
                <a:spcPts val="140"/>
              </a:spcBef>
            </a:pPr>
            <a:r>
              <a:rPr dirty="0" sz="5500" spc="500">
                <a:solidFill>
                  <a:srgbClr val="161818"/>
                </a:solidFill>
                <a:latin typeface="Courier New"/>
                <a:cs typeface="Courier New"/>
              </a:rPr>
              <a:t>animals= </a:t>
            </a:r>
            <a:r>
              <a:rPr dirty="0" sz="5500" spc="70">
                <a:solidFill>
                  <a:srgbClr val="161818"/>
                </a:solidFill>
                <a:latin typeface="Courier New"/>
                <a:cs typeface="Courier New"/>
              </a:rPr>
              <a:t>['man', </a:t>
            </a:r>
            <a:r>
              <a:rPr dirty="0" sz="5500" spc="70">
                <a:solidFill>
                  <a:srgbClr val="050505"/>
                </a:solidFill>
                <a:latin typeface="Courier New"/>
                <a:cs typeface="Courier New"/>
              </a:rPr>
              <a:t>'bear', 'pig']  </a:t>
            </a:r>
            <a:r>
              <a:rPr dirty="0" sz="5500" spc="70">
                <a:solidFill>
                  <a:srgbClr val="161818"/>
                </a:solidFill>
                <a:latin typeface="Courier New"/>
                <a:cs typeface="Courier New"/>
              </a:rPr>
              <a:t>bear_index </a:t>
            </a:r>
            <a:r>
              <a:rPr dirty="0" sz="5500" spc="240">
                <a:solidFill>
                  <a:srgbClr val="050505"/>
                </a:solidFill>
                <a:latin typeface="Courier New"/>
                <a:cs typeface="Courier New"/>
              </a:rPr>
              <a:t>= </a:t>
            </a:r>
            <a:r>
              <a:rPr dirty="0" sz="5500" spc="135">
                <a:solidFill>
                  <a:srgbClr val="161818"/>
                </a:solidFill>
                <a:latin typeface="Courier New"/>
                <a:cs typeface="Courier New"/>
              </a:rPr>
              <a:t>animals.index('bear')  print(bear_index)</a:t>
            </a:r>
            <a:endParaRPr sz="5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600">
              <a:latin typeface="Courier New"/>
              <a:cs typeface="Courier New"/>
            </a:endParaRPr>
          </a:p>
          <a:p>
            <a:pPr marL="455930">
              <a:lnSpc>
                <a:spcPct val="100000"/>
              </a:lnSpc>
            </a:pPr>
            <a:r>
              <a:rPr dirty="0" sz="5150" spc="110">
                <a:solidFill>
                  <a:srgbClr val="161818"/>
                </a:solidFill>
                <a:latin typeface="Times New Roman"/>
                <a:cs typeface="Times New Roman"/>
              </a:rPr>
              <a:t>1</a:t>
            </a:r>
            <a:endParaRPr sz="5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2584" y="9715169"/>
            <a:ext cx="2763970" cy="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0654" y="1851090"/>
            <a:ext cx="15692755" cy="0"/>
          </a:xfrm>
          <a:custGeom>
            <a:avLst/>
            <a:gdLst/>
            <a:ahLst/>
            <a:cxnLst/>
            <a:rect l="l" t="t" r="r" b="b"/>
            <a:pathLst>
              <a:path w="15692755" h="0">
                <a:moveTo>
                  <a:pt x="0" y="0"/>
                </a:moveTo>
                <a:lnTo>
                  <a:pt x="15692212" y="0"/>
                </a:lnTo>
              </a:path>
            </a:pathLst>
          </a:custGeom>
          <a:ln w="510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413" y="523477"/>
            <a:ext cx="7987030" cy="10674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800" spc="85" b="1">
                <a:solidFill>
                  <a:srgbClr val="030303"/>
                </a:solidFill>
                <a:latin typeface="Arial"/>
                <a:cs typeface="Arial"/>
              </a:rPr>
              <a:t>What </a:t>
            </a:r>
            <a:r>
              <a:rPr dirty="0" sz="6800" spc="-470" b="1">
                <a:solidFill>
                  <a:srgbClr val="030303"/>
                </a:solidFill>
                <a:latin typeface="Arial"/>
                <a:cs typeface="Arial"/>
              </a:rPr>
              <a:t>You </a:t>
            </a:r>
            <a:r>
              <a:rPr dirty="0" sz="6800" spc="120" b="1">
                <a:solidFill>
                  <a:srgbClr val="030303"/>
                </a:solidFill>
                <a:latin typeface="Arial"/>
                <a:cs typeface="Arial"/>
              </a:rPr>
              <a:t>Will</a:t>
            </a:r>
            <a:r>
              <a:rPr dirty="0" sz="6800" spc="-730" b="1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6800" spc="-300" b="1">
                <a:solidFill>
                  <a:srgbClr val="030303"/>
                </a:solidFill>
                <a:latin typeface="Arial"/>
                <a:cs typeface="Arial"/>
              </a:rPr>
              <a:t>Learn</a:t>
            </a:r>
            <a:endParaRPr sz="6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402" y="2541804"/>
            <a:ext cx="6306820" cy="69830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865505" indent="-853440">
              <a:lnSpc>
                <a:spcPct val="100000"/>
              </a:lnSpc>
              <a:spcBef>
                <a:spcPts val="770"/>
              </a:spcBef>
              <a:buChar char="•"/>
              <a:tabLst>
                <a:tab pos="865505" algn="l"/>
                <a:tab pos="866140" algn="l"/>
              </a:tabLst>
            </a:pPr>
            <a:r>
              <a:rPr dirty="0" sz="5050" spc="185">
                <a:solidFill>
                  <a:srgbClr val="030303"/>
                </a:solidFill>
                <a:latin typeface="Arial"/>
                <a:cs typeface="Arial"/>
              </a:rPr>
              <a:t>Lists</a:t>
            </a:r>
            <a:endParaRPr sz="5050">
              <a:latin typeface="Arial"/>
              <a:cs typeface="Arial"/>
            </a:endParaRPr>
          </a:p>
          <a:p>
            <a:pPr marL="844550" indent="-832485">
              <a:lnSpc>
                <a:spcPct val="100000"/>
              </a:lnSpc>
              <a:spcBef>
                <a:spcPts val="675"/>
              </a:spcBef>
              <a:buChar char="•"/>
              <a:tabLst>
                <a:tab pos="844550" algn="l"/>
                <a:tab pos="845185" algn="l"/>
              </a:tabLst>
            </a:pPr>
            <a:r>
              <a:rPr dirty="0" sz="5050" spc="200">
                <a:solidFill>
                  <a:srgbClr val="030303"/>
                </a:solidFill>
                <a:latin typeface="Arial"/>
                <a:cs typeface="Arial"/>
              </a:rPr>
              <a:t>Searching </a:t>
            </a:r>
            <a:r>
              <a:rPr dirty="0" sz="5050" spc="160">
                <a:solidFill>
                  <a:srgbClr val="030303"/>
                </a:solidFill>
                <a:latin typeface="Arial"/>
                <a:cs typeface="Arial"/>
              </a:rPr>
              <a:t>in</a:t>
            </a:r>
            <a:r>
              <a:rPr dirty="0" sz="5050" spc="-3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050" spc="185">
                <a:solidFill>
                  <a:srgbClr val="030303"/>
                </a:solidFill>
                <a:latin typeface="Arial"/>
                <a:cs typeface="Arial"/>
              </a:rPr>
              <a:t>Lists</a:t>
            </a:r>
            <a:endParaRPr sz="5050">
              <a:latin typeface="Arial"/>
              <a:cs typeface="Arial"/>
            </a:endParaRPr>
          </a:p>
          <a:p>
            <a:pPr marL="860425" marR="2335530" indent="-848360">
              <a:lnSpc>
                <a:spcPct val="111100"/>
              </a:lnSpc>
              <a:spcBef>
                <a:spcPts val="200"/>
              </a:spcBef>
              <a:buChar char="•"/>
              <a:tabLst>
                <a:tab pos="861694" algn="l"/>
                <a:tab pos="862330" algn="l"/>
              </a:tabLst>
            </a:pPr>
            <a:r>
              <a:rPr dirty="0" sz="5050" spc="220">
                <a:solidFill>
                  <a:srgbClr val="030303"/>
                </a:solidFill>
                <a:latin typeface="Arial"/>
                <a:cs typeface="Arial"/>
              </a:rPr>
              <a:t>Exception  </a:t>
            </a:r>
            <a:r>
              <a:rPr dirty="0" sz="5050" spc="325">
                <a:solidFill>
                  <a:srgbClr val="030303"/>
                </a:solidFill>
                <a:latin typeface="Arial"/>
                <a:cs typeface="Arial"/>
              </a:rPr>
              <a:t>Handling</a:t>
            </a:r>
            <a:endParaRPr sz="5050">
              <a:latin typeface="Arial"/>
              <a:cs typeface="Arial"/>
            </a:endParaRPr>
          </a:p>
          <a:p>
            <a:pPr marL="844550" indent="-832485">
              <a:lnSpc>
                <a:spcPct val="100000"/>
              </a:lnSpc>
              <a:spcBef>
                <a:spcPts val="980"/>
              </a:spcBef>
              <a:buChar char="•"/>
              <a:tabLst>
                <a:tab pos="844550" algn="l"/>
                <a:tab pos="845185" algn="l"/>
              </a:tabLst>
            </a:pPr>
            <a:r>
              <a:rPr dirty="0" sz="5050" spc="85">
                <a:solidFill>
                  <a:srgbClr val="030303"/>
                </a:solidFill>
                <a:latin typeface="Arial"/>
                <a:cs typeface="Arial"/>
              </a:rPr>
              <a:t>Slices</a:t>
            </a:r>
            <a:endParaRPr sz="5050">
              <a:latin typeface="Arial"/>
              <a:cs typeface="Arial"/>
            </a:endParaRPr>
          </a:p>
          <a:p>
            <a:pPr marL="861694" indent="-849630">
              <a:lnSpc>
                <a:spcPct val="100000"/>
              </a:lnSpc>
              <a:spcBef>
                <a:spcPts val="775"/>
              </a:spcBef>
              <a:buChar char="•"/>
              <a:tabLst>
                <a:tab pos="861694" algn="l"/>
                <a:tab pos="862330" algn="l"/>
              </a:tabLst>
            </a:pPr>
            <a:r>
              <a:rPr dirty="0" sz="5050" spc="60">
                <a:solidFill>
                  <a:srgbClr val="030303"/>
                </a:solidFill>
                <a:latin typeface="Arial"/>
                <a:cs typeface="Arial"/>
              </a:rPr>
              <a:t>Ranges</a:t>
            </a:r>
            <a:endParaRPr sz="5050">
              <a:latin typeface="Arial"/>
              <a:cs typeface="Arial"/>
            </a:endParaRPr>
          </a:p>
          <a:p>
            <a:pPr marL="859790" indent="-847725">
              <a:lnSpc>
                <a:spcPct val="100000"/>
              </a:lnSpc>
              <a:spcBef>
                <a:spcPts val="775"/>
              </a:spcBef>
              <a:buChar char="•"/>
              <a:tabLst>
                <a:tab pos="859790" algn="l"/>
                <a:tab pos="860425" algn="l"/>
              </a:tabLst>
            </a:pPr>
            <a:r>
              <a:rPr dirty="0" sz="5050" spc="229">
                <a:solidFill>
                  <a:srgbClr val="030303"/>
                </a:solidFill>
                <a:latin typeface="Arial"/>
                <a:cs typeface="Arial"/>
              </a:rPr>
              <a:t>For</a:t>
            </a:r>
            <a:r>
              <a:rPr dirty="0" sz="5050" spc="-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050" spc="225">
                <a:solidFill>
                  <a:srgbClr val="030303"/>
                </a:solidFill>
                <a:latin typeface="Arial"/>
                <a:cs typeface="Arial"/>
              </a:rPr>
              <a:t>Loop</a:t>
            </a:r>
            <a:endParaRPr sz="5050">
              <a:latin typeface="Arial"/>
              <a:cs typeface="Arial"/>
            </a:endParaRPr>
          </a:p>
          <a:p>
            <a:pPr marL="854075" indent="-842010">
              <a:lnSpc>
                <a:spcPct val="100000"/>
              </a:lnSpc>
              <a:spcBef>
                <a:spcPts val="875"/>
              </a:spcBef>
              <a:buChar char="•"/>
              <a:tabLst>
                <a:tab pos="854075" algn="l"/>
                <a:tab pos="854710" algn="l"/>
              </a:tabLst>
            </a:pPr>
            <a:r>
              <a:rPr dirty="0" sz="5050" spc="430">
                <a:solidFill>
                  <a:srgbClr val="030303"/>
                </a:solidFill>
                <a:latin typeface="Arial"/>
                <a:cs typeface="Arial"/>
              </a:rPr>
              <a:t>While</a:t>
            </a:r>
            <a:r>
              <a:rPr dirty="0" sz="5050" spc="-17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050" spc="254">
                <a:solidFill>
                  <a:srgbClr val="030303"/>
                </a:solidFill>
                <a:latin typeface="Arial"/>
                <a:cs typeface="Arial"/>
              </a:rPr>
              <a:t>Loop</a:t>
            </a:r>
            <a:endParaRPr sz="5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174571"/>
            <a:ext cx="0" cy="1021715"/>
          </a:xfrm>
          <a:custGeom>
            <a:avLst/>
            <a:gdLst/>
            <a:ahLst/>
            <a:cxnLst/>
            <a:rect l="l" t="t" r="r" b="b"/>
            <a:pathLst>
              <a:path w="0" h="1021715">
                <a:moveTo>
                  <a:pt x="0" y="1021291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A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707" y="810717"/>
            <a:ext cx="4211320" cy="952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050" spc="60" b="1">
                <a:solidFill>
                  <a:srgbClr val="0A0A11"/>
                </a:solidFill>
                <a:uFill>
                  <a:solidFill>
                    <a:srgbClr val="0A0A11"/>
                  </a:solidFill>
                </a:uFill>
                <a:latin typeface="Arial"/>
                <a:cs typeface="Arial"/>
              </a:rPr>
              <a:t>Exceptions</a:t>
            </a:r>
            <a:endParaRPr sz="6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185" y="2225203"/>
            <a:ext cx="8404860" cy="20427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 indent="6350">
              <a:lnSpc>
                <a:spcPct val="139600"/>
              </a:lnSpc>
              <a:spcBef>
                <a:spcPts val="145"/>
              </a:spcBef>
            </a:pPr>
            <a:r>
              <a:rPr dirty="0" sz="3150" spc="145">
                <a:solidFill>
                  <a:srgbClr val="333A42"/>
                </a:solidFill>
                <a:latin typeface="Courier New"/>
                <a:cs typeface="Courier New"/>
              </a:rPr>
              <a:t>an</a:t>
            </a:r>
            <a:r>
              <a:rPr dirty="0" sz="3150" spc="145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45">
                <a:solidFill>
                  <a:srgbClr val="333A42"/>
                </a:solidFill>
                <a:latin typeface="Courier New"/>
                <a:cs typeface="Courier New"/>
              </a:rPr>
              <a:t>ma</a:t>
            </a:r>
            <a:r>
              <a:rPr dirty="0" sz="3150" spc="145">
                <a:solidFill>
                  <a:srgbClr val="362623"/>
                </a:solidFill>
                <a:latin typeface="Courier New"/>
                <a:cs typeface="Courier New"/>
              </a:rPr>
              <a:t>l</a:t>
            </a:r>
            <a:r>
              <a:rPr dirty="0" sz="3150" spc="145">
                <a:solidFill>
                  <a:srgbClr val="333A42"/>
                </a:solidFill>
                <a:latin typeface="Courier New"/>
                <a:cs typeface="Courier New"/>
              </a:rPr>
              <a:t>s </a:t>
            </a:r>
            <a:r>
              <a:rPr dirty="0" sz="3150" spc="40">
                <a:solidFill>
                  <a:srgbClr val="0A0A11"/>
                </a:solidFill>
                <a:latin typeface="Courier New"/>
                <a:cs typeface="Courier New"/>
              </a:rPr>
              <a:t>= </a:t>
            </a:r>
            <a:r>
              <a:rPr dirty="0" sz="3150" spc="145">
                <a:solidFill>
                  <a:srgbClr val="241613"/>
                </a:solidFill>
                <a:latin typeface="Courier New"/>
                <a:cs typeface="Courier New"/>
              </a:rPr>
              <a:t>[</a:t>
            </a:r>
            <a:r>
              <a:rPr dirty="0" sz="3150" spc="145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45">
                <a:solidFill>
                  <a:srgbClr val="333A42"/>
                </a:solidFill>
                <a:latin typeface="Courier New"/>
                <a:cs typeface="Courier New"/>
              </a:rPr>
              <a:t>man</a:t>
            </a:r>
            <a:r>
              <a:rPr dirty="0" sz="3150" spc="145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45">
                <a:solidFill>
                  <a:srgbClr val="241613"/>
                </a:solidFill>
                <a:latin typeface="Courier New"/>
                <a:cs typeface="Courier New"/>
              </a:rPr>
              <a:t>, 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bear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', </a:t>
            </a:r>
            <a:r>
              <a:rPr dirty="0" sz="3150" spc="140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40">
                <a:solidFill>
                  <a:srgbClr val="333A42"/>
                </a:solidFill>
                <a:latin typeface="Courier New"/>
                <a:cs typeface="Courier New"/>
              </a:rPr>
              <a:t>pig</a:t>
            </a:r>
            <a:r>
              <a:rPr dirty="0" sz="3150" spc="140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40">
                <a:solidFill>
                  <a:srgbClr val="241613"/>
                </a:solidFill>
                <a:latin typeface="Courier New"/>
                <a:cs typeface="Courier New"/>
              </a:rPr>
              <a:t>]  </a:t>
            </a:r>
            <a:r>
              <a:rPr dirty="0" sz="3150" spc="190">
                <a:solidFill>
                  <a:srgbClr val="333A42"/>
                </a:solidFill>
                <a:latin typeface="Courier New"/>
                <a:cs typeface="Courier New"/>
              </a:rPr>
              <a:t>cat 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55">
                <a:solidFill>
                  <a:srgbClr val="1F232D"/>
                </a:solidFill>
                <a:latin typeface="Courier New"/>
                <a:cs typeface="Courier New"/>
              </a:rPr>
              <a:t>ndex </a:t>
            </a:r>
            <a:r>
              <a:rPr dirty="0" sz="3150" spc="195">
                <a:solidFill>
                  <a:srgbClr val="0A0A11"/>
                </a:solidFill>
                <a:latin typeface="Courier New"/>
                <a:cs typeface="Courier New"/>
              </a:rPr>
              <a:t>= </a:t>
            </a:r>
            <a:r>
              <a:rPr dirty="0" sz="3150" spc="160">
                <a:solidFill>
                  <a:srgbClr val="333A42"/>
                </a:solidFill>
                <a:latin typeface="Courier New"/>
                <a:cs typeface="Courier New"/>
              </a:rPr>
              <a:t>an</a:t>
            </a:r>
            <a:r>
              <a:rPr dirty="0" sz="3150" spc="160">
                <a:solidFill>
                  <a:srgbClr val="241613"/>
                </a:solidFill>
                <a:latin typeface="Courier New"/>
                <a:cs typeface="Courier New"/>
              </a:rPr>
              <a:t>i</a:t>
            </a:r>
            <a:r>
              <a:rPr dirty="0" sz="3150" spc="160">
                <a:solidFill>
                  <a:srgbClr val="333A42"/>
                </a:solidFill>
                <a:latin typeface="Courier New"/>
                <a:cs typeface="Courier New"/>
              </a:rPr>
              <a:t>mals</a:t>
            </a:r>
            <a:r>
              <a:rPr dirty="0" sz="3150" spc="160">
                <a:solidFill>
                  <a:srgbClr val="0A0A11"/>
                </a:solidFill>
                <a:latin typeface="Courier New"/>
                <a:cs typeface="Courier New"/>
              </a:rPr>
              <a:t>.i</a:t>
            </a:r>
            <a:r>
              <a:rPr dirty="0" sz="3150" spc="160">
                <a:solidFill>
                  <a:srgbClr val="1F232D"/>
                </a:solidFill>
                <a:latin typeface="Courier New"/>
                <a:cs typeface="Courier New"/>
              </a:rPr>
              <a:t>ndex(</a:t>
            </a:r>
            <a:r>
              <a:rPr dirty="0" sz="3150" spc="160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60">
                <a:solidFill>
                  <a:srgbClr val="333A42"/>
                </a:solidFill>
                <a:latin typeface="Courier New"/>
                <a:cs typeface="Courier New"/>
              </a:rPr>
              <a:t>cat</a:t>
            </a:r>
            <a:r>
              <a:rPr dirty="0" sz="3150" spc="160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60">
                <a:solidFill>
                  <a:srgbClr val="333A42"/>
                </a:solidFill>
                <a:latin typeface="Courier New"/>
                <a:cs typeface="Courier New"/>
              </a:rPr>
              <a:t>)  </a:t>
            </a:r>
            <a:r>
              <a:rPr dirty="0" sz="3150" spc="170">
                <a:solidFill>
                  <a:srgbClr val="333A42"/>
                </a:solidFill>
                <a:latin typeface="Courier New"/>
                <a:cs typeface="Courier New"/>
              </a:rPr>
              <a:t>print(ca</a:t>
            </a:r>
            <a:r>
              <a:rPr dirty="0" sz="3150" spc="170">
                <a:solidFill>
                  <a:srgbClr val="362623"/>
                </a:solidFill>
                <a:latin typeface="Courier New"/>
                <a:cs typeface="Courier New"/>
              </a:rPr>
              <a:t>t</a:t>
            </a:r>
            <a:r>
              <a:rPr dirty="0" sz="3150" spc="160">
                <a:solidFill>
                  <a:srgbClr val="362623"/>
                </a:solidFill>
                <a:latin typeface="Courier New"/>
                <a:cs typeface="Courier New"/>
              </a:rPr>
              <a:t> </a:t>
            </a:r>
            <a:r>
              <a:rPr dirty="0" sz="3150" spc="130">
                <a:solidFill>
                  <a:srgbClr val="333A42"/>
                </a:solidFill>
                <a:latin typeface="Courier New"/>
                <a:cs typeface="Courier New"/>
              </a:rPr>
              <a:t>index)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256" y="6310371"/>
            <a:ext cx="13074015" cy="25660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434"/>
              </a:spcBef>
            </a:pPr>
            <a:r>
              <a:rPr dirty="0" sz="3150" spc="150">
                <a:solidFill>
                  <a:srgbClr val="333A42"/>
                </a:solidFill>
                <a:latin typeface="Courier New"/>
                <a:cs typeface="Courier New"/>
              </a:rPr>
              <a:t>Traceback (most </a:t>
            </a:r>
            <a:r>
              <a:rPr dirty="0" sz="3150" spc="130">
                <a:solidFill>
                  <a:srgbClr val="333A42"/>
                </a:solidFill>
                <a:latin typeface="Courier New"/>
                <a:cs typeface="Courier New"/>
              </a:rPr>
              <a:t>recent </a:t>
            </a:r>
            <a:r>
              <a:rPr dirty="0" sz="3150" spc="160">
                <a:solidFill>
                  <a:srgbClr val="333A42"/>
                </a:solidFill>
                <a:latin typeface="Courier New"/>
                <a:cs typeface="Courier New"/>
              </a:rPr>
              <a:t>cal</a:t>
            </a:r>
            <a:r>
              <a:rPr dirty="0" sz="3150" spc="160">
                <a:solidFill>
                  <a:srgbClr val="0A0A11"/>
                </a:solidFill>
                <a:latin typeface="Courier New"/>
                <a:cs typeface="Courier New"/>
              </a:rPr>
              <a:t>l</a:t>
            </a:r>
            <a:r>
              <a:rPr dirty="0" sz="3150" spc="540">
                <a:solidFill>
                  <a:srgbClr val="0A0A11"/>
                </a:solidFill>
                <a:latin typeface="Courier New"/>
                <a:cs typeface="Courier New"/>
              </a:rPr>
              <a:t> </a:t>
            </a:r>
            <a:r>
              <a:rPr dirty="0" sz="3150" spc="145">
                <a:solidFill>
                  <a:srgbClr val="081F36"/>
                </a:solidFill>
                <a:latin typeface="Courier New"/>
                <a:cs typeface="Courier New"/>
              </a:rPr>
              <a:t>l</a:t>
            </a:r>
            <a:r>
              <a:rPr dirty="0" sz="3150" spc="145">
                <a:solidFill>
                  <a:srgbClr val="333A42"/>
                </a:solidFill>
                <a:latin typeface="Courier New"/>
                <a:cs typeface="Courier New"/>
              </a:rPr>
              <a:t>ast)</a:t>
            </a:r>
            <a:r>
              <a:rPr dirty="0" sz="3150" spc="145">
                <a:solidFill>
                  <a:srgbClr val="0A0A11"/>
                </a:solidFill>
                <a:latin typeface="Courier New"/>
                <a:cs typeface="Courier New"/>
              </a:rPr>
              <a:t>:</a:t>
            </a:r>
            <a:endParaRPr sz="3150">
              <a:latin typeface="Courier New"/>
              <a:cs typeface="Courier New"/>
            </a:endParaRPr>
          </a:p>
          <a:p>
            <a:pPr marL="548005">
              <a:lnSpc>
                <a:spcPct val="100000"/>
              </a:lnSpc>
              <a:spcBef>
                <a:spcPts val="345"/>
              </a:spcBef>
            </a:pP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F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le </a:t>
            </a:r>
            <a:r>
              <a:rPr dirty="0" sz="3150">
                <a:solidFill>
                  <a:srgbClr val="0A0A11"/>
                </a:solidFill>
                <a:latin typeface="Courier New"/>
                <a:cs typeface="Courier New"/>
              </a:rPr>
              <a:t>''</a:t>
            </a:r>
            <a:r>
              <a:rPr dirty="0" sz="3150">
                <a:solidFill>
                  <a:srgbClr val="333A42"/>
                </a:solidFill>
                <a:latin typeface="Courier New"/>
                <a:cs typeface="Courier New"/>
              </a:rPr>
              <a:t>exception </a:t>
            </a:r>
            <a:r>
              <a:rPr dirty="0" sz="3150" spc="125">
                <a:solidFill>
                  <a:srgbClr val="333A42"/>
                </a:solidFill>
                <a:latin typeface="Courier New"/>
                <a:cs typeface="Courier New"/>
              </a:rPr>
              <a:t>example</a:t>
            </a:r>
            <a:r>
              <a:rPr dirty="0" sz="3150" spc="125">
                <a:solidFill>
                  <a:srgbClr val="0A0A11"/>
                </a:solidFill>
                <a:latin typeface="Courier New"/>
                <a:cs typeface="Courier New"/>
              </a:rPr>
              <a:t>.</a:t>
            </a:r>
            <a:r>
              <a:rPr dirty="0" sz="3150" spc="125">
                <a:solidFill>
                  <a:srgbClr val="333A42"/>
                </a:solidFill>
                <a:latin typeface="Courier New"/>
                <a:cs typeface="Courier New"/>
              </a:rPr>
              <a:t>py</a:t>
            </a:r>
            <a:r>
              <a:rPr dirty="0" sz="3150" spc="125">
                <a:solidFill>
                  <a:srgbClr val="0A0A11"/>
                </a:solidFill>
                <a:latin typeface="Courier New"/>
                <a:cs typeface="Courier New"/>
              </a:rPr>
              <a:t>'',</a:t>
            </a:r>
            <a:r>
              <a:rPr dirty="0" sz="3150" spc="-1535">
                <a:solidFill>
                  <a:srgbClr val="0A0A11"/>
                </a:solidFill>
                <a:latin typeface="Courier New"/>
                <a:cs typeface="Courier New"/>
              </a:rPr>
              <a:t> </a:t>
            </a:r>
            <a:r>
              <a:rPr dirty="0" sz="3150" spc="150">
                <a:solidFill>
                  <a:srgbClr val="333A42"/>
                </a:solidFill>
                <a:latin typeface="Courier New"/>
                <a:cs typeface="Courier New"/>
              </a:rPr>
              <a:t>l</a:t>
            </a:r>
            <a:r>
              <a:rPr dirty="0" sz="3150" spc="150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50">
                <a:solidFill>
                  <a:srgbClr val="333A42"/>
                </a:solidFill>
                <a:latin typeface="Courier New"/>
                <a:cs typeface="Courier New"/>
              </a:rPr>
              <a:t>ne </a:t>
            </a:r>
            <a:r>
              <a:rPr dirty="0" sz="3150" spc="175">
                <a:solidFill>
                  <a:srgbClr val="333A42"/>
                </a:solidFill>
                <a:latin typeface="Courier New"/>
                <a:cs typeface="Courier New"/>
              </a:rPr>
              <a:t>2</a:t>
            </a:r>
            <a:r>
              <a:rPr dirty="0" sz="3150" spc="175">
                <a:solidFill>
                  <a:srgbClr val="0A0A11"/>
                </a:solidFill>
                <a:latin typeface="Courier New"/>
                <a:cs typeface="Courier New"/>
              </a:rPr>
              <a:t>, </a:t>
            </a:r>
            <a:r>
              <a:rPr dirty="0" sz="3150" spc="135">
                <a:solidFill>
                  <a:srgbClr val="1F232D"/>
                </a:solidFill>
                <a:latin typeface="Courier New"/>
                <a:cs typeface="Courier New"/>
              </a:rPr>
              <a:t>in 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&lt;modu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l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e&gt;</a:t>
            </a:r>
            <a:endParaRPr sz="315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545"/>
              </a:spcBef>
            </a:pPr>
            <a:r>
              <a:rPr dirty="0" sz="3150" spc="190">
                <a:solidFill>
                  <a:srgbClr val="333A42"/>
                </a:solidFill>
                <a:latin typeface="Courier New"/>
                <a:cs typeface="Courier New"/>
              </a:rPr>
              <a:t>cat 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55">
                <a:solidFill>
                  <a:srgbClr val="1F232D"/>
                </a:solidFill>
                <a:latin typeface="Courier New"/>
                <a:cs typeface="Courier New"/>
              </a:rPr>
              <a:t>ndex </a:t>
            </a:r>
            <a:r>
              <a:rPr dirty="0" sz="3150" spc="195">
                <a:solidFill>
                  <a:srgbClr val="0A0A11"/>
                </a:solidFill>
                <a:latin typeface="Courier New"/>
                <a:cs typeface="Courier New"/>
              </a:rPr>
              <a:t>=</a:t>
            </a:r>
            <a:r>
              <a:rPr dirty="0" sz="3150" spc="105">
                <a:solidFill>
                  <a:srgbClr val="0A0A11"/>
                </a:solidFill>
                <a:latin typeface="Courier New"/>
                <a:cs typeface="Courier New"/>
              </a:rPr>
              <a:t> 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anima</a:t>
            </a:r>
            <a:r>
              <a:rPr dirty="0" sz="3150" spc="155">
                <a:solidFill>
                  <a:srgbClr val="241613"/>
                </a:solidFill>
                <a:latin typeface="Courier New"/>
                <a:cs typeface="Courier New"/>
              </a:rPr>
              <a:t>l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s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.</a:t>
            </a:r>
            <a:r>
              <a:rPr dirty="0" sz="3150" spc="155">
                <a:solidFill>
                  <a:srgbClr val="1F232D"/>
                </a:solidFill>
                <a:latin typeface="Courier New"/>
                <a:cs typeface="Courier New"/>
              </a:rPr>
              <a:t>index(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55">
                <a:solidFill>
                  <a:srgbClr val="333A42"/>
                </a:solidFill>
                <a:latin typeface="Courier New"/>
                <a:cs typeface="Courier New"/>
              </a:rPr>
              <a:t>cat</a:t>
            </a:r>
            <a:r>
              <a:rPr dirty="0" sz="3150" spc="155">
                <a:solidFill>
                  <a:srgbClr val="0A0A11"/>
                </a:solidFill>
                <a:latin typeface="Courier New"/>
                <a:cs typeface="Courier New"/>
              </a:rPr>
              <a:t>'</a:t>
            </a:r>
            <a:r>
              <a:rPr dirty="0" sz="3150" spc="155">
                <a:solidFill>
                  <a:srgbClr val="1F232D"/>
                </a:solidFill>
                <a:latin typeface="Courier New"/>
                <a:cs typeface="Courier New"/>
              </a:rPr>
              <a:t>)</a:t>
            </a:r>
            <a:endParaRPr sz="3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dirty="0" sz="3150" spc="165">
                <a:solidFill>
                  <a:srgbClr val="333A42"/>
                </a:solidFill>
                <a:latin typeface="Courier New"/>
                <a:cs typeface="Courier New"/>
              </a:rPr>
              <a:t>Va</a:t>
            </a:r>
            <a:r>
              <a:rPr dirty="0" sz="3150" spc="165">
                <a:solidFill>
                  <a:srgbClr val="241613"/>
                </a:solidFill>
                <a:latin typeface="Courier New"/>
                <a:cs typeface="Courier New"/>
              </a:rPr>
              <a:t>l</a:t>
            </a:r>
            <a:r>
              <a:rPr dirty="0" sz="3150" spc="165">
                <a:solidFill>
                  <a:srgbClr val="333A42"/>
                </a:solidFill>
                <a:latin typeface="Courier New"/>
                <a:cs typeface="Courier New"/>
              </a:rPr>
              <a:t>ueError</a:t>
            </a:r>
            <a:r>
              <a:rPr dirty="0" sz="3150" spc="165">
                <a:solidFill>
                  <a:srgbClr val="0A0A11"/>
                </a:solidFill>
                <a:latin typeface="Courier New"/>
                <a:cs typeface="Courier New"/>
              </a:rPr>
              <a:t>: </a:t>
            </a:r>
            <a:r>
              <a:rPr dirty="0" sz="3150" spc="165">
                <a:solidFill>
                  <a:srgbClr val="081F36"/>
                </a:solidFill>
                <a:latin typeface="Courier New"/>
                <a:cs typeface="Courier New"/>
              </a:rPr>
              <a:t>'</a:t>
            </a:r>
            <a:r>
              <a:rPr dirty="0" sz="3150" spc="165">
                <a:solidFill>
                  <a:srgbClr val="333A42"/>
                </a:solidFill>
                <a:latin typeface="Courier New"/>
                <a:cs typeface="Courier New"/>
              </a:rPr>
              <a:t>cat</a:t>
            </a:r>
            <a:r>
              <a:rPr dirty="0" sz="3150" spc="165">
                <a:solidFill>
                  <a:srgbClr val="0A0A11"/>
                </a:solidFill>
                <a:latin typeface="Courier New"/>
                <a:cs typeface="Courier New"/>
              </a:rPr>
              <a:t>' </a:t>
            </a:r>
            <a:r>
              <a:rPr dirty="0" sz="3150" spc="140">
                <a:solidFill>
                  <a:srgbClr val="0A0A11"/>
                </a:solidFill>
                <a:latin typeface="Courier New"/>
                <a:cs typeface="Courier New"/>
              </a:rPr>
              <a:t>i</a:t>
            </a:r>
            <a:r>
              <a:rPr dirty="0" sz="3150" spc="140">
                <a:solidFill>
                  <a:srgbClr val="333A42"/>
                </a:solidFill>
                <a:latin typeface="Courier New"/>
                <a:cs typeface="Courier New"/>
              </a:rPr>
              <a:t>s </a:t>
            </a:r>
            <a:r>
              <a:rPr dirty="0" sz="3150" spc="190">
                <a:solidFill>
                  <a:srgbClr val="1F232D"/>
                </a:solidFill>
                <a:latin typeface="Courier New"/>
                <a:cs typeface="Courier New"/>
              </a:rPr>
              <a:t>not in</a:t>
            </a:r>
            <a:r>
              <a:rPr dirty="0" sz="3150" spc="15">
                <a:solidFill>
                  <a:srgbClr val="1F232D"/>
                </a:solidFill>
                <a:latin typeface="Courier New"/>
                <a:cs typeface="Courier New"/>
              </a:rPr>
              <a:t> </a:t>
            </a:r>
            <a:r>
              <a:rPr dirty="0" sz="3150" spc="165">
                <a:solidFill>
                  <a:srgbClr val="081F36"/>
                </a:solidFill>
                <a:latin typeface="Courier New"/>
                <a:cs typeface="Courier New"/>
              </a:rPr>
              <a:t>li</a:t>
            </a:r>
            <a:r>
              <a:rPr dirty="0" sz="3150" spc="165">
                <a:solidFill>
                  <a:srgbClr val="333A42"/>
                </a:solidFill>
                <a:latin typeface="Courier New"/>
                <a:cs typeface="Courier New"/>
              </a:rPr>
              <a:t>st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0"/>
            <a:ext cx="136906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9574606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12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777" y="810715"/>
            <a:ext cx="758063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65" b="1">
                <a:solidFill>
                  <a:srgbClr val="0A0A0C"/>
                </a:solidFill>
                <a:uFill>
                  <a:solidFill>
                    <a:srgbClr val="0A0A0C"/>
                  </a:solidFill>
                </a:uFill>
                <a:latin typeface="Arial"/>
                <a:cs typeface="Arial"/>
              </a:rPr>
              <a:t>Exception</a:t>
            </a:r>
            <a:r>
              <a:rPr dirty="0" u="heavy" sz="6150" spc="50" b="1">
                <a:solidFill>
                  <a:srgbClr val="0A0A0C"/>
                </a:solidFill>
                <a:uFill>
                  <a:solidFill>
                    <a:srgbClr val="0A0A0C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150" spc="165" b="1">
                <a:solidFill>
                  <a:srgbClr val="0A0A0C"/>
                </a:solidFill>
                <a:uFill>
                  <a:solidFill>
                    <a:srgbClr val="0A0A0C"/>
                  </a:solidFill>
                </a:uFill>
                <a:latin typeface="Arial"/>
                <a:cs typeface="Arial"/>
              </a:rPr>
              <a:t>Handling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4130" marR="1437005" indent="-12065">
              <a:lnSpc>
                <a:spcPct val="125200"/>
              </a:lnSpc>
              <a:spcBef>
                <a:spcPts val="90"/>
              </a:spcBef>
            </a:pPr>
            <a:r>
              <a:rPr dirty="0" sz="4350" spc="445">
                <a:solidFill>
                  <a:srgbClr val="1F1F23"/>
                </a:solidFill>
              </a:rPr>
              <a:t>animals= </a:t>
            </a:r>
            <a:r>
              <a:rPr dirty="0" sz="4350" spc="105">
                <a:solidFill>
                  <a:srgbClr val="1F1F23"/>
                </a:solidFill>
              </a:rPr>
              <a:t>['man', </a:t>
            </a:r>
            <a:r>
              <a:rPr dirty="0" sz="4350" spc="80">
                <a:solidFill>
                  <a:srgbClr val="0A0A0C"/>
                </a:solidFill>
              </a:rPr>
              <a:t>'bear', </a:t>
            </a:r>
            <a:r>
              <a:rPr dirty="0" sz="4350" spc="105">
                <a:solidFill>
                  <a:srgbClr val="0A0A0C"/>
                </a:solidFill>
              </a:rPr>
              <a:t>'pig']  </a:t>
            </a:r>
            <a:r>
              <a:rPr dirty="0" sz="4350" spc="105">
                <a:solidFill>
                  <a:srgbClr val="1F1F23"/>
                </a:solidFill>
              </a:rPr>
              <a:t>try:</a:t>
            </a:r>
            <a:endParaRPr sz="4350"/>
          </a:p>
          <a:p>
            <a:pPr marL="15875" marR="5080" indent="1402080">
              <a:lnSpc>
                <a:spcPts val="6630"/>
              </a:lnSpc>
              <a:spcBef>
                <a:spcPts val="360"/>
              </a:spcBef>
            </a:pPr>
            <a:r>
              <a:rPr dirty="0" sz="4350" spc="160">
                <a:solidFill>
                  <a:srgbClr val="1F1F23"/>
                </a:solidFill>
              </a:rPr>
              <a:t>cat </a:t>
            </a:r>
            <a:r>
              <a:rPr dirty="0" sz="4350" spc="575">
                <a:solidFill>
                  <a:srgbClr val="0A0A0C"/>
                </a:solidFill>
              </a:rPr>
              <a:t>index=</a:t>
            </a:r>
            <a:r>
              <a:rPr dirty="0" sz="4350" spc="-5">
                <a:solidFill>
                  <a:srgbClr val="0A0A0C"/>
                </a:solidFill>
              </a:rPr>
              <a:t> </a:t>
            </a:r>
            <a:r>
              <a:rPr dirty="0" sz="4350" spc="130">
                <a:solidFill>
                  <a:srgbClr val="1F1F23"/>
                </a:solidFill>
              </a:rPr>
              <a:t>animals.index('cat')  </a:t>
            </a:r>
            <a:r>
              <a:rPr dirty="0" sz="4350" spc="105">
                <a:solidFill>
                  <a:srgbClr val="1F1F23"/>
                </a:solidFill>
              </a:rPr>
              <a:t>except:</a:t>
            </a:r>
            <a:endParaRPr sz="4350"/>
          </a:p>
        </p:txBody>
      </p:sp>
      <p:sp>
        <p:nvSpPr>
          <p:cNvPr id="5" name="object 5"/>
          <p:cNvSpPr txBox="1"/>
          <p:nvPr/>
        </p:nvSpPr>
        <p:spPr>
          <a:xfrm>
            <a:off x="1019559" y="5587806"/>
            <a:ext cx="5576570" cy="16852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1920">
              <a:lnSpc>
                <a:spcPct val="125200"/>
              </a:lnSpc>
              <a:spcBef>
                <a:spcPts val="90"/>
              </a:spcBef>
            </a:pPr>
            <a:r>
              <a:rPr dirty="0" sz="4350" spc="160">
                <a:solidFill>
                  <a:srgbClr val="1F1F23"/>
                </a:solidFill>
                <a:latin typeface="Courier New"/>
                <a:cs typeface="Courier New"/>
              </a:rPr>
              <a:t>cat </a:t>
            </a:r>
            <a:r>
              <a:rPr dirty="0" sz="4350" spc="80">
                <a:solidFill>
                  <a:srgbClr val="0A0A0C"/>
                </a:solidFill>
                <a:latin typeface="Courier New"/>
                <a:cs typeface="Courier New"/>
              </a:rPr>
              <a:t>index  </a:t>
            </a:r>
            <a:r>
              <a:rPr dirty="0" sz="4350" spc="80">
                <a:solidFill>
                  <a:srgbClr val="1F1F23"/>
                </a:solidFill>
                <a:latin typeface="Courier New"/>
                <a:cs typeface="Courier New"/>
              </a:rPr>
              <a:t>print(cat</a:t>
            </a:r>
            <a:r>
              <a:rPr dirty="0" sz="4350" spc="425">
                <a:solidFill>
                  <a:srgbClr val="1F1F23"/>
                </a:solidFill>
                <a:latin typeface="Courier New"/>
                <a:cs typeface="Courier New"/>
              </a:rPr>
              <a:t> </a:t>
            </a:r>
            <a:r>
              <a:rPr dirty="0" sz="4350" spc="105">
                <a:solidFill>
                  <a:srgbClr val="0A0A0C"/>
                </a:solidFill>
                <a:latin typeface="Courier New"/>
                <a:cs typeface="Courier New"/>
              </a:rPr>
              <a:t>index)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2330" y="5763980"/>
            <a:ext cx="5590540" cy="692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 spc="160">
                <a:solidFill>
                  <a:srgbClr val="0A0A0C"/>
                </a:solidFill>
                <a:latin typeface="Courier New"/>
                <a:cs typeface="Courier New"/>
              </a:rPr>
              <a:t>'No </a:t>
            </a:r>
            <a:r>
              <a:rPr dirty="0" sz="4350" spc="105">
                <a:solidFill>
                  <a:srgbClr val="1F1F23"/>
                </a:solidFill>
                <a:latin typeface="Courier New"/>
                <a:cs typeface="Courier New"/>
              </a:rPr>
              <a:t>cats</a:t>
            </a:r>
            <a:r>
              <a:rPr dirty="0" sz="4350" spc="60">
                <a:solidFill>
                  <a:srgbClr val="1F1F23"/>
                </a:solidFill>
                <a:latin typeface="Courier New"/>
                <a:cs typeface="Courier New"/>
              </a:rPr>
              <a:t> </a:t>
            </a:r>
            <a:r>
              <a:rPr dirty="0" sz="4350" spc="110">
                <a:solidFill>
                  <a:srgbClr val="1F1F23"/>
                </a:solidFill>
                <a:latin typeface="Courier New"/>
                <a:cs typeface="Courier New"/>
              </a:rPr>
              <a:t>found.</a:t>
            </a:r>
            <a:r>
              <a:rPr dirty="0" sz="4350" spc="110">
                <a:solidFill>
                  <a:srgbClr val="0A0A0C"/>
                </a:solidFill>
                <a:latin typeface="Courier New"/>
                <a:cs typeface="Courier New"/>
              </a:rPr>
              <a:t>'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113" y="8521468"/>
            <a:ext cx="4860925" cy="692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 spc="160">
                <a:solidFill>
                  <a:srgbClr val="1F1F23"/>
                </a:solidFill>
                <a:latin typeface="Courier New"/>
                <a:cs typeface="Courier New"/>
              </a:rPr>
              <a:t>No </a:t>
            </a:r>
            <a:r>
              <a:rPr dirty="0" sz="4350" spc="130">
                <a:solidFill>
                  <a:srgbClr val="1F1F23"/>
                </a:solidFill>
                <a:latin typeface="Courier New"/>
                <a:cs typeface="Courier New"/>
              </a:rPr>
              <a:t>cats</a:t>
            </a:r>
            <a:r>
              <a:rPr dirty="0" sz="4350" spc="-110">
                <a:solidFill>
                  <a:srgbClr val="1F1F23"/>
                </a:solidFill>
                <a:latin typeface="Courier New"/>
                <a:cs typeface="Courier New"/>
              </a:rPr>
              <a:t> </a:t>
            </a:r>
            <a:r>
              <a:rPr dirty="0" sz="4350" spc="80">
                <a:solidFill>
                  <a:srgbClr val="1F1F23"/>
                </a:solidFill>
                <a:latin typeface="Courier New"/>
                <a:cs typeface="Courier New"/>
              </a:rPr>
              <a:t>found.</a:t>
            </a:r>
            <a:endParaRPr sz="4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000" y="0"/>
            <a:ext cx="102362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1232" y="9280985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5" h="0">
                <a:moveTo>
                  <a:pt x="0" y="0"/>
                </a:moveTo>
                <a:lnTo>
                  <a:pt x="458538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211" y="766034"/>
            <a:ext cx="8358505" cy="10217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500" spc="-18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Looping </a:t>
            </a:r>
            <a:r>
              <a:rPr dirty="0" u="heavy" sz="6500" spc="-6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through </a:t>
            </a:r>
            <a:r>
              <a:rPr dirty="0" u="heavy" sz="6500" spc="-13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6500" spc="-86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500" spc="-75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list</a:t>
            </a:r>
            <a:endParaRPr sz="6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2527" y="2218821"/>
            <a:ext cx="13448030" cy="2068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42439" marR="5080" indent="-1730375">
              <a:lnSpc>
                <a:spcPct val="124100"/>
              </a:lnSpc>
              <a:spcBef>
                <a:spcPts val="95"/>
              </a:spcBef>
            </a:pPr>
            <a:r>
              <a:rPr dirty="0" sz="5400" spc="135">
                <a:solidFill>
                  <a:srgbClr val="050505"/>
                </a:solidFill>
                <a:latin typeface="Courier New"/>
                <a:cs typeface="Courier New"/>
              </a:rPr>
              <a:t>for </a:t>
            </a: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item_variable </a:t>
            </a:r>
            <a:r>
              <a:rPr dirty="0" sz="5400" spc="200">
                <a:solidFill>
                  <a:srgbClr val="181818"/>
                </a:solidFill>
                <a:latin typeface="Courier New"/>
                <a:cs typeface="Courier New"/>
              </a:rPr>
              <a:t>in </a:t>
            </a: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list_name:  </a:t>
            </a:r>
            <a:r>
              <a:rPr dirty="0" sz="5400" spc="300">
                <a:solidFill>
                  <a:srgbClr val="181818"/>
                </a:solidFill>
                <a:latin typeface="Courier New"/>
                <a:cs typeface="Courier New"/>
              </a:rPr>
              <a:t># </a:t>
            </a:r>
            <a:r>
              <a:rPr dirty="0" sz="5400" spc="135">
                <a:solidFill>
                  <a:srgbClr val="181818"/>
                </a:solidFill>
                <a:latin typeface="Courier New"/>
                <a:cs typeface="Courier New"/>
              </a:rPr>
              <a:t>Code</a:t>
            </a:r>
            <a:r>
              <a:rPr dirty="0" sz="5400" spc="8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400" spc="165">
                <a:solidFill>
                  <a:srgbClr val="181818"/>
                </a:solidFill>
                <a:latin typeface="Courier New"/>
                <a:cs typeface="Courier New"/>
              </a:rPr>
              <a:t>block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994" y="6367819"/>
            <a:ext cx="5605145" cy="1863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90"/>
              </a:spcBef>
            </a:pP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item_variable  item_variable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1896" y="6367819"/>
            <a:ext cx="3892550" cy="18637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5400" spc="30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5400" spc="-6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list[O]</a:t>
            </a:r>
            <a:endParaRPr sz="5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5400" spc="30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5400" spc="-6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list[l]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994" y="8400190"/>
            <a:ext cx="9998710" cy="852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165">
                <a:solidFill>
                  <a:srgbClr val="181818"/>
                </a:solidFill>
                <a:latin typeface="Courier New"/>
                <a:cs typeface="Courier New"/>
              </a:rPr>
              <a:t>item </a:t>
            </a:r>
            <a:r>
              <a:rPr dirty="0" sz="5400" spc="525">
                <a:solidFill>
                  <a:srgbClr val="181818"/>
                </a:solidFill>
                <a:latin typeface="Courier New"/>
                <a:cs typeface="Courier New"/>
              </a:rPr>
              <a:t>variable=</a:t>
            </a:r>
            <a:r>
              <a:rPr dirty="0" sz="5400" spc="590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400" spc="130">
                <a:solidFill>
                  <a:srgbClr val="181818"/>
                </a:solidFill>
                <a:latin typeface="Courier New"/>
                <a:cs typeface="Courier New"/>
              </a:rPr>
              <a:t>list[N]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8476718"/>
            <a:ext cx="0" cy="944880"/>
          </a:xfrm>
          <a:custGeom>
            <a:avLst/>
            <a:gdLst/>
            <a:ahLst/>
            <a:cxnLst/>
            <a:rect l="l" t="t" r="r" b="b"/>
            <a:pathLst>
              <a:path w="0" h="944879">
                <a:moveTo>
                  <a:pt x="0" y="944694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9765" y="329433"/>
            <a:ext cx="13912215" cy="7902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22500"/>
              </a:lnSpc>
              <a:spcBef>
                <a:spcPts val="95"/>
              </a:spcBef>
            </a:pPr>
            <a:r>
              <a:rPr dirty="0" sz="5400" spc="555">
                <a:solidFill>
                  <a:srgbClr val="18181A"/>
                </a:solidFill>
                <a:latin typeface="Courier New"/>
                <a:cs typeface="Courier New"/>
              </a:rPr>
              <a:t>animals= </a:t>
            </a:r>
            <a:r>
              <a:rPr dirty="0" sz="5400" spc="135">
                <a:solidFill>
                  <a:srgbClr val="18181A"/>
                </a:solidFill>
                <a:latin typeface="Courier New"/>
                <a:cs typeface="Courier New"/>
              </a:rPr>
              <a:t>['man', </a:t>
            </a:r>
            <a:r>
              <a:rPr dirty="0" sz="5400" spc="135">
                <a:solidFill>
                  <a:srgbClr val="08080A"/>
                </a:solidFill>
                <a:latin typeface="Courier New"/>
                <a:cs typeface="Courier New"/>
              </a:rPr>
              <a:t>'bear', </a:t>
            </a:r>
            <a:r>
              <a:rPr dirty="0" sz="5400" spc="130">
                <a:solidFill>
                  <a:srgbClr val="08080A"/>
                </a:solidFill>
                <a:latin typeface="Courier New"/>
                <a:cs typeface="Courier New"/>
              </a:rPr>
              <a:t>'pig']  </a:t>
            </a:r>
            <a:r>
              <a:rPr dirty="0" sz="5400" spc="165">
                <a:solidFill>
                  <a:srgbClr val="08080A"/>
                </a:solidFill>
                <a:latin typeface="Courier New"/>
                <a:cs typeface="Courier New"/>
              </a:rPr>
              <a:t>for </a:t>
            </a:r>
            <a:r>
              <a:rPr dirty="0" sz="5400" spc="135">
                <a:solidFill>
                  <a:srgbClr val="18181A"/>
                </a:solidFill>
                <a:latin typeface="Courier New"/>
                <a:cs typeface="Courier New"/>
              </a:rPr>
              <a:t>animal </a:t>
            </a:r>
            <a:r>
              <a:rPr dirty="0" sz="5400" spc="200">
                <a:solidFill>
                  <a:srgbClr val="08080A"/>
                </a:solidFill>
                <a:latin typeface="Courier New"/>
                <a:cs typeface="Courier New"/>
              </a:rPr>
              <a:t>in</a:t>
            </a:r>
            <a:r>
              <a:rPr dirty="0" sz="5400" spc="490">
                <a:solidFill>
                  <a:srgbClr val="08080A"/>
                </a:solidFill>
                <a:latin typeface="Courier New"/>
                <a:cs typeface="Courier New"/>
              </a:rPr>
              <a:t> </a:t>
            </a:r>
            <a:r>
              <a:rPr dirty="0" sz="5400" spc="130">
                <a:solidFill>
                  <a:srgbClr val="18181A"/>
                </a:solidFill>
                <a:latin typeface="Courier New"/>
                <a:cs typeface="Courier New"/>
              </a:rPr>
              <a:t>animals:</a:t>
            </a:r>
            <a:endParaRPr sz="54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  <a:spcBef>
                <a:spcPts val="2670"/>
              </a:spcBef>
            </a:pPr>
            <a:r>
              <a:rPr dirty="0" sz="5400" spc="195">
                <a:solidFill>
                  <a:srgbClr val="18181A"/>
                </a:solidFill>
                <a:latin typeface="Courier New"/>
                <a:cs typeface="Courier New"/>
              </a:rPr>
              <a:t>print(animal.upper())</a:t>
            </a:r>
            <a:endParaRPr sz="5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6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350">
              <a:latin typeface="Courier New"/>
              <a:cs typeface="Courier New"/>
            </a:endParaRPr>
          </a:p>
          <a:p>
            <a:pPr marL="18415" marR="12168505" indent="-5080">
              <a:lnSpc>
                <a:spcPct val="123300"/>
              </a:lnSpc>
            </a:pPr>
            <a:r>
              <a:rPr dirty="0" sz="5400" spc="165">
                <a:solidFill>
                  <a:srgbClr val="18181A"/>
                </a:solidFill>
                <a:latin typeface="Courier New"/>
                <a:cs typeface="Courier New"/>
              </a:rPr>
              <a:t>MAN  </a:t>
            </a:r>
            <a:r>
              <a:rPr dirty="0" sz="5400" spc="130">
                <a:solidFill>
                  <a:srgbClr val="18181A"/>
                </a:solidFill>
                <a:latin typeface="Courier New"/>
                <a:cs typeface="Courier New"/>
              </a:rPr>
              <a:t>BEAR  </a:t>
            </a:r>
            <a:r>
              <a:rPr dirty="0" sz="5400" spc="130">
                <a:solidFill>
                  <a:srgbClr val="18181A"/>
                </a:solidFill>
                <a:latin typeface="Courier New"/>
                <a:cs typeface="Courier New"/>
              </a:rPr>
              <a:t>PIG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394" y="708588"/>
            <a:ext cx="4415790" cy="10750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6850" spc="-35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While</a:t>
            </a:r>
            <a:r>
              <a:rPr dirty="0" u="heavy" sz="6850" spc="-470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850" spc="-459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Loop</a:t>
            </a:r>
            <a:endParaRPr sz="6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211" y="2218821"/>
            <a:ext cx="6960234" cy="2068195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algn="r" marR="34925">
              <a:lnSpc>
                <a:spcPct val="100000"/>
              </a:lnSpc>
              <a:spcBef>
                <a:spcPts val="1655"/>
              </a:spcBef>
            </a:pPr>
            <a:r>
              <a:rPr dirty="0" sz="5400" spc="135" b="1">
                <a:solidFill>
                  <a:srgbClr val="030303"/>
                </a:solidFill>
                <a:latin typeface="Courier New"/>
                <a:cs typeface="Courier New"/>
              </a:rPr>
              <a:t>while</a:t>
            </a:r>
            <a:r>
              <a:rPr dirty="0" sz="5400" spc="380" b="1">
                <a:solidFill>
                  <a:srgbClr val="030303"/>
                </a:solidFill>
                <a:latin typeface="Courier New"/>
                <a:cs typeface="Courier New"/>
              </a:rPr>
              <a:t> </a:t>
            </a:r>
            <a:r>
              <a:rPr dirty="0" sz="5400" spc="130" b="1">
                <a:solidFill>
                  <a:srgbClr val="030303"/>
                </a:solidFill>
                <a:latin typeface="Courier New"/>
                <a:cs typeface="Courier New"/>
              </a:rPr>
              <a:t>condition:</a:t>
            </a:r>
            <a:endParaRPr sz="54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560"/>
              </a:spcBef>
            </a:pPr>
            <a:r>
              <a:rPr dirty="0" sz="5400" spc="300">
                <a:solidFill>
                  <a:srgbClr val="1C1C1C"/>
                </a:solidFill>
                <a:latin typeface="Courier New"/>
                <a:cs typeface="Courier New"/>
              </a:rPr>
              <a:t># </a:t>
            </a:r>
            <a:r>
              <a:rPr dirty="0" sz="5400" spc="165">
                <a:solidFill>
                  <a:srgbClr val="1C1C1C"/>
                </a:solidFill>
                <a:latin typeface="Courier New"/>
                <a:cs typeface="Courier New"/>
              </a:rPr>
              <a:t>Code</a:t>
            </a:r>
            <a:r>
              <a:rPr dirty="0" sz="5400" spc="-10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dirty="0" sz="5400" spc="130">
                <a:solidFill>
                  <a:srgbClr val="1C1C1C"/>
                </a:solidFill>
                <a:latin typeface="Courier New"/>
                <a:cs typeface="Courier New"/>
              </a:rPr>
              <a:t>block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5" y="6995847"/>
            <a:ext cx="789705" cy="40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92977" y="5425610"/>
            <a:ext cx="11540490" cy="0"/>
          </a:xfrm>
          <a:custGeom>
            <a:avLst/>
            <a:gdLst/>
            <a:ahLst/>
            <a:cxnLst/>
            <a:rect l="l" t="t" r="r" b="b"/>
            <a:pathLst>
              <a:path w="11540490" h="0">
                <a:moveTo>
                  <a:pt x="0" y="0"/>
                </a:moveTo>
                <a:lnTo>
                  <a:pt x="11539890" y="0"/>
                </a:lnTo>
              </a:path>
            </a:pathLst>
          </a:custGeom>
          <a:ln w="3175">
            <a:solidFill>
              <a:srgbClr val="DDE6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5923" y="644756"/>
            <a:ext cx="1862455" cy="52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110">
                <a:solidFill>
                  <a:srgbClr val="383A3B"/>
                </a:solidFill>
                <a:latin typeface="Courier New"/>
                <a:cs typeface="Courier New"/>
              </a:rPr>
              <a:t>an</a:t>
            </a:r>
            <a:r>
              <a:rPr dirty="0" sz="3250" spc="110">
                <a:solidFill>
                  <a:srgbClr val="0F0E13"/>
                </a:solidFill>
                <a:latin typeface="Courier New"/>
                <a:cs typeface="Courier New"/>
              </a:rPr>
              <a:t>i</a:t>
            </a:r>
            <a:r>
              <a:rPr dirty="0" sz="3250" spc="110">
                <a:solidFill>
                  <a:srgbClr val="383A3B"/>
                </a:solidFill>
                <a:latin typeface="Courier New"/>
                <a:cs typeface="Courier New"/>
              </a:rPr>
              <a:t>ma</a:t>
            </a:r>
            <a:r>
              <a:rPr dirty="0" sz="3250" spc="110">
                <a:solidFill>
                  <a:srgbClr val="33211C"/>
                </a:solidFill>
                <a:latin typeface="Courier New"/>
                <a:cs typeface="Courier New"/>
              </a:rPr>
              <a:t>l</a:t>
            </a:r>
            <a:r>
              <a:rPr dirty="0" sz="3250" spc="110">
                <a:solidFill>
                  <a:srgbClr val="383A3B"/>
                </a:solidFill>
                <a:latin typeface="Courier New"/>
                <a:cs typeface="Courier New"/>
              </a:rPr>
              <a:t>s</a:t>
            </a:r>
            <a:endParaRPr sz="3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6538" y="644756"/>
            <a:ext cx="12040870" cy="523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250" spc="135">
                <a:solidFill>
                  <a:srgbClr val="4D504D"/>
                </a:solidFill>
              </a:rPr>
              <a:t>[</a:t>
            </a:r>
            <a:r>
              <a:rPr dirty="0" sz="3250" spc="135">
                <a:solidFill>
                  <a:srgbClr val="0F0E13"/>
                </a:solidFill>
              </a:rPr>
              <a:t>'</a:t>
            </a:r>
            <a:r>
              <a:rPr dirty="0" sz="3250" spc="135">
                <a:solidFill>
                  <a:srgbClr val="383A3B"/>
                </a:solidFill>
              </a:rPr>
              <a:t>man</a:t>
            </a:r>
            <a:r>
              <a:rPr dirty="0" sz="3250" spc="135">
                <a:solidFill>
                  <a:srgbClr val="0F0E13"/>
                </a:solidFill>
              </a:rPr>
              <a:t>', </a:t>
            </a:r>
            <a:r>
              <a:rPr dirty="0" sz="3250" spc="130">
                <a:solidFill>
                  <a:srgbClr val="0F0E13"/>
                </a:solidFill>
              </a:rPr>
              <a:t>'</a:t>
            </a:r>
            <a:r>
              <a:rPr dirty="0" sz="3250" spc="130">
                <a:solidFill>
                  <a:srgbClr val="383A3B"/>
                </a:solidFill>
              </a:rPr>
              <a:t>bear</a:t>
            </a:r>
            <a:r>
              <a:rPr dirty="0" sz="3250" spc="130">
                <a:solidFill>
                  <a:srgbClr val="0F0E13"/>
                </a:solidFill>
              </a:rPr>
              <a:t>', </a:t>
            </a:r>
            <a:r>
              <a:rPr dirty="0" sz="3250" spc="120">
                <a:solidFill>
                  <a:srgbClr val="0F0E13"/>
                </a:solidFill>
              </a:rPr>
              <a:t>'</a:t>
            </a:r>
            <a:r>
              <a:rPr dirty="0" sz="3250" spc="120">
                <a:solidFill>
                  <a:srgbClr val="383A3B"/>
                </a:solidFill>
              </a:rPr>
              <a:t>pig</a:t>
            </a:r>
            <a:r>
              <a:rPr dirty="0" sz="3250" spc="120">
                <a:solidFill>
                  <a:srgbClr val="0F0E13"/>
                </a:solidFill>
              </a:rPr>
              <a:t>', '</a:t>
            </a:r>
            <a:r>
              <a:rPr dirty="0" sz="3250" spc="120">
                <a:solidFill>
                  <a:srgbClr val="383A3B"/>
                </a:solidFill>
              </a:rPr>
              <a:t>cow</a:t>
            </a:r>
            <a:r>
              <a:rPr dirty="0" sz="3250" spc="120">
                <a:solidFill>
                  <a:srgbClr val="0F0E13"/>
                </a:solidFill>
              </a:rPr>
              <a:t>', </a:t>
            </a:r>
            <a:r>
              <a:rPr dirty="0" sz="3250" spc="110">
                <a:solidFill>
                  <a:srgbClr val="0F0E13"/>
                </a:solidFill>
              </a:rPr>
              <a:t>'</a:t>
            </a:r>
            <a:r>
              <a:rPr dirty="0" sz="3250" spc="110">
                <a:solidFill>
                  <a:srgbClr val="383A3B"/>
                </a:solidFill>
              </a:rPr>
              <a:t>duck</a:t>
            </a:r>
            <a:r>
              <a:rPr dirty="0" sz="3250" spc="110">
                <a:solidFill>
                  <a:srgbClr val="0F0E13"/>
                </a:solidFill>
              </a:rPr>
              <a:t>',</a:t>
            </a:r>
            <a:r>
              <a:rPr dirty="0" sz="3250" spc="-700">
                <a:solidFill>
                  <a:srgbClr val="0F0E13"/>
                </a:solidFill>
              </a:rPr>
              <a:t> </a:t>
            </a:r>
            <a:r>
              <a:rPr dirty="0" sz="3250" spc="100">
                <a:solidFill>
                  <a:srgbClr val="0F0E13"/>
                </a:solidFill>
              </a:rPr>
              <a:t>'</a:t>
            </a:r>
            <a:r>
              <a:rPr dirty="0" sz="3250" spc="100">
                <a:solidFill>
                  <a:srgbClr val="21212D"/>
                </a:solidFill>
              </a:rPr>
              <a:t>h</a:t>
            </a:r>
            <a:r>
              <a:rPr dirty="0" sz="3250" spc="100">
                <a:solidFill>
                  <a:srgbClr val="4D504D"/>
                </a:solidFill>
              </a:rPr>
              <a:t>o</a:t>
            </a:r>
            <a:r>
              <a:rPr dirty="0" sz="3250" spc="100">
                <a:solidFill>
                  <a:srgbClr val="21212D"/>
                </a:solidFill>
              </a:rPr>
              <a:t>rse</a:t>
            </a:r>
            <a:r>
              <a:rPr dirty="0" sz="3250" spc="100">
                <a:solidFill>
                  <a:srgbClr val="0F0E13"/>
                </a:solidFill>
              </a:rPr>
              <a:t>'</a:t>
            </a:r>
            <a:r>
              <a:rPr dirty="0" sz="3250" spc="100">
                <a:solidFill>
                  <a:srgbClr val="2A0F0A"/>
                </a:solidFill>
              </a:rPr>
              <a:t>]</a:t>
            </a:r>
            <a:endParaRPr sz="3250"/>
          </a:p>
        </p:txBody>
      </p:sp>
      <p:sp>
        <p:nvSpPr>
          <p:cNvPr id="6" name="object 6"/>
          <p:cNvSpPr txBox="1"/>
          <p:nvPr/>
        </p:nvSpPr>
        <p:spPr>
          <a:xfrm>
            <a:off x="1002039" y="2023500"/>
            <a:ext cx="7098665" cy="74047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14"/>
              </a:spcBef>
              <a:tabLst>
                <a:tab pos="2110105" algn="l"/>
              </a:tabLst>
            </a:pPr>
            <a:r>
              <a:rPr dirty="0" sz="3250" spc="140">
                <a:solidFill>
                  <a:srgbClr val="0F0E13"/>
                </a:solidFill>
                <a:latin typeface="Courier New"/>
                <a:cs typeface="Courier New"/>
              </a:rPr>
              <a:t>i</a:t>
            </a:r>
            <a:r>
              <a:rPr dirty="0" sz="3250" spc="140">
                <a:solidFill>
                  <a:srgbClr val="21212D"/>
                </a:solidFill>
                <a:latin typeface="Courier New"/>
                <a:cs typeface="Courier New"/>
              </a:rPr>
              <a:t>ndex	</a:t>
            </a:r>
            <a:r>
              <a:rPr dirty="0" sz="3250" spc="180">
                <a:solidFill>
                  <a:srgbClr val="383A3B"/>
                </a:solidFill>
                <a:latin typeface="Courier New"/>
                <a:cs typeface="Courier New"/>
              </a:rPr>
              <a:t>0</a:t>
            </a:r>
            <a:endParaRPr sz="3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950">
              <a:latin typeface="Courier New"/>
              <a:cs typeface="Courier New"/>
            </a:endParaRPr>
          </a:p>
          <a:p>
            <a:pPr marL="1073785" marR="5080" indent="-1059180">
              <a:lnSpc>
                <a:spcPct val="135300"/>
              </a:lnSpc>
            </a:pPr>
            <a:r>
              <a:rPr dirty="0" sz="3250" spc="140">
                <a:solidFill>
                  <a:srgbClr val="383A3B"/>
                </a:solidFill>
                <a:latin typeface="Courier New"/>
                <a:cs typeface="Courier New"/>
              </a:rPr>
              <a:t>wh</a:t>
            </a:r>
            <a:r>
              <a:rPr dirty="0" sz="3250" spc="140">
                <a:solidFill>
                  <a:srgbClr val="0F0E13"/>
                </a:solidFill>
                <a:latin typeface="Courier New"/>
                <a:cs typeface="Courier New"/>
              </a:rPr>
              <a:t>i</a:t>
            </a:r>
            <a:r>
              <a:rPr dirty="0" sz="3250" spc="140">
                <a:solidFill>
                  <a:srgbClr val="21212D"/>
                </a:solidFill>
                <a:latin typeface="Courier New"/>
                <a:cs typeface="Courier New"/>
              </a:rPr>
              <a:t>le </a:t>
            </a:r>
            <a:r>
              <a:rPr dirty="0" sz="3250" spc="120">
                <a:solidFill>
                  <a:srgbClr val="0F0E13"/>
                </a:solidFill>
                <a:latin typeface="Courier New"/>
                <a:cs typeface="Courier New"/>
              </a:rPr>
              <a:t>i</a:t>
            </a:r>
            <a:r>
              <a:rPr dirty="0" sz="3250" spc="120">
                <a:solidFill>
                  <a:srgbClr val="383A3B"/>
                </a:solidFill>
                <a:latin typeface="Courier New"/>
                <a:cs typeface="Courier New"/>
              </a:rPr>
              <a:t>ndex </a:t>
            </a:r>
            <a:r>
              <a:rPr dirty="0" sz="3250" spc="180">
                <a:solidFill>
                  <a:srgbClr val="383A3B"/>
                </a:solidFill>
                <a:latin typeface="Courier New"/>
                <a:cs typeface="Courier New"/>
              </a:rPr>
              <a:t>&lt;</a:t>
            </a:r>
            <a:r>
              <a:rPr dirty="0" sz="3250" spc="-325">
                <a:solidFill>
                  <a:srgbClr val="383A3B"/>
                </a:solidFill>
                <a:latin typeface="Courier New"/>
                <a:cs typeface="Courier New"/>
              </a:rPr>
              <a:t> </a:t>
            </a:r>
            <a:r>
              <a:rPr dirty="0" sz="3250" spc="110">
                <a:solidFill>
                  <a:srgbClr val="383A3B"/>
                </a:solidFill>
                <a:latin typeface="Courier New"/>
                <a:cs typeface="Courier New"/>
              </a:rPr>
              <a:t>len(anima</a:t>
            </a:r>
            <a:r>
              <a:rPr dirty="0" sz="3250" spc="110">
                <a:solidFill>
                  <a:srgbClr val="0F0E13"/>
                </a:solidFill>
                <a:latin typeface="Courier New"/>
                <a:cs typeface="Courier New"/>
              </a:rPr>
              <a:t>l</a:t>
            </a:r>
            <a:r>
              <a:rPr dirty="0" sz="3250" spc="110">
                <a:solidFill>
                  <a:srgbClr val="383A3B"/>
                </a:solidFill>
                <a:latin typeface="Courier New"/>
                <a:cs typeface="Courier New"/>
              </a:rPr>
              <a:t>s)</a:t>
            </a:r>
            <a:r>
              <a:rPr dirty="0" sz="3250" spc="110">
                <a:solidFill>
                  <a:srgbClr val="0F0E13"/>
                </a:solidFill>
                <a:latin typeface="Courier New"/>
                <a:cs typeface="Courier New"/>
              </a:rPr>
              <a:t>:  </a:t>
            </a:r>
            <a:r>
              <a:rPr dirty="0" sz="3250" spc="120">
                <a:solidFill>
                  <a:srgbClr val="383A3B"/>
                </a:solidFill>
                <a:latin typeface="Courier New"/>
                <a:cs typeface="Courier New"/>
              </a:rPr>
              <a:t>print(an</a:t>
            </a:r>
            <a:r>
              <a:rPr dirty="0" sz="3250" spc="120">
                <a:solidFill>
                  <a:srgbClr val="2A0F0A"/>
                </a:solidFill>
                <a:latin typeface="Courier New"/>
                <a:cs typeface="Courier New"/>
              </a:rPr>
              <a:t>i</a:t>
            </a:r>
            <a:r>
              <a:rPr dirty="0" sz="3250" spc="120">
                <a:solidFill>
                  <a:srgbClr val="383A3B"/>
                </a:solidFill>
                <a:latin typeface="Courier New"/>
                <a:cs typeface="Courier New"/>
              </a:rPr>
              <a:t>mals[</a:t>
            </a:r>
            <a:r>
              <a:rPr dirty="0" sz="3250" spc="120">
                <a:solidFill>
                  <a:srgbClr val="0F0E13"/>
                </a:solidFill>
                <a:latin typeface="Courier New"/>
                <a:cs typeface="Courier New"/>
              </a:rPr>
              <a:t>i</a:t>
            </a:r>
            <a:r>
              <a:rPr dirty="0" sz="3250" spc="120">
                <a:solidFill>
                  <a:srgbClr val="383A3B"/>
                </a:solidFill>
                <a:latin typeface="Courier New"/>
                <a:cs typeface="Courier New"/>
              </a:rPr>
              <a:t>ndex])  </a:t>
            </a:r>
            <a:r>
              <a:rPr dirty="0" sz="3250" spc="120">
                <a:solidFill>
                  <a:srgbClr val="33211C"/>
                </a:solidFill>
                <a:latin typeface="Courier New"/>
                <a:cs typeface="Courier New"/>
              </a:rPr>
              <a:t>i</a:t>
            </a:r>
            <a:r>
              <a:rPr dirty="0" sz="3250" spc="120">
                <a:solidFill>
                  <a:srgbClr val="383A3B"/>
                </a:solidFill>
                <a:latin typeface="Courier New"/>
                <a:cs typeface="Courier New"/>
              </a:rPr>
              <a:t>ndex </a:t>
            </a:r>
            <a:r>
              <a:rPr dirty="0" sz="3250" spc="140">
                <a:solidFill>
                  <a:srgbClr val="383A3B"/>
                </a:solidFill>
                <a:latin typeface="Courier New"/>
                <a:cs typeface="Courier New"/>
              </a:rPr>
              <a:t>+</a:t>
            </a:r>
            <a:r>
              <a:rPr dirty="0" sz="3250" spc="140">
                <a:solidFill>
                  <a:srgbClr val="0F0E13"/>
                </a:solidFill>
                <a:latin typeface="Courier New"/>
                <a:cs typeface="Courier New"/>
              </a:rPr>
              <a:t>=</a:t>
            </a:r>
            <a:r>
              <a:rPr dirty="0" sz="3250" spc="-105">
                <a:solidFill>
                  <a:srgbClr val="0F0E13"/>
                </a:solidFill>
                <a:latin typeface="Courier New"/>
                <a:cs typeface="Courier New"/>
              </a:rPr>
              <a:t> </a:t>
            </a:r>
            <a:r>
              <a:rPr dirty="0" sz="3250" spc="160">
                <a:solidFill>
                  <a:srgbClr val="21212D"/>
                </a:solidFill>
                <a:latin typeface="Courier New"/>
                <a:cs typeface="Courier New"/>
              </a:rPr>
              <a:t>1</a:t>
            </a:r>
            <a:endParaRPr sz="3250">
              <a:latin typeface="Courier New"/>
              <a:cs typeface="Courier New"/>
            </a:endParaRPr>
          </a:p>
          <a:p>
            <a:pPr marL="20320" marR="6036310" indent="-8255">
              <a:lnSpc>
                <a:spcPct val="136600"/>
              </a:lnSpc>
              <a:spcBef>
                <a:spcPts val="2110"/>
              </a:spcBef>
            </a:pPr>
            <a:r>
              <a:rPr dirty="0" sz="3250" spc="114">
                <a:solidFill>
                  <a:srgbClr val="383A3B"/>
                </a:solidFill>
                <a:latin typeface="Courier New"/>
                <a:cs typeface="Courier New"/>
              </a:rPr>
              <a:t>man  </a:t>
            </a:r>
            <a:r>
              <a:rPr dirty="0" sz="3250" spc="75">
                <a:solidFill>
                  <a:srgbClr val="383A3B"/>
                </a:solidFill>
                <a:latin typeface="Courier New"/>
                <a:cs typeface="Courier New"/>
              </a:rPr>
              <a:t>bear</a:t>
            </a:r>
            <a:endParaRPr sz="3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Courier New"/>
              <a:cs typeface="Courier New"/>
            </a:endParaRPr>
          </a:p>
          <a:p>
            <a:pPr marL="12700" marR="5757545" indent="7620">
              <a:lnSpc>
                <a:spcPct val="135300"/>
              </a:lnSpc>
            </a:pPr>
            <a:r>
              <a:rPr dirty="0" sz="3250" spc="80">
                <a:solidFill>
                  <a:srgbClr val="383A3B"/>
                </a:solidFill>
                <a:latin typeface="Courier New"/>
                <a:cs typeface="Courier New"/>
              </a:rPr>
              <a:t>c</a:t>
            </a:r>
            <a:r>
              <a:rPr dirty="0" sz="3250" spc="80">
                <a:solidFill>
                  <a:srgbClr val="3D4D5D"/>
                </a:solidFill>
                <a:latin typeface="Courier New"/>
                <a:cs typeface="Courier New"/>
              </a:rPr>
              <a:t>o</a:t>
            </a:r>
            <a:r>
              <a:rPr dirty="0" sz="3250" spc="80">
                <a:solidFill>
                  <a:srgbClr val="383A3B"/>
                </a:solidFill>
                <a:latin typeface="Courier New"/>
                <a:cs typeface="Courier New"/>
              </a:rPr>
              <a:t>w  </a:t>
            </a:r>
            <a:r>
              <a:rPr dirty="0" sz="3250" spc="114">
                <a:solidFill>
                  <a:srgbClr val="383A3B"/>
                </a:solidFill>
                <a:latin typeface="Courier New"/>
                <a:cs typeface="Courier New"/>
              </a:rPr>
              <a:t>duck  </a:t>
            </a:r>
            <a:r>
              <a:rPr dirty="0" sz="3250" spc="155">
                <a:solidFill>
                  <a:srgbClr val="21212D"/>
                </a:solidFill>
                <a:latin typeface="Courier New"/>
                <a:cs typeface="Courier New"/>
              </a:rPr>
              <a:t>h</a:t>
            </a:r>
            <a:r>
              <a:rPr dirty="0" sz="3250" spc="110">
                <a:solidFill>
                  <a:srgbClr val="3D4D5D"/>
                </a:solidFill>
                <a:latin typeface="Courier New"/>
                <a:cs typeface="Courier New"/>
              </a:rPr>
              <a:t>o</a:t>
            </a:r>
            <a:r>
              <a:rPr dirty="0" sz="3250" spc="114">
                <a:solidFill>
                  <a:srgbClr val="21212D"/>
                </a:solidFill>
                <a:latin typeface="Courier New"/>
                <a:cs typeface="Courier New"/>
              </a:rPr>
              <a:t>rse</a:t>
            </a:r>
            <a:endParaRPr sz="3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0"/>
            <a:ext cx="136906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8936299"/>
            <a:ext cx="0" cy="485140"/>
          </a:xfrm>
          <a:custGeom>
            <a:avLst/>
            <a:gdLst/>
            <a:ahLst/>
            <a:cxnLst/>
            <a:rect l="l" t="t" r="r" b="b"/>
            <a:pathLst>
              <a:path w="0" h="485140">
                <a:moveTo>
                  <a:pt x="0" y="485113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8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2033" y="339644"/>
            <a:ext cx="8447405" cy="1353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">
              <a:lnSpc>
                <a:spcPct val="132000"/>
              </a:lnSpc>
              <a:spcBef>
                <a:spcPts val="95"/>
              </a:spcBef>
            </a:pP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ani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m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a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s </a:t>
            </a:r>
            <a:r>
              <a:rPr dirty="0" sz="3300" spc="140">
                <a:solidFill>
                  <a:srgbClr val="0C0E13"/>
                </a:solidFill>
                <a:latin typeface="Courier New"/>
                <a:cs typeface="Courier New"/>
              </a:rPr>
              <a:t>= </a:t>
            </a:r>
            <a:r>
              <a:rPr dirty="0" sz="3300" spc="95">
                <a:solidFill>
                  <a:srgbClr val="411F1A"/>
                </a:solidFill>
                <a:latin typeface="Courier New"/>
                <a:cs typeface="Courier New"/>
              </a:rPr>
              <a:t>[</a:t>
            </a:r>
            <a:r>
              <a:rPr dirty="0" sz="3300" spc="9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5">
                <a:solidFill>
                  <a:srgbClr val="2B2A2F"/>
                </a:solidFill>
                <a:latin typeface="Courier New"/>
                <a:cs typeface="Courier New"/>
              </a:rPr>
              <a:t>man</a:t>
            </a:r>
            <a:r>
              <a:rPr dirty="0" sz="3300" spc="95">
                <a:solidFill>
                  <a:srgbClr val="0C0E13"/>
                </a:solidFill>
                <a:latin typeface="Courier New"/>
                <a:cs typeface="Courier New"/>
              </a:rPr>
              <a:t>', </a:t>
            </a:r>
            <a:r>
              <a:rPr dirty="0" sz="3300" spc="9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3F4244"/>
                </a:solidFill>
                <a:latin typeface="Courier New"/>
                <a:cs typeface="Courier New"/>
              </a:rPr>
              <a:t>bear</a:t>
            </a:r>
            <a:r>
              <a:rPr dirty="0" sz="3300" spc="90">
                <a:solidFill>
                  <a:srgbClr val="0C0E13"/>
                </a:solidFill>
                <a:latin typeface="Courier New"/>
                <a:cs typeface="Courier New"/>
              </a:rPr>
              <a:t>',</a:t>
            </a:r>
            <a:r>
              <a:rPr dirty="0" sz="3300" spc="-525">
                <a:solidFill>
                  <a:srgbClr val="0C0E13"/>
                </a:solidFill>
                <a:latin typeface="Courier New"/>
                <a:cs typeface="Courier New"/>
              </a:rPr>
              <a:t> </a:t>
            </a:r>
            <a:r>
              <a:rPr dirty="0" sz="3300" spc="9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3F4244"/>
                </a:solidFill>
                <a:latin typeface="Courier New"/>
                <a:cs typeface="Courier New"/>
              </a:rPr>
              <a:t>p</a:t>
            </a:r>
            <a:r>
              <a:rPr dirty="0" sz="3300" spc="9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90">
                <a:solidFill>
                  <a:srgbClr val="2B2A2F"/>
                </a:solidFill>
                <a:latin typeface="Courier New"/>
                <a:cs typeface="Courier New"/>
              </a:rPr>
              <a:t>g</a:t>
            </a:r>
            <a:r>
              <a:rPr dirty="0" sz="3300" spc="9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0">
                <a:solidFill>
                  <a:srgbClr val="411F1A"/>
                </a:solidFill>
                <a:latin typeface="Courier New"/>
                <a:cs typeface="Courier New"/>
              </a:rPr>
              <a:t>]  </a:t>
            </a:r>
            <a:r>
              <a:rPr dirty="0" sz="3300" spc="60">
                <a:solidFill>
                  <a:srgbClr val="3F4244"/>
                </a:solidFill>
                <a:latin typeface="Courier New"/>
                <a:cs typeface="Courier New"/>
              </a:rPr>
              <a:t>sorted 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an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ma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s </a:t>
            </a:r>
            <a:r>
              <a:rPr dirty="0" sz="3300" spc="140">
                <a:solidFill>
                  <a:srgbClr val="0C0E13"/>
                </a:solidFill>
                <a:latin typeface="Courier New"/>
                <a:cs typeface="Courier New"/>
              </a:rPr>
              <a:t>=</a:t>
            </a:r>
            <a:r>
              <a:rPr dirty="0" sz="3300" spc="35">
                <a:solidFill>
                  <a:srgbClr val="0C0E13"/>
                </a:solidFill>
                <a:latin typeface="Courier New"/>
                <a:cs typeface="Courier New"/>
              </a:rPr>
              <a:t> 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sorted(an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mals)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746" y="1820517"/>
            <a:ext cx="7082790" cy="188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>
              <a:lnSpc>
                <a:spcPct val="119300"/>
              </a:lnSpc>
              <a:spcBef>
                <a:spcPts val="95"/>
              </a:spcBef>
            </a:pP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print(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An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ma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s </a:t>
            </a:r>
            <a:r>
              <a:rPr dirty="0" sz="3300" spc="105">
                <a:solidFill>
                  <a:srgbClr val="3F4244"/>
                </a:solidFill>
                <a:latin typeface="Courier New"/>
                <a:cs typeface="Courier New"/>
              </a:rPr>
              <a:t>l</a:t>
            </a:r>
            <a:r>
              <a:rPr dirty="0" sz="3300" spc="105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105">
                <a:solidFill>
                  <a:srgbClr val="3F4244"/>
                </a:solidFill>
                <a:latin typeface="Courier New"/>
                <a:cs typeface="Courier New"/>
              </a:rPr>
              <a:t>st</a:t>
            </a:r>
            <a:r>
              <a:rPr dirty="0" sz="3300" spc="105">
                <a:solidFill>
                  <a:srgbClr val="0C0E13"/>
                </a:solidFill>
                <a:latin typeface="Courier New"/>
                <a:cs typeface="Courier New"/>
              </a:rPr>
              <a:t>:  </a:t>
            </a: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print(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Sorted </a:t>
            </a: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an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mals</a:t>
            </a:r>
            <a:r>
              <a:rPr dirty="0" sz="3300" spc="-275">
                <a:solidFill>
                  <a:srgbClr val="3F4244"/>
                </a:solidFill>
                <a:latin typeface="Courier New"/>
                <a:cs typeface="Courier New"/>
              </a:rPr>
              <a:t> 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75">
                <a:solidFill>
                  <a:srgbClr val="2B2A2F"/>
                </a:solidFill>
                <a:latin typeface="Courier New"/>
                <a:cs typeface="Courier New"/>
              </a:rPr>
              <a:t>ist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:</a:t>
            </a:r>
            <a:endParaRPr sz="3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ani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m</a:t>
            </a: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a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s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.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so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r</a:t>
            </a: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t()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8008" y="1680090"/>
            <a:ext cx="7104380" cy="1506855"/>
          </a:xfrm>
          <a:prstGeom prst="rect">
            <a:avLst/>
          </a:prstGeom>
        </p:spPr>
        <p:txBody>
          <a:bodyPr wrap="square" lIns="0" tIns="24955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64"/>
              </a:spcBef>
            </a:pPr>
            <a:r>
              <a:rPr dirty="0" sz="3300" spc="70">
                <a:solidFill>
                  <a:srgbClr val="411F1A"/>
                </a:solidFill>
                <a:latin typeface="Courier New"/>
                <a:cs typeface="Courier New"/>
              </a:rPr>
              <a:t>{</a:t>
            </a:r>
            <a:r>
              <a:rPr dirty="0" sz="3300" spc="70">
                <a:solidFill>
                  <a:srgbClr val="4D5454"/>
                </a:solidFill>
                <a:latin typeface="Courier New"/>
                <a:cs typeface="Courier New"/>
              </a:rPr>
              <a:t>}</a:t>
            </a:r>
            <a:r>
              <a:rPr dirty="0" sz="3300" spc="70">
                <a:solidFill>
                  <a:srgbClr val="0C0E13"/>
                </a:solidFill>
                <a:latin typeface="Courier New"/>
                <a:cs typeface="Courier New"/>
              </a:rPr>
              <a:t>'.</a:t>
            </a:r>
            <a:r>
              <a:rPr dirty="0" sz="3300" spc="70">
                <a:solidFill>
                  <a:srgbClr val="2B2A2F"/>
                </a:solidFill>
                <a:latin typeface="Courier New"/>
                <a:cs typeface="Courier New"/>
              </a:rPr>
              <a:t>f</a:t>
            </a:r>
            <a:r>
              <a:rPr dirty="0" sz="3300" spc="70">
                <a:solidFill>
                  <a:srgbClr val="4D5454"/>
                </a:solidFill>
                <a:latin typeface="Courier New"/>
                <a:cs typeface="Courier New"/>
              </a:rPr>
              <a:t>orma</a:t>
            </a:r>
            <a:r>
              <a:rPr dirty="0" sz="3300" spc="70">
                <a:solidFill>
                  <a:srgbClr val="2B2A2F"/>
                </a:solidFill>
                <a:latin typeface="Courier New"/>
                <a:cs typeface="Courier New"/>
              </a:rPr>
              <a:t>t(ani</a:t>
            </a:r>
            <a:r>
              <a:rPr dirty="0" sz="3300" spc="70">
                <a:solidFill>
                  <a:srgbClr val="0C0E13"/>
                </a:solidFill>
                <a:latin typeface="Courier New"/>
                <a:cs typeface="Courier New"/>
              </a:rPr>
              <a:t>m</a:t>
            </a:r>
            <a:r>
              <a:rPr dirty="0" sz="3300" spc="70">
                <a:solidFill>
                  <a:srgbClr val="2B2A2F"/>
                </a:solidFill>
                <a:latin typeface="Courier New"/>
                <a:cs typeface="Courier New"/>
              </a:rPr>
              <a:t>als))</a:t>
            </a:r>
            <a:endParaRPr sz="3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z="3300" spc="110">
                <a:solidFill>
                  <a:srgbClr val="411F1A"/>
                </a:solidFill>
                <a:latin typeface="Courier New"/>
                <a:cs typeface="Courier New"/>
              </a:rPr>
              <a:t>{</a:t>
            </a:r>
            <a:r>
              <a:rPr dirty="0" sz="3300" spc="110">
                <a:solidFill>
                  <a:srgbClr val="4D5454"/>
                </a:solidFill>
                <a:latin typeface="Courier New"/>
                <a:cs typeface="Courier New"/>
              </a:rPr>
              <a:t>}</a:t>
            </a:r>
            <a:r>
              <a:rPr dirty="0" sz="3300" spc="110">
                <a:solidFill>
                  <a:srgbClr val="0C0E13"/>
                </a:solidFill>
                <a:latin typeface="Courier New"/>
                <a:cs typeface="Courier New"/>
              </a:rPr>
              <a:t>'.</a:t>
            </a:r>
            <a:r>
              <a:rPr dirty="0" sz="3300" spc="110">
                <a:solidFill>
                  <a:srgbClr val="2B2A2F"/>
                </a:solidFill>
                <a:latin typeface="Courier New"/>
                <a:cs typeface="Courier New"/>
              </a:rPr>
              <a:t>f</a:t>
            </a:r>
            <a:r>
              <a:rPr dirty="0" sz="3300" spc="110">
                <a:solidFill>
                  <a:srgbClr val="4D5454"/>
                </a:solidFill>
                <a:latin typeface="Courier New"/>
                <a:cs typeface="Courier New"/>
              </a:rPr>
              <a:t>orma</a:t>
            </a:r>
            <a:r>
              <a:rPr dirty="0" sz="3300" spc="110">
                <a:solidFill>
                  <a:srgbClr val="2B2A2F"/>
                </a:solidFill>
                <a:latin typeface="Courier New"/>
                <a:cs typeface="Courier New"/>
              </a:rPr>
              <a:t>t(sorted</a:t>
            </a:r>
            <a:r>
              <a:rPr dirty="0" sz="3300" spc="-740">
                <a:solidFill>
                  <a:srgbClr val="2B2A2F"/>
                </a:solidFill>
                <a:latin typeface="Courier New"/>
                <a:cs typeface="Courier New"/>
              </a:rPr>
              <a:t> </a:t>
            </a:r>
            <a:r>
              <a:rPr dirty="0" sz="3300" spc="105">
                <a:solidFill>
                  <a:srgbClr val="3F4244"/>
                </a:solidFill>
                <a:latin typeface="Courier New"/>
                <a:cs typeface="Courier New"/>
              </a:rPr>
              <a:t>anima</a:t>
            </a:r>
            <a:r>
              <a:rPr dirty="0" sz="3300" spc="105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105">
                <a:solidFill>
                  <a:srgbClr val="3F4244"/>
                </a:solidFill>
                <a:latin typeface="Courier New"/>
                <a:cs typeface="Courier New"/>
              </a:rPr>
              <a:t>s))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765" y="3995870"/>
            <a:ext cx="14194155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print(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75">
                <a:solidFill>
                  <a:srgbClr val="2B2A2F"/>
                </a:solidFill>
                <a:latin typeface="Courier New"/>
                <a:cs typeface="Courier New"/>
              </a:rPr>
              <a:t>An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75">
                <a:solidFill>
                  <a:srgbClr val="2B2A2F"/>
                </a:solidFill>
                <a:latin typeface="Courier New"/>
                <a:cs typeface="Courier New"/>
              </a:rPr>
              <a:t>ma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s </a:t>
            </a:r>
            <a:r>
              <a:rPr dirty="0" sz="3300" spc="60">
                <a:solidFill>
                  <a:srgbClr val="3F4244"/>
                </a:solidFill>
                <a:latin typeface="Courier New"/>
                <a:cs typeface="Courier New"/>
              </a:rPr>
              <a:t>after 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sort 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method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:</a:t>
            </a:r>
            <a:r>
              <a:rPr dirty="0" sz="3300" spc="-105">
                <a:solidFill>
                  <a:srgbClr val="0C0E13"/>
                </a:solidFill>
                <a:latin typeface="Courier New"/>
                <a:cs typeface="Courier New"/>
              </a:rPr>
              <a:t> </a:t>
            </a:r>
            <a:r>
              <a:rPr dirty="0" sz="3300" spc="100">
                <a:solidFill>
                  <a:srgbClr val="4D5454"/>
                </a:solidFill>
                <a:latin typeface="Courier New"/>
                <a:cs typeface="Courier New"/>
              </a:rPr>
              <a:t>{</a:t>
            </a: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}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'.f</a:t>
            </a:r>
            <a:r>
              <a:rPr dirty="0" sz="3300" spc="100">
                <a:solidFill>
                  <a:srgbClr val="4D5454"/>
                </a:solidFill>
                <a:latin typeface="Courier New"/>
                <a:cs typeface="Courier New"/>
              </a:rPr>
              <a:t>o</a:t>
            </a: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rmat(an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mals))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657" y="6569525"/>
            <a:ext cx="5257165" cy="137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0">
              <a:lnSpc>
                <a:spcPct val="134500"/>
              </a:lnSpc>
              <a:spcBef>
                <a:spcPts val="95"/>
              </a:spcBef>
            </a:pP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An</a:t>
            </a:r>
            <a:r>
              <a:rPr dirty="0" sz="3300" spc="100">
                <a:solidFill>
                  <a:srgbClr val="0C1838"/>
                </a:solidFill>
                <a:latin typeface="Courier New"/>
                <a:cs typeface="Courier New"/>
              </a:rPr>
              <a:t>i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mals </a:t>
            </a: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l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75">
                <a:solidFill>
                  <a:srgbClr val="3F4244"/>
                </a:solidFill>
                <a:latin typeface="Courier New"/>
                <a:cs typeface="Courier New"/>
              </a:rPr>
              <a:t>st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:  </a:t>
            </a:r>
            <a:r>
              <a:rPr dirty="0" sz="3300" spc="60">
                <a:solidFill>
                  <a:srgbClr val="3F4244"/>
                </a:solidFill>
                <a:latin typeface="Courier New"/>
                <a:cs typeface="Courier New"/>
              </a:rPr>
              <a:t>Sorted </a:t>
            </a:r>
            <a:r>
              <a:rPr dirty="0" sz="3300" spc="114">
                <a:solidFill>
                  <a:srgbClr val="2A3848"/>
                </a:solidFill>
                <a:latin typeface="Courier New"/>
                <a:cs typeface="Courier New"/>
              </a:rPr>
              <a:t>an</a:t>
            </a:r>
            <a:r>
              <a:rPr dirty="0" sz="3300" spc="114">
                <a:solidFill>
                  <a:srgbClr val="0C0E13"/>
                </a:solidFill>
                <a:latin typeface="Courier New"/>
                <a:cs typeface="Courier New"/>
              </a:rPr>
              <a:t>i</a:t>
            </a:r>
            <a:r>
              <a:rPr dirty="0" sz="3300" spc="114">
                <a:solidFill>
                  <a:srgbClr val="3F4244"/>
                </a:solidFill>
                <a:latin typeface="Courier New"/>
                <a:cs typeface="Courier New"/>
              </a:rPr>
              <a:t>mals</a:t>
            </a:r>
            <a:r>
              <a:rPr dirty="0" sz="3300" spc="-180">
                <a:solidFill>
                  <a:srgbClr val="3F4244"/>
                </a:solidFill>
                <a:latin typeface="Courier New"/>
                <a:cs typeface="Courier New"/>
              </a:rPr>
              <a:t> 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l</a:t>
            </a:r>
            <a:r>
              <a:rPr dirty="0" sz="3300" spc="75">
                <a:solidFill>
                  <a:srgbClr val="2A3848"/>
                </a:solidFill>
                <a:latin typeface="Courier New"/>
                <a:cs typeface="Courier New"/>
              </a:rPr>
              <a:t>ist</a:t>
            </a:r>
            <a:r>
              <a:rPr dirty="0" sz="3300" spc="75">
                <a:solidFill>
                  <a:srgbClr val="0C0E13"/>
                </a:solidFill>
                <a:latin typeface="Courier New"/>
                <a:cs typeface="Courier New"/>
              </a:rPr>
              <a:t>: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7304" y="6569525"/>
            <a:ext cx="5781040" cy="137922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3300" spc="110">
                <a:solidFill>
                  <a:srgbClr val="3F4244"/>
                </a:solidFill>
                <a:latin typeface="Courier New"/>
                <a:cs typeface="Courier New"/>
              </a:rPr>
              <a:t>[</a:t>
            </a:r>
            <a:r>
              <a:rPr dirty="0" sz="3300" spc="11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110">
                <a:solidFill>
                  <a:srgbClr val="3F4244"/>
                </a:solidFill>
                <a:latin typeface="Courier New"/>
                <a:cs typeface="Courier New"/>
              </a:rPr>
              <a:t>man</a:t>
            </a:r>
            <a:r>
              <a:rPr dirty="0" sz="3300" spc="110">
                <a:solidFill>
                  <a:srgbClr val="0C0E13"/>
                </a:solidFill>
                <a:latin typeface="Courier New"/>
                <a:cs typeface="Courier New"/>
              </a:rPr>
              <a:t>', 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2A3848"/>
                </a:solidFill>
                <a:latin typeface="Courier New"/>
                <a:cs typeface="Courier New"/>
              </a:rPr>
              <a:t>bear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',</a:t>
            </a:r>
            <a:r>
              <a:rPr dirty="0" sz="3300" spc="-305">
                <a:solidFill>
                  <a:srgbClr val="0C0E13"/>
                </a:solidFill>
                <a:latin typeface="Courier New"/>
                <a:cs typeface="Courier New"/>
              </a:rPr>
              <a:t> </a:t>
            </a:r>
            <a:r>
              <a:rPr dirty="0" sz="3300" spc="6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65">
                <a:solidFill>
                  <a:srgbClr val="2A3848"/>
                </a:solidFill>
                <a:latin typeface="Courier New"/>
                <a:cs typeface="Courier New"/>
              </a:rPr>
              <a:t>pig</a:t>
            </a:r>
            <a:r>
              <a:rPr dirty="0" sz="3300" spc="6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65">
                <a:solidFill>
                  <a:srgbClr val="3F4244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3300" spc="100">
                <a:solidFill>
                  <a:srgbClr val="4D5454"/>
                </a:solidFill>
                <a:latin typeface="Courier New"/>
                <a:cs typeface="Courier New"/>
              </a:rPr>
              <a:t>[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bear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', '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man</a:t>
            </a:r>
            <a:r>
              <a:rPr dirty="0" sz="3300" spc="100">
                <a:solidFill>
                  <a:srgbClr val="0C0E13"/>
                </a:solidFill>
                <a:latin typeface="Courier New"/>
                <a:cs typeface="Courier New"/>
              </a:rPr>
              <a:t>',</a:t>
            </a:r>
            <a:r>
              <a:rPr dirty="0" sz="3300" spc="-385">
                <a:solidFill>
                  <a:srgbClr val="0C0E13"/>
                </a:solidFill>
                <a:latin typeface="Courier New"/>
                <a:cs typeface="Courier New"/>
              </a:rPr>
              <a:t> 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2A3848"/>
                </a:solidFill>
                <a:latin typeface="Courier New"/>
                <a:cs typeface="Courier New"/>
              </a:rPr>
              <a:t>pig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0">
                <a:solidFill>
                  <a:srgbClr val="4D5454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548" y="8081036"/>
            <a:ext cx="12827635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0">
                <a:solidFill>
                  <a:srgbClr val="2B2A2F"/>
                </a:solidFill>
                <a:latin typeface="Courier New"/>
                <a:cs typeface="Courier New"/>
              </a:rPr>
              <a:t>An</a:t>
            </a:r>
            <a:r>
              <a:rPr dirty="0" sz="3300" spc="100">
                <a:solidFill>
                  <a:srgbClr val="0C1838"/>
                </a:solidFill>
                <a:latin typeface="Courier New"/>
                <a:cs typeface="Courier New"/>
              </a:rPr>
              <a:t>i</a:t>
            </a:r>
            <a:r>
              <a:rPr dirty="0" sz="3300" spc="100">
                <a:solidFill>
                  <a:srgbClr val="3F4244"/>
                </a:solidFill>
                <a:latin typeface="Courier New"/>
                <a:cs typeface="Courier New"/>
              </a:rPr>
              <a:t>mals </a:t>
            </a:r>
            <a:r>
              <a:rPr dirty="0" sz="3300" spc="60">
                <a:solidFill>
                  <a:srgbClr val="3F4244"/>
                </a:solidFill>
                <a:latin typeface="Courier New"/>
                <a:cs typeface="Courier New"/>
              </a:rPr>
              <a:t>after </a:t>
            </a:r>
            <a:r>
              <a:rPr dirty="0" sz="3300" spc="80">
                <a:solidFill>
                  <a:srgbClr val="3F4244"/>
                </a:solidFill>
                <a:latin typeface="Courier New"/>
                <a:cs typeface="Courier New"/>
              </a:rPr>
              <a:t>sort </a:t>
            </a:r>
            <a:r>
              <a:rPr dirty="0" sz="3300" spc="80">
                <a:solidFill>
                  <a:srgbClr val="2B2A2F"/>
                </a:solidFill>
                <a:latin typeface="Courier New"/>
                <a:cs typeface="Courier New"/>
              </a:rPr>
              <a:t>method</a:t>
            </a:r>
            <a:r>
              <a:rPr dirty="0" sz="3300" spc="80">
                <a:solidFill>
                  <a:srgbClr val="0C0E13"/>
                </a:solidFill>
                <a:latin typeface="Courier New"/>
                <a:cs typeface="Courier New"/>
              </a:rPr>
              <a:t>: </a:t>
            </a:r>
            <a:r>
              <a:rPr dirty="0" sz="3300" spc="85">
                <a:solidFill>
                  <a:srgbClr val="0C1838"/>
                </a:solidFill>
                <a:latin typeface="Courier New"/>
                <a:cs typeface="Courier New"/>
              </a:rPr>
              <a:t>[</a:t>
            </a:r>
            <a:r>
              <a:rPr dirty="0" sz="3300" spc="8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5">
                <a:solidFill>
                  <a:srgbClr val="2B2A2F"/>
                </a:solidFill>
                <a:latin typeface="Courier New"/>
                <a:cs typeface="Courier New"/>
              </a:rPr>
              <a:t>bear</a:t>
            </a:r>
            <a:r>
              <a:rPr dirty="0" sz="3300" spc="85">
                <a:solidFill>
                  <a:srgbClr val="0C0E13"/>
                </a:solidFill>
                <a:latin typeface="Courier New"/>
                <a:cs typeface="Courier New"/>
              </a:rPr>
              <a:t>', '</a:t>
            </a:r>
            <a:r>
              <a:rPr dirty="0" sz="3300" spc="85">
                <a:solidFill>
                  <a:srgbClr val="3F4244"/>
                </a:solidFill>
                <a:latin typeface="Courier New"/>
                <a:cs typeface="Courier New"/>
              </a:rPr>
              <a:t>man</a:t>
            </a:r>
            <a:r>
              <a:rPr dirty="0" sz="3300" spc="8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85">
                <a:solidFill>
                  <a:srgbClr val="2B2A2F"/>
                </a:solidFill>
                <a:latin typeface="Courier New"/>
                <a:cs typeface="Courier New"/>
              </a:rPr>
              <a:t>,</a:t>
            </a:r>
            <a:r>
              <a:rPr dirty="0" sz="3300" spc="-530">
                <a:solidFill>
                  <a:srgbClr val="2B2A2F"/>
                </a:solidFill>
                <a:latin typeface="Courier New"/>
                <a:cs typeface="Courier New"/>
              </a:rPr>
              <a:t> </a:t>
            </a:r>
            <a:r>
              <a:rPr dirty="0" sz="3300" spc="9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5">
                <a:solidFill>
                  <a:srgbClr val="2A3848"/>
                </a:solidFill>
                <a:latin typeface="Courier New"/>
                <a:cs typeface="Courier New"/>
              </a:rPr>
              <a:t>pig</a:t>
            </a:r>
            <a:r>
              <a:rPr dirty="0" sz="3300" spc="95">
                <a:solidFill>
                  <a:srgbClr val="0C0E13"/>
                </a:solidFill>
                <a:latin typeface="Courier New"/>
                <a:cs typeface="Courier New"/>
              </a:rPr>
              <a:t>'</a:t>
            </a:r>
            <a:r>
              <a:rPr dirty="0" sz="3300" spc="95">
                <a:solidFill>
                  <a:srgbClr val="2B2A2F"/>
                </a:solidFill>
                <a:latin typeface="Courier New"/>
                <a:cs typeface="Courier New"/>
              </a:rPr>
              <a:t>]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5591" y="0"/>
            <a:ext cx="9822609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6459667"/>
            <a:ext cx="0" cy="2962275"/>
          </a:xfrm>
          <a:custGeom>
            <a:avLst/>
            <a:gdLst/>
            <a:ahLst/>
            <a:cxnLst/>
            <a:rect l="l" t="t" r="r" b="b"/>
            <a:pathLst>
              <a:path w="0" h="2962275">
                <a:moveTo>
                  <a:pt x="0" y="2961744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6256" y="517094"/>
            <a:ext cx="11153775" cy="6921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 spc="445">
                <a:solidFill>
                  <a:srgbClr val="1F1D23"/>
                </a:solidFill>
              </a:rPr>
              <a:t>animals= </a:t>
            </a:r>
            <a:r>
              <a:rPr dirty="0" sz="4350" spc="80">
                <a:solidFill>
                  <a:srgbClr val="0C0C11"/>
                </a:solidFill>
              </a:rPr>
              <a:t>['man', </a:t>
            </a:r>
            <a:r>
              <a:rPr dirty="0" sz="4350" spc="105">
                <a:solidFill>
                  <a:srgbClr val="0C0C11"/>
                </a:solidFill>
              </a:rPr>
              <a:t>'bear',</a:t>
            </a:r>
            <a:r>
              <a:rPr dirty="0" sz="4350" spc="465">
                <a:solidFill>
                  <a:srgbClr val="0C0C11"/>
                </a:solidFill>
              </a:rPr>
              <a:t> </a:t>
            </a:r>
            <a:r>
              <a:rPr dirty="0" sz="4350" spc="105">
                <a:solidFill>
                  <a:srgbClr val="0C0C11"/>
                </a:solidFill>
              </a:rPr>
              <a:t>'pig']</a:t>
            </a:r>
            <a:endParaRPr sz="4350"/>
          </a:p>
        </p:txBody>
      </p:sp>
      <p:sp>
        <p:nvSpPr>
          <p:cNvPr id="5" name="object 5"/>
          <p:cNvSpPr txBox="1"/>
          <p:nvPr/>
        </p:nvSpPr>
        <p:spPr>
          <a:xfrm>
            <a:off x="1006256" y="1157957"/>
            <a:ext cx="13576935" cy="25406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 indent="6985">
              <a:lnSpc>
                <a:spcPct val="126099"/>
              </a:lnSpc>
              <a:spcBef>
                <a:spcPts val="145"/>
              </a:spcBef>
            </a:pPr>
            <a:r>
              <a:rPr dirty="0" sz="4350" spc="80">
                <a:solidFill>
                  <a:srgbClr val="1F1D23"/>
                </a:solidFill>
                <a:latin typeface="Courier New"/>
                <a:cs typeface="Courier New"/>
              </a:rPr>
              <a:t>more </a:t>
            </a:r>
            <a:r>
              <a:rPr dirty="0" sz="4350" spc="445">
                <a:solidFill>
                  <a:srgbClr val="1F1D23"/>
                </a:solidFill>
                <a:latin typeface="Courier New"/>
                <a:cs typeface="Courier New"/>
              </a:rPr>
              <a:t>animals= </a:t>
            </a:r>
            <a:r>
              <a:rPr dirty="0" sz="4350" spc="80">
                <a:solidFill>
                  <a:srgbClr val="1F1D23"/>
                </a:solidFill>
                <a:latin typeface="Courier New"/>
                <a:cs typeface="Courier New"/>
              </a:rPr>
              <a:t>['cow', </a:t>
            </a:r>
            <a:r>
              <a:rPr dirty="0" sz="4350" spc="80">
                <a:solidFill>
                  <a:srgbClr val="0C0C11"/>
                </a:solidFill>
                <a:latin typeface="Courier New"/>
                <a:cs typeface="Courier New"/>
              </a:rPr>
              <a:t>'duck', </a:t>
            </a:r>
            <a:r>
              <a:rPr dirty="0" sz="4350" spc="105">
                <a:solidFill>
                  <a:srgbClr val="0C0C11"/>
                </a:solidFill>
                <a:latin typeface="Courier New"/>
                <a:cs typeface="Courier New"/>
              </a:rPr>
              <a:t>'horse']  </a:t>
            </a:r>
            <a:r>
              <a:rPr dirty="0" sz="4350" spc="160">
                <a:solidFill>
                  <a:srgbClr val="1F1D23"/>
                </a:solidFill>
                <a:latin typeface="Courier New"/>
                <a:cs typeface="Courier New"/>
              </a:rPr>
              <a:t>all </a:t>
            </a:r>
            <a:r>
              <a:rPr dirty="0" sz="4350" spc="445">
                <a:solidFill>
                  <a:srgbClr val="1F1D23"/>
                </a:solidFill>
                <a:latin typeface="Courier New"/>
                <a:cs typeface="Courier New"/>
              </a:rPr>
              <a:t>animals= animals+ </a:t>
            </a:r>
            <a:r>
              <a:rPr dirty="0" sz="4350" spc="105">
                <a:solidFill>
                  <a:srgbClr val="1F1D23"/>
                </a:solidFill>
                <a:latin typeface="Courier New"/>
                <a:cs typeface="Courier New"/>
              </a:rPr>
              <a:t>more animals  </a:t>
            </a:r>
            <a:r>
              <a:rPr dirty="0" sz="4350" spc="80">
                <a:solidFill>
                  <a:srgbClr val="1F1D23"/>
                </a:solidFill>
                <a:latin typeface="Courier New"/>
                <a:cs typeface="Courier New"/>
              </a:rPr>
              <a:t>print(all</a:t>
            </a:r>
            <a:r>
              <a:rPr dirty="0" sz="4350" spc="490">
                <a:solidFill>
                  <a:srgbClr val="1F1D23"/>
                </a:solidFill>
                <a:latin typeface="Courier New"/>
                <a:cs typeface="Courier New"/>
              </a:rPr>
              <a:t> </a:t>
            </a:r>
            <a:r>
              <a:rPr dirty="0" sz="4350" spc="105">
                <a:solidFill>
                  <a:srgbClr val="1F1D23"/>
                </a:solidFill>
                <a:latin typeface="Courier New"/>
                <a:cs typeface="Courier New"/>
              </a:rPr>
              <a:t>animals)</a:t>
            </a:r>
            <a:endParaRPr sz="4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432" y="5502275"/>
            <a:ext cx="2055495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105">
                <a:solidFill>
                  <a:srgbClr val="1F1D23"/>
                </a:solidFill>
                <a:latin typeface="Times New Roman"/>
                <a:cs typeface="Times New Roman"/>
              </a:rPr>
              <a:t>[ </a:t>
            </a:r>
            <a:r>
              <a:rPr dirty="0" sz="3800" spc="635">
                <a:solidFill>
                  <a:srgbClr val="0C0C11"/>
                </a:solidFill>
                <a:latin typeface="Times New Roman"/>
                <a:cs typeface="Times New Roman"/>
              </a:rPr>
              <a:t>'man'</a:t>
            </a:r>
            <a:r>
              <a:rPr dirty="0" sz="3800" spc="75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380">
                <a:solidFill>
                  <a:srgbClr val="0C0C11"/>
                </a:solidFill>
                <a:latin typeface="Times New Roman"/>
                <a:cs typeface="Times New Roman"/>
              </a:rPr>
              <a:t>,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4461" y="5502275"/>
            <a:ext cx="2086610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950">
                <a:solidFill>
                  <a:srgbClr val="0C0C11"/>
                </a:solidFill>
                <a:latin typeface="Times New Roman"/>
                <a:cs typeface="Times New Roman"/>
              </a:rPr>
              <a:t>'bear'</a:t>
            </a:r>
            <a:r>
              <a:rPr dirty="0" sz="3800" spc="-80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685">
                <a:solidFill>
                  <a:srgbClr val="0C0C11"/>
                </a:solidFill>
                <a:latin typeface="Times New Roman"/>
                <a:cs typeface="Times New Roman"/>
              </a:rPr>
              <a:t>,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1898" y="5502275"/>
            <a:ext cx="1776730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985">
                <a:solidFill>
                  <a:srgbClr val="0C0C11"/>
                </a:solidFill>
                <a:latin typeface="Times New Roman"/>
                <a:cs typeface="Times New Roman"/>
              </a:rPr>
              <a:t>'pig'</a:t>
            </a:r>
            <a:r>
              <a:rPr dirty="0" sz="3800" spc="-125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755">
                <a:solidFill>
                  <a:srgbClr val="0C0C11"/>
                </a:solidFill>
                <a:latin typeface="Times New Roman"/>
                <a:cs typeface="Times New Roman"/>
              </a:rPr>
              <a:t>,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0907" y="5502275"/>
            <a:ext cx="1745614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660">
                <a:solidFill>
                  <a:srgbClr val="0C0C11"/>
                </a:solidFill>
                <a:latin typeface="Times New Roman"/>
                <a:cs typeface="Times New Roman"/>
              </a:rPr>
              <a:t>'cow'</a:t>
            </a:r>
            <a:r>
              <a:rPr dirty="0" sz="3800" spc="120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409">
                <a:solidFill>
                  <a:srgbClr val="0C0C11"/>
                </a:solidFill>
                <a:latin typeface="Times New Roman"/>
                <a:cs typeface="Times New Roman"/>
              </a:rPr>
              <a:t>,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9914" y="5502275"/>
            <a:ext cx="2077720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790">
                <a:solidFill>
                  <a:srgbClr val="0C0C11"/>
                </a:solidFill>
                <a:latin typeface="Times New Roman"/>
                <a:cs typeface="Times New Roman"/>
              </a:rPr>
              <a:t>'duck'</a:t>
            </a:r>
            <a:r>
              <a:rPr dirty="0" sz="3800" spc="130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515">
                <a:solidFill>
                  <a:srgbClr val="0C0C11"/>
                </a:solidFill>
                <a:latin typeface="Times New Roman"/>
                <a:cs typeface="Times New Roman"/>
              </a:rPr>
              <a:t>,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27355" y="5502275"/>
            <a:ext cx="2392045" cy="607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00" spc="935">
                <a:solidFill>
                  <a:srgbClr val="0C0C11"/>
                </a:solidFill>
                <a:latin typeface="Times New Roman"/>
                <a:cs typeface="Times New Roman"/>
              </a:rPr>
              <a:t>'horse'</a:t>
            </a:r>
            <a:r>
              <a:rPr dirty="0" sz="3800" spc="50">
                <a:solidFill>
                  <a:srgbClr val="0C0C11"/>
                </a:solidFill>
                <a:latin typeface="Times New Roman"/>
                <a:cs typeface="Times New Roman"/>
              </a:rPr>
              <a:t> </a:t>
            </a:r>
            <a:r>
              <a:rPr dirty="0" sz="3800" spc="105">
                <a:solidFill>
                  <a:srgbClr val="1F1D23"/>
                </a:solidFill>
                <a:latin typeface="Times New Roman"/>
                <a:cs typeface="Times New Roman"/>
              </a:rPr>
              <a:t>]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480958"/>
            <a:ext cx="0" cy="1940560"/>
          </a:xfrm>
          <a:custGeom>
            <a:avLst/>
            <a:gdLst/>
            <a:ahLst/>
            <a:cxnLst/>
            <a:rect l="l" t="t" r="r" b="b"/>
            <a:pathLst>
              <a:path w="0" h="1940559">
                <a:moveTo>
                  <a:pt x="0" y="1940453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4020" y="328157"/>
            <a:ext cx="10871835" cy="40855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5715">
              <a:lnSpc>
                <a:spcPct val="124700"/>
              </a:lnSpc>
              <a:spcBef>
                <a:spcPts val="30"/>
              </a:spcBef>
            </a:pPr>
            <a:r>
              <a:rPr dirty="0" sz="5350" spc="615">
                <a:solidFill>
                  <a:srgbClr val="181A1A"/>
                </a:solidFill>
                <a:latin typeface="Courier New"/>
                <a:cs typeface="Courier New"/>
              </a:rPr>
              <a:t>animals= </a:t>
            </a:r>
            <a:r>
              <a:rPr dirty="0" sz="5350" spc="165">
                <a:solidFill>
                  <a:srgbClr val="181A1A"/>
                </a:solidFill>
                <a:latin typeface="Courier New"/>
                <a:cs typeface="Courier New"/>
              </a:rPr>
              <a:t>['man', </a:t>
            </a:r>
            <a:r>
              <a:rPr dirty="0" sz="5350" spc="165">
                <a:solidFill>
                  <a:srgbClr val="0A0A0A"/>
                </a:solidFill>
                <a:latin typeface="Courier New"/>
                <a:cs typeface="Courier New"/>
              </a:rPr>
              <a:t>'bear',  </a:t>
            </a:r>
            <a:r>
              <a:rPr dirty="0" sz="5350" spc="229">
                <a:solidFill>
                  <a:srgbClr val="181A1A"/>
                </a:solidFill>
                <a:latin typeface="Courier New"/>
                <a:cs typeface="Courier New"/>
              </a:rPr>
              <a:t>print(len(animals))  animals.append('cow')  print(len(animals))</a:t>
            </a:r>
            <a:endParaRPr sz="5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2343" y="517095"/>
            <a:ext cx="2601595" cy="845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165">
                <a:solidFill>
                  <a:srgbClr val="0A0A0A"/>
                </a:solidFill>
                <a:latin typeface="Courier New"/>
                <a:cs typeface="Courier New"/>
              </a:rPr>
              <a:t>'pig']</a:t>
            </a:r>
            <a:endParaRPr sz="5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487" y="5294185"/>
            <a:ext cx="469900" cy="2068195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714"/>
              </a:spcBef>
            </a:pPr>
            <a:r>
              <a:rPr dirty="0" sz="5350" spc="229">
                <a:solidFill>
                  <a:srgbClr val="181A1A"/>
                </a:solidFill>
                <a:latin typeface="Courier New"/>
                <a:cs typeface="Courier New"/>
              </a:rPr>
              <a:t>3</a:t>
            </a:r>
            <a:endParaRPr sz="5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5350" spc="229">
                <a:solidFill>
                  <a:srgbClr val="0A0A0A"/>
                </a:solidFill>
                <a:latin typeface="Courier New"/>
                <a:cs typeface="Courier New"/>
              </a:rPr>
              <a:t>4</a:t>
            </a:r>
            <a:endParaRPr sz="5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725" y="772417"/>
            <a:ext cx="2785110" cy="1014094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450" spc="-27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Ranges</a:t>
            </a:r>
            <a:endParaRPr sz="64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54505" marR="5080" indent="-1727835">
              <a:lnSpc>
                <a:spcPct val="121800"/>
              </a:lnSpc>
              <a:spcBef>
                <a:spcPts val="95"/>
              </a:spcBef>
            </a:pPr>
            <a:r>
              <a:rPr dirty="0" spc="70">
                <a:solidFill>
                  <a:srgbClr val="050505"/>
                </a:solidFill>
              </a:rPr>
              <a:t>for </a:t>
            </a:r>
            <a:r>
              <a:rPr dirty="0" spc="70"/>
              <a:t>number </a:t>
            </a:r>
            <a:r>
              <a:rPr dirty="0" spc="135"/>
              <a:t>in </a:t>
            </a:r>
            <a:r>
              <a:rPr dirty="0" spc="70"/>
              <a:t>range(3):  print(number)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7865" y="6216923"/>
            <a:ext cx="417830" cy="2996565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685"/>
              </a:spcBef>
            </a:pPr>
            <a:r>
              <a:rPr dirty="0" sz="4850" spc="225">
                <a:solidFill>
                  <a:srgbClr val="161618"/>
                </a:solidFill>
                <a:latin typeface="Times New Roman"/>
                <a:cs typeface="Times New Roman"/>
              </a:rPr>
              <a:t>0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5250" spc="240">
                <a:solidFill>
                  <a:srgbClr val="161618"/>
                </a:solidFill>
                <a:latin typeface="Times New Roman"/>
                <a:cs typeface="Times New Roman"/>
              </a:rPr>
              <a:t>1</a:t>
            </a:r>
            <a:endParaRPr sz="52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2140"/>
              </a:spcBef>
            </a:pPr>
            <a:r>
              <a:rPr dirty="0" sz="4850" spc="225">
                <a:solidFill>
                  <a:srgbClr val="161618"/>
                </a:solidFill>
                <a:latin typeface="Times New Roman"/>
                <a:cs typeface="Times New Roman"/>
              </a:rPr>
              <a:t>2</a:t>
            </a:r>
            <a:endParaRPr sz="4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608620"/>
            <a:ext cx="0" cy="1812925"/>
          </a:xfrm>
          <a:custGeom>
            <a:avLst/>
            <a:gdLst/>
            <a:ahLst/>
            <a:cxnLst/>
            <a:rect l="l" t="t" r="r" b="b"/>
            <a:pathLst>
              <a:path w="0" h="1812925">
                <a:moveTo>
                  <a:pt x="0" y="1812792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9900" marR="5080" indent="-1727200">
              <a:lnSpc>
                <a:spcPct val="121400"/>
              </a:lnSpc>
              <a:spcBef>
                <a:spcPts val="95"/>
              </a:spcBef>
            </a:pPr>
            <a:r>
              <a:rPr dirty="0" sz="5450" spc="100">
                <a:solidFill>
                  <a:srgbClr val="131313"/>
                </a:solidFill>
              </a:rPr>
              <a:t>for number </a:t>
            </a:r>
            <a:r>
              <a:rPr dirty="0" sz="5450" spc="170">
                <a:solidFill>
                  <a:srgbClr val="131313"/>
                </a:solidFill>
              </a:rPr>
              <a:t>in </a:t>
            </a:r>
            <a:r>
              <a:rPr dirty="0" sz="5450" spc="100">
                <a:solidFill>
                  <a:srgbClr val="131313"/>
                </a:solidFill>
              </a:rPr>
              <a:t>range(l, </a:t>
            </a:r>
            <a:r>
              <a:rPr dirty="0" sz="5450" spc="170">
                <a:solidFill>
                  <a:srgbClr val="212328"/>
                </a:solidFill>
              </a:rPr>
              <a:t>3):  </a:t>
            </a:r>
            <a:r>
              <a:rPr dirty="0" sz="5450" spc="100">
                <a:solidFill>
                  <a:srgbClr val="131313"/>
                </a:solidFill>
              </a:rPr>
              <a:t>print(number)</a:t>
            </a:r>
            <a:endParaRPr sz="5450"/>
          </a:p>
        </p:txBody>
      </p:sp>
      <p:sp>
        <p:nvSpPr>
          <p:cNvPr id="5" name="object 5"/>
          <p:cNvSpPr txBox="1"/>
          <p:nvPr/>
        </p:nvSpPr>
        <p:spPr>
          <a:xfrm>
            <a:off x="1017865" y="5228257"/>
            <a:ext cx="407670" cy="2122805"/>
          </a:xfrm>
          <a:prstGeom prst="rect">
            <a:avLst/>
          </a:prstGeom>
        </p:spPr>
        <p:txBody>
          <a:bodyPr wrap="square" lIns="0" tIns="296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dirty="0" sz="5250" spc="85">
                <a:solidFill>
                  <a:srgbClr val="131313"/>
                </a:solidFill>
                <a:latin typeface="Times New Roman"/>
                <a:cs typeface="Times New Roman"/>
              </a:rPr>
              <a:t>1</a:t>
            </a:r>
            <a:endParaRPr sz="52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2090"/>
              </a:spcBef>
            </a:pPr>
            <a:r>
              <a:rPr dirty="0" sz="4900" spc="250">
                <a:solidFill>
                  <a:srgbClr val="212328"/>
                </a:solidFill>
                <a:latin typeface="Times New Roman"/>
                <a:cs typeface="Times New Roman"/>
              </a:rPr>
              <a:t>2</a:t>
            </a:r>
            <a:endParaRPr sz="4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9574606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12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9900" marR="5080" indent="-1727835">
              <a:lnSpc>
                <a:spcPct val="120300"/>
              </a:lnSpc>
              <a:spcBef>
                <a:spcPts val="95"/>
              </a:spcBef>
            </a:pPr>
            <a:r>
              <a:rPr dirty="0" spc="70"/>
              <a:t>for number </a:t>
            </a:r>
            <a:r>
              <a:rPr dirty="0" spc="135"/>
              <a:t>in </a:t>
            </a:r>
            <a:r>
              <a:rPr dirty="0" spc="70"/>
              <a:t>range(l, </a:t>
            </a:r>
            <a:r>
              <a:rPr dirty="0" spc="105"/>
              <a:t>10, 2):  </a:t>
            </a:r>
            <a:r>
              <a:rPr dirty="0" spc="70"/>
              <a:t>print(number)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865" y="3940711"/>
            <a:ext cx="434340" cy="5236845"/>
          </a:xfrm>
          <a:prstGeom prst="rect">
            <a:avLst/>
          </a:prstGeom>
        </p:spPr>
        <p:txBody>
          <a:bodyPr wrap="square" lIns="0" tIns="358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5250" spc="60">
                <a:solidFill>
                  <a:srgbClr val="161818"/>
                </a:solidFill>
                <a:latin typeface="Times New Roman"/>
                <a:cs typeface="Times New Roman"/>
              </a:rPr>
              <a:t>1</a:t>
            </a:r>
            <a:endParaRPr sz="525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2395"/>
              </a:spcBef>
            </a:pPr>
            <a:r>
              <a:rPr dirty="0" sz="4600" spc="55">
                <a:solidFill>
                  <a:srgbClr val="161818"/>
                </a:solidFill>
                <a:latin typeface="Arial"/>
                <a:cs typeface="Arial"/>
              </a:rPr>
              <a:t>3</a:t>
            </a:r>
            <a:endParaRPr sz="46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520"/>
              </a:spcBef>
            </a:pPr>
            <a:r>
              <a:rPr dirty="0" sz="4600" spc="55">
                <a:solidFill>
                  <a:srgbClr val="161818"/>
                </a:solidFill>
                <a:latin typeface="Arial"/>
                <a:cs typeface="Arial"/>
              </a:rPr>
              <a:t>5</a:t>
            </a:r>
            <a:endParaRPr sz="46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2020"/>
              </a:spcBef>
            </a:pPr>
            <a:r>
              <a:rPr dirty="0" sz="4900" spc="250">
                <a:solidFill>
                  <a:srgbClr val="161818"/>
                </a:solidFill>
                <a:latin typeface="Times New Roman"/>
                <a:cs typeface="Times New Roman"/>
              </a:rPr>
              <a:t>7</a:t>
            </a:r>
            <a:endParaRPr sz="490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spcBef>
                <a:spcPts val="2215"/>
              </a:spcBef>
            </a:pPr>
            <a:r>
              <a:rPr dirty="0" sz="4950" spc="229">
                <a:solidFill>
                  <a:srgbClr val="161818"/>
                </a:solidFill>
                <a:latin typeface="Times New Roman"/>
                <a:cs typeface="Times New Roman"/>
              </a:rPr>
              <a:t>9</a:t>
            </a:r>
            <a:endParaRPr sz="4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3860" y="9561840"/>
            <a:ext cx="13909040" cy="0"/>
          </a:xfrm>
          <a:custGeom>
            <a:avLst/>
            <a:gdLst/>
            <a:ahLst/>
            <a:cxnLst/>
            <a:rect l="l" t="t" r="r" b="b"/>
            <a:pathLst>
              <a:path w="13909040" h="0">
                <a:moveTo>
                  <a:pt x="0" y="0"/>
                </a:moveTo>
                <a:lnTo>
                  <a:pt x="13909006" y="0"/>
                </a:lnTo>
              </a:path>
            </a:pathLst>
          </a:custGeom>
          <a:ln w="3175">
            <a:solidFill>
              <a:srgbClr val="D6E4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603" y="0"/>
                </a:lnTo>
              </a:path>
            </a:pathLst>
          </a:custGeom>
          <a:ln w="3175">
            <a:solidFill>
              <a:srgbClr val="D6E4E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7206" y="839825"/>
          <a:ext cx="13635990" cy="1356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3030"/>
                <a:gridCol w="3143249"/>
                <a:gridCol w="3117214"/>
                <a:gridCol w="2437765"/>
                <a:gridCol w="2284730"/>
              </a:tblGrid>
              <a:tr h="678376">
                <a:tc>
                  <a:txBody>
                    <a:bodyPr/>
                    <a:lstStyle/>
                    <a:p>
                      <a:pPr marL="31750">
                        <a:lnSpc>
                          <a:spcPts val="4510"/>
                        </a:lnSpc>
                      </a:pPr>
                      <a:r>
                        <a:rPr dirty="0" sz="4350" spc="105">
                          <a:solidFill>
                            <a:srgbClr val="1C1C21"/>
                          </a:solidFill>
                          <a:latin typeface="Courier New"/>
                          <a:cs typeface="Courier New"/>
                        </a:rPr>
                        <a:t>animals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4550"/>
                        </a:lnSpc>
                      </a:pPr>
                      <a:r>
                        <a:rPr dirty="0" sz="4550" spc="-45">
                          <a:solidFill>
                            <a:srgbClr val="0E0A0E"/>
                          </a:solidFill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4550" spc="-150">
                          <a:solidFill>
                            <a:srgbClr val="3A281F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4550" spc="-790">
                          <a:solidFill>
                            <a:srgbClr val="3A281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350" spc="150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'man',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ts val="4510"/>
                        </a:lnSpc>
                      </a:pPr>
                      <a:r>
                        <a:rPr dirty="0" sz="4350" spc="120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'bear',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4510"/>
                        </a:lnSpc>
                      </a:pPr>
                      <a:r>
                        <a:rPr dirty="0" sz="4350" spc="105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'pig',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4510"/>
                        </a:lnSpc>
                      </a:pPr>
                      <a:r>
                        <a:rPr dirty="0" sz="4350" spc="105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'cow',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678376">
                <a:tc>
                  <a:txBody>
                    <a:bodyPr/>
                    <a:lstStyle/>
                    <a:p>
                      <a:pPr marL="41275">
                        <a:lnSpc>
                          <a:spcPts val="4900"/>
                        </a:lnSpc>
                      </a:pPr>
                      <a:r>
                        <a:rPr dirty="0" sz="4350" spc="120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'duck',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4900"/>
                        </a:lnSpc>
                      </a:pPr>
                      <a:r>
                        <a:rPr dirty="0" sz="4350" spc="150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'horse',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4900"/>
                        </a:lnSpc>
                      </a:pPr>
                      <a:r>
                        <a:rPr dirty="0" sz="4350" spc="135">
                          <a:solidFill>
                            <a:srgbClr val="0E0A0E"/>
                          </a:solidFill>
                          <a:latin typeface="Courier New"/>
                          <a:cs typeface="Courier New"/>
                        </a:rPr>
                        <a:t>'dog'</a:t>
                      </a:r>
                      <a:r>
                        <a:rPr dirty="0" sz="4350" spc="135">
                          <a:solidFill>
                            <a:srgbClr val="1C1C21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4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755" y="2689892"/>
            <a:ext cx="13934440" cy="168528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96365" marR="5080" indent="-1384300">
              <a:lnSpc>
                <a:spcPct val="125200"/>
              </a:lnSpc>
              <a:spcBef>
                <a:spcPts val="90"/>
              </a:spcBef>
            </a:pPr>
            <a:r>
              <a:rPr dirty="0" sz="4350" spc="80">
                <a:solidFill>
                  <a:srgbClr val="0E0A0E"/>
                </a:solidFill>
              </a:rPr>
              <a:t>for </a:t>
            </a:r>
            <a:r>
              <a:rPr dirty="0" sz="4350" spc="80">
                <a:solidFill>
                  <a:srgbClr val="1C1C21"/>
                </a:solidFill>
              </a:rPr>
              <a:t>number </a:t>
            </a:r>
            <a:r>
              <a:rPr dirty="0" sz="4350" spc="135">
                <a:solidFill>
                  <a:srgbClr val="0E0A0E"/>
                </a:solidFill>
              </a:rPr>
              <a:t>in </a:t>
            </a:r>
            <a:r>
              <a:rPr dirty="0" sz="4350" spc="80">
                <a:solidFill>
                  <a:srgbClr val="1C1C21"/>
                </a:solidFill>
              </a:rPr>
              <a:t>range(O, len(animals), </a:t>
            </a:r>
            <a:r>
              <a:rPr dirty="0" sz="4350" spc="160">
                <a:solidFill>
                  <a:srgbClr val="1C1C21"/>
                </a:solidFill>
              </a:rPr>
              <a:t>2):  </a:t>
            </a:r>
            <a:r>
              <a:rPr dirty="0" sz="4350" spc="125">
                <a:solidFill>
                  <a:srgbClr val="1C1C21"/>
                </a:solidFill>
              </a:rPr>
              <a:t>print(animals</a:t>
            </a:r>
            <a:r>
              <a:rPr dirty="0" sz="4350" spc="125">
                <a:solidFill>
                  <a:srgbClr val="3A281F"/>
                </a:solidFill>
              </a:rPr>
              <a:t>[</a:t>
            </a:r>
            <a:r>
              <a:rPr dirty="0" sz="4350" spc="125">
                <a:solidFill>
                  <a:srgbClr val="1C1C21"/>
                </a:solidFill>
              </a:rPr>
              <a:t>number])</a:t>
            </a:r>
            <a:endParaRPr sz="4350"/>
          </a:p>
        </p:txBody>
      </p:sp>
      <p:sp>
        <p:nvSpPr>
          <p:cNvPr id="6" name="object 6"/>
          <p:cNvSpPr txBox="1"/>
          <p:nvPr/>
        </p:nvSpPr>
        <p:spPr>
          <a:xfrm>
            <a:off x="952977" y="5156310"/>
            <a:ext cx="1857375" cy="40982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3660" marR="43180" indent="-2540">
              <a:lnSpc>
                <a:spcPct val="122400"/>
              </a:lnSpc>
              <a:spcBef>
                <a:spcPts val="130"/>
              </a:spcBef>
              <a:tabLst>
                <a:tab pos="931544" algn="l"/>
              </a:tabLst>
            </a:pPr>
            <a:r>
              <a:rPr dirty="0" sz="5450" spc="135">
                <a:solidFill>
                  <a:srgbClr val="1C1C21"/>
                </a:solidFill>
                <a:latin typeface="Courier New"/>
                <a:cs typeface="Courier New"/>
              </a:rPr>
              <a:t>man  </a:t>
            </a:r>
            <a:r>
              <a:rPr dirty="0" sz="5450" spc="100">
                <a:solidFill>
                  <a:srgbClr val="1C1C21"/>
                </a:solidFill>
                <a:latin typeface="Courier New"/>
                <a:cs typeface="Courier New"/>
              </a:rPr>
              <a:t>p</a:t>
            </a:r>
            <a:r>
              <a:rPr dirty="0" sz="5450" spc="-1745">
                <a:solidFill>
                  <a:srgbClr val="1C1C21"/>
                </a:solidFill>
                <a:latin typeface="Courier New"/>
                <a:cs typeface="Courier New"/>
              </a:rPr>
              <a:t>i</a:t>
            </a:r>
            <a:r>
              <a:rPr dirty="0" baseline="175438" sz="1425" spc="15">
                <a:solidFill>
                  <a:srgbClr val="1C1C21"/>
                </a:solidFill>
                <a:latin typeface="Times New Roman"/>
                <a:cs typeface="Times New Roman"/>
              </a:rPr>
              <a:t>I</a:t>
            </a:r>
            <a:r>
              <a:rPr dirty="0" baseline="175438" sz="1425">
                <a:solidFill>
                  <a:srgbClr val="1C1C21"/>
                </a:solidFill>
                <a:latin typeface="Times New Roman"/>
                <a:cs typeface="Times New Roman"/>
              </a:rPr>
              <a:t>	</a:t>
            </a:r>
            <a:r>
              <a:rPr dirty="0" sz="5450" spc="100">
                <a:solidFill>
                  <a:srgbClr val="1C1C21"/>
                </a:solidFill>
                <a:latin typeface="Courier New"/>
                <a:cs typeface="Courier New"/>
              </a:rPr>
              <a:t>g  </a:t>
            </a:r>
            <a:r>
              <a:rPr dirty="0" sz="5450" spc="135">
                <a:solidFill>
                  <a:srgbClr val="1C1C21"/>
                </a:solidFill>
                <a:latin typeface="Courier New"/>
                <a:cs typeface="Courier New"/>
              </a:rPr>
              <a:t>duck  </a:t>
            </a:r>
            <a:r>
              <a:rPr dirty="0" sz="5450" spc="135">
                <a:solidFill>
                  <a:srgbClr val="1C1C21"/>
                </a:solidFill>
                <a:latin typeface="Courier New"/>
                <a:cs typeface="Courier New"/>
              </a:rPr>
              <a:t>dog</a:t>
            </a:r>
            <a:endParaRPr sz="5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5600" y="0"/>
            <a:ext cx="131826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9803" y="2499676"/>
            <a:ext cx="14625319" cy="4572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716915" marR="30480" indent="-679450">
              <a:lnSpc>
                <a:spcPct val="113700"/>
              </a:lnSpc>
              <a:spcBef>
                <a:spcPts val="244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dirty="0" sz="4900" spc="-25" b="1">
                <a:solidFill>
                  <a:srgbClr val="050505"/>
                </a:solidFill>
                <a:latin typeface="Arial"/>
                <a:cs typeface="Arial"/>
              </a:rPr>
              <a:t>Lists </a:t>
            </a:r>
            <a:r>
              <a:rPr dirty="0" sz="4900" spc="200" b="1">
                <a:solidFill>
                  <a:srgbClr val="050505"/>
                </a:solidFill>
                <a:latin typeface="Arial"/>
                <a:cs typeface="Arial"/>
              </a:rPr>
              <a:t>are </a:t>
            </a:r>
            <a:r>
              <a:rPr dirty="0" sz="4900" spc="175" b="1">
                <a:solidFill>
                  <a:srgbClr val="050505"/>
                </a:solidFill>
                <a:latin typeface="Arial"/>
                <a:cs typeface="Arial"/>
              </a:rPr>
              <a:t>created </a:t>
            </a:r>
            <a:r>
              <a:rPr dirty="0" sz="4900" spc="25" b="1">
                <a:solidFill>
                  <a:srgbClr val="050505"/>
                </a:solidFill>
                <a:latin typeface="Arial"/>
                <a:cs typeface="Arial"/>
              </a:rPr>
              <a:t>using </a:t>
            </a:r>
            <a:r>
              <a:rPr dirty="0" sz="4900" spc="105" b="1">
                <a:solidFill>
                  <a:srgbClr val="050505"/>
                </a:solidFill>
                <a:latin typeface="Arial"/>
                <a:cs typeface="Arial"/>
              </a:rPr>
              <a:t>comma </a:t>
            </a:r>
            <a:r>
              <a:rPr dirty="0" sz="4900" spc="130" b="1">
                <a:solidFill>
                  <a:srgbClr val="050505"/>
                </a:solidFill>
                <a:latin typeface="Arial"/>
                <a:cs typeface="Arial"/>
              </a:rPr>
              <a:t>separated  </a:t>
            </a:r>
            <a:r>
              <a:rPr dirty="0" sz="4900" spc="75" b="1">
                <a:solidFill>
                  <a:srgbClr val="050505"/>
                </a:solidFill>
                <a:latin typeface="Arial"/>
                <a:cs typeface="Arial"/>
              </a:rPr>
              <a:t>values </a:t>
            </a:r>
            <a:r>
              <a:rPr dirty="0" sz="4900" spc="280" b="1">
                <a:solidFill>
                  <a:srgbClr val="050505"/>
                </a:solidFill>
                <a:latin typeface="Arial"/>
                <a:cs typeface="Arial"/>
              </a:rPr>
              <a:t>between </a:t>
            </a:r>
            <a:r>
              <a:rPr dirty="0" sz="4900" spc="80" b="1">
                <a:solidFill>
                  <a:srgbClr val="050505"/>
                </a:solidFill>
                <a:latin typeface="Arial"/>
                <a:cs typeface="Arial"/>
              </a:rPr>
              <a:t>square </a:t>
            </a:r>
            <a:r>
              <a:rPr dirty="0" sz="4900" spc="95" b="1">
                <a:solidFill>
                  <a:srgbClr val="050505"/>
                </a:solidFill>
                <a:latin typeface="Arial"/>
                <a:cs typeface="Arial"/>
              </a:rPr>
              <a:t>brackets. </a:t>
            </a:r>
            <a:r>
              <a:rPr dirty="0" sz="4900" spc="265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4900" spc="-944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4900" spc="285" b="1">
                <a:solidFill>
                  <a:srgbClr val="050505"/>
                </a:solidFill>
                <a:latin typeface="Arial"/>
                <a:cs typeface="Arial"/>
              </a:rPr>
              <a:t>format  </a:t>
            </a:r>
            <a:r>
              <a:rPr dirty="0" sz="5200" spc="-2730" b="1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dirty="0" baseline="63180" sz="3825" spc="150">
                <a:solidFill>
                  <a:srgbClr val="050505"/>
                </a:solidFill>
                <a:latin typeface="Times New Roman"/>
                <a:cs typeface="Times New Roman"/>
              </a:rPr>
              <a:t>•</a:t>
            </a:r>
            <a:r>
              <a:rPr dirty="0" baseline="63180" sz="3825" spc="292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5200" spc="-720" b="1">
                <a:solidFill>
                  <a:srgbClr val="050505"/>
                </a:solidFill>
                <a:latin typeface="Arial"/>
                <a:cs typeface="Arial"/>
              </a:rPr>
              <a:t>s:</a:t>
            </a:r>
            <a:endParaRPr sz="5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600">
              <a:latin typeface="Arial"/>
              <a:cs typeface="Arial"/>
            </a:endParaRPr>
          </a:p>
          <a:p>
            <a:pPr marL="1242060">
              <a:lnSpc>
                <a:spcPct val="100000"/>
              </a:lnSpc>
            </a:pPr>
            <a:r>
              <a:rPr dirty="0" sz="4450" spc="30">
                <a:solidFill>
                  <a:srgbClr val="1C1C23"/>
                </a:solidFill>
                <a:latin typeface="Courier New"/>
                <a:cs typeface="Courier New"/>
              </a:rPr>
              <a:t>list </a:t>
            </a:r>
            <a:r>
              <a:rPr dirty="0" sz="4450" spc="110">
                <a:solidFill>
                  <a:srgbClr val="1C1C23"/>
                </a:solidFill>
                <a:latin typeface="Courier New"/>
                <a:cs typeface="Courier New"/>
              </a:rPr>
              <a:t>name </a:t>
            </a:r>
            <a:r>
              <a:rPr dirty="0" sz="4450" spc="275">
                <a:solidFill>
                  <a:srgbClr val="050505"/>
                </a:solidFill>
                <a:latin typeface="Courier New"/>
                <a:cs typeface="Courier New"/>
              </a:rPr>
              <a:t>= </a:t>
            </a:r>
            <a:r>
              <a:rPr dirty="0" sz="4450" spc="30">
                <a:solidFill>
                  <a:srgbClr val="1C1C23"/>
                </a:solidFill>
                <a:latin typeface="Courier New"/>
                <a:cs typeface="Courier New"/>
              </a:rPr>
              <a:t>[item </a:t>
            </a:r>
            <a:r>
              <a:rPr dirty="0" sz="4450" spc="55">
                <a:solidFill>
                  <a:srgbClr val="1C1C23"/>
                </a:solidFill>
                <a:latin typeface="Courier New"/>
                <a:cs typeface="Courier New"/>
              </a:rPr>
              <a:t>1</a:t>
            </a:r>
            <a:r>
              <a:rPr dirty="0" sz="4450" spc="55">
                <a:solidFill>
                  <a:srgbClr val="050505"/>
                </a:solidFill>
                <a:latin typeface="Courier New"/>
                <a:cs typeface="Courier New"/>
              </a:rPr>
              <a:t>, </a:t>
            </a:r>
            <a:r>
              <a:rPr dirty="0" sz="4450" spc="55">
                <a:solidFill>
                  <a:srgbClr val="1C1C23"/>
                </a:solidFill>
                <a:latin typeface="Courier New"/>
                <a:cs typeface="Courier New"/>
              </a:rPr>
              <a:t>item </a:t>
            </a:r>
            <a:r>
              <a:rPr dirty="0" sz="4450" spc="110">
                <a:solidFill>
                  <a:srgbClr val="1C1C23"/>
                </a:solidFill>
                <a:latin typeface="Courier New"/>
                <a:cs typeface="Courier New"/>
              </a:rPr>
              <a:t>2, </a:t>
            </a:r>
            <a:r>
              <a:rPr dirty="0" sz="4450" spc="55">
                <a:solidFill>
                  <a:srgbClr val="1C1C23"/>
                </a:solidFill>
                <a:latin typeface="Courier New"/>
                <a:cs typeface="Courier New"/>
              </a:rPr>
              <a:t>item</a:t>
            </a:r>
            <a:r>
              <a:rPr dirty="0" sz="4450" spc="-320">
                <a:solidFill>
                  <a:srgbClr val="1C1C23"/>
                </a:solidFill>
                <a:latin typeface="Courier New"/>
                <a:cs typeface="Courier New"/>
              </a:rPr>
              <a:t> </a:t>
            </a:r>
            <a:r>
              <a:rPr dirty="0" sz="4450" spc="135">
                <a:solidFill>
                  <a:srgbClr val="1C1C23"/>
                </a:solidFill>
                <a:latin typeface="Courier New"/>
                <a:cs typeface="Courier New"/>
              </a:rPr>
              <a:t>N]</a:t>
            </a:r>
            <a:endParaRPr sz="4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2835" y="7800112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 h="0">
                <a:moveTo>
                  <a:pt x="0" y="0"/>
                </a:moveTo>
                <a:lnTo>
                  <a:pt x="458538" y="0"/>
                </a:lnTo>
              </a:path>
            </a:pathLst>
          </a:custGeom>
          <a:ln w="25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5" y="2506059"/>
            <a:ext cx="14779625" cy="52685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683895" marR="632460" indent="-671830">
              <a:lnSpc>
                <a:spcPct val="108600"/>
              </a:lnSpc>
              <a:spcBef>
                <a:spcPts val="215"/>
              </a:spcBef>
              <a:buChar char="•"/>
              <a:tabLst>
                <a:tab pos="699135" algn="l"/>
                <a:tab pos="699770" algn="l"/>
              </a:tabLst>
            </a:pPr>
            <a:r>
              <a:rPr dirty="0" sz="5150" spc="254">
                <a:solidFill>
                  <a:srgbClr val="050505"/>
                </a:solidFill>
                <a:latin typeface="Arial"/>
                <a:cs typeface="Arial"/>
              </a:rPr>
              <a:t>Items</a:t>
            </a:r>
            <a:r>
              <a:rPr dirty="0" sz="5150" spc="-2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0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5150" spc="-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-14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5150" spc="-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50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150" spc="-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14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dirty="0" sz="5150" spc="-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75">
                <a:solidFill>
                  <a:srgbClr val="050505"/>
                </a:solidFill>
                <a:latin typeface="Arial"/>
                <a:cs typeface="Arial"/>
              </a:rPr>
              <a:t>be</a:t>
            </a:r>
            <a:r>
              <a:rPr dirty="0" sz="5150" spc="-2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>
                <a:solidFill>
                  <a:srgbClr val="050505"/>
                </a:solidFill>
                <a:latin typeface="Arial"/>
                <a:cs typeface="Arial"/>
              </a:rPr>
              <a:t>accessed</a:t>
            </a:r>
            <a:r>
              <a:rPr dirty="0" sz="5150" spc="1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50">
                <a:solidFill>
                  <a:srgbClr val="050505"/>
                </a:solidFill>
                <a:latin typeface="Arial"/>
                <a:cs typeface="Arial"/>
              </a:rPr>
              <a:t>by</a:t>
            </a:r>
            <a:r>
              <a:rPr dirty="0" sz="5150" spc="-3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85">
                <a:solidFill>
                  <a:srgbClr val="050505"/>
                </a:solidFill>
                <a:latin typeface="Arial"/>
                <a:cs typeface="Arial"/>
              </a:rPr>
              <a:t>index.</a:t>
            </a:r>
            <a:r>
              <a:rPr dirty="0" sz="5150" spc="-4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00">
                <a:solidFill>
                  <a:srgbClr val="050505"/>
                </a:solidFill>
                <a:latin typeface="Arial"/>
                <a:cs typeface="Arial"/>
              </a:rPr>
              <a:t>List  </a:t>
            </a:r>
            <a:r>
              <a:rPr dirty="0" sz="5150" spc="160">
                <a:solidFill>
                  <a:srgbClr val="050505"/>
                </a:solidFill>
                <a:latin typeface="Arial"/>
                <a:cs typeface="Arial"/>
              </a:rPr>
              <a:t>indices </a:t>
            </a:r>
            <a:r>
              <a:rPr dirty="0" sz="5150" spc="225">
                <a:solidFill>
                  <a:srgbClr val="050505"/>
                </a:solidFill>
                <a:latin typeface="Arial"/>
                <a:cs typeface="Arial"/>
              </a:rPr>
              <a:t>are </a:t>
            </a:r>
            <a:r>
              <a:rPr dirty="0" sz="5150" spc="229">
                <a:solidFill>
                  <a:srgbClr val="050505"/>
                </a:solidFill>
                <a:latin typeface="Arial"/>
                <a:cs typeface="Arial"/>
              </a:rPr>
              <a:t>zero </a:t>
            </a:r>
            <a:r>
              <a:rPr dirty="0" sz="5150" spc="80">
                <a:solidFill>
                  <a:srgbClr val="050505"/>
                </a:solidFill>
                <a:latin typeface="Arial"/>
                <a:cs typeface="Arial"/>
              </a:rPr>
              <a:t>based. </a:t>
            </a:r>
            <a:r>
              <a:rPr dirty="0" sz="5150" spc="210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150" spc="365">
                <a:solidFill>
                  <a:srgbClr val="050505"/>
                </a:solidFill>
                <a:latin typeface="Arial"/>
                <a:cs typeface="Arial"/>
              </a:rPr>
              <a:t>format </a:t>
            </a:r>
            <a:r>
              <a:rPr dirty="0" sz="5150" spc="135">
                <a:solidFill>
                  <a:srgbClr val="050505"/>
                </a:solidFill>
                <a:latin typeface="Arial"/>
                <a:cs typeface="Arial"/>
              </a:rPr>
              <a:t>is: </a:t>
            </a:r>
            <a:r>
              <a:rPr dirty="0" sz="5150" spc="13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5500" spc="135">
                <a:solidFill>
                  <a:srgbClr val="181818"/>
                </a:solidFill>
                <a:latin typeface="Courier New"/>
                <a:cs typeface="Courier New"/>
              </a:rPr>
              <a:t>list_name[index]</a:t>
            </a:r>
            <a:endParaRPr sz="5500">
              <a:latin typeface="Courier New"/>
              <a:cs typeface="Courier New"/>
            </a:endParaRPr>
          </a:p>
          <a:p>
            <a:pPr marL="696595" marR="5080" indent="-684530">
              <a:lnSpc>
                <a:spcPct val="108600"/>
              </a:lnSpc>
              <a:spcBef>
                <a:spcPts val="5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5150" spc="25">
                <a:solidFill>
                  <a:srgbClr val="050505"/>
                </a:solidFill>
                <a:latin typeface="Arial"/>
                <a:cs typeface="Arial"/>
              </a:rPr>
              <a:t>Access</a:t>
            </a:r>
            <a:r>
              <a:rPr dirty="0" sz="515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50">
                <a:solidFill>
                  <a:srgbClr val="050505"/>
                </a:solidFill>
                <a:latin typeface="Arial"/>
                <a:cs typeface="Arial"/>
              </a:rPr>
              <a:t>items</a:t>
            </a:r>
            <a:r>
              <a:rPr dirty="0" sz="5150" spc="-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440">
                <a:solidFill>
                  <a:srgbClr val="050505"/>
                </a:solidFill>
                <a:latin typeface="Arial"/>
                <a:cs typeface="Arial"/>
              </a:rPr>
              <a:t>from</a:t>
            </a:r>
            <a:r>
              <a:rPr dirty="0" sz="5150" spc="-3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409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150" spc="-4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29">
                <a:solidFill>
                  <a:srgbClr val="050505"/>
                </a:solidFill>
                <a:latin typeface="Arial"/>
                <a:cs typeface="Arial"/>
              </a:rPr>
              <a:t>end</a:t>
            </a:r>
            <a:r>
              <a:rPr dirty="0" sz="5150" spc="-3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75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515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9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150" spc="2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80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150" spc="-2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250">
                <a:solidFill>
                  <a:srgbClr val="050505"/>
                </a:solidFill>
                <a:latin typeface="Arial"/>
                <a:cs typeface="Arial"/>
              </a:rPr>
              <a:t>by</a:t>
            </a:r>
            <a:r>
              <a:rPr dirty="0" sz="5150" spc="-2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150" spc="195">
                <a:solidFill>
                  <a:srgbClr val="050505"/>
                </a:solidFill>
                <a:latin typeface="Arial"/>
                <a:cs typeface="Arial"/>
              </a:rPr>
              <a:t>using  negative </a:t>
            </a:r>
            <a:r>
              <a:rPr dirty="0" sz="5150" spc="155">
                <a:solidFill>
                  <a:srgbClr val="050505"/>
                </a:solidFill>
                <a:latin typeface="Arial"/>
                <a:cs typeface="Arial"/>
              </a:rPr>
              <a:t>indices. </a:t>
            </a:r>
            <a:r>
              <a:rPr dirty="0" sz="5150" spc="210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150" spc="160">
                <a:solidFill>
                  <a:srgbClr val="050505"/>
                </a:solidFill>
                <a:latin typeface="Arial"/>
                <a:cs typeface="Arial"/>
              </a:rPr>
              <a:t>last </a:t>
            </a:r>
            <a:r>
              <a:rPr dirty="0" sz="5150" spc="390">
                <a:solidFill>
                  <a:srgbClr val="050505"/>
                </a:solidFill>
                <a:latin typeface="Arial"/>
                <a:cs typeface="Arial"/>
              </a:rPr>
              <a:t>item </a:t>
            </a:r>
            <a:r>
              <a:rPr dirty="0" sz="5150" spc="325">
                <a:solidFill>
                  <a:srgbClr val="050505"/>
                </a:solidFill>
                <a:latin typeface="Arial"/>
                <a:cs typeface="Arial"/>
              </a:rPr>
              <a:t>in </a:t>
            </a:r>
            <a:r>
              <a:rPr dirty="0" sz="5150" spc="-140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150" spc="250">
                <a:solidFill>
                  <a:srgbClr val="050505"/>
                </a:solidFill>
                <a:latin typeface="Arial"/>
                <a:cs typeface="Arial"/>
              </a:rPr>
              <a:t>list </a:t>
            </a:r>
            <a:r>
              <a:rPr dirty="0" sz="5150" spc="100">
                <a:solidFill>
                  <a:srgbClr val="050505"/>
                </a:solidFill>
                <a:latin typeface="Arial"/>
                <a:cs typeface="Arial"/>
              </a:rPr>
              <a:t>is: </a:t>
            </a:r>
            <a:r>
              <a:rPr dirty="0" sz="5150" spc="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5500" spc="70">
                <a:solidFill>
                  <a:srgbClr val="181818"/>
                </a:solidFill>
                <a:latin typeface="Courier New"/>
                <a:cs typeface="Courier New"/>
              </a:rPr>
              <a:t>list</a:t>
            </a:r>
            <a:r>
              <a:rPr dirty="0" sz="5500" spc="245">
                <a:solidFill>
                  <a:srgbClr val="181818"/>
                </a:solidFill>
                <a:latin typeface="Courier New"/>
                <a:cs typeface="Courier New"/>
              </a:rPr>
              <a:t> </a:t>
            </a:r>
            <a:r>
              <a:rPr dirty="0" sz="5500" spc="70">
                <a:solidFill>
                  <a:srgbClr val="181818"/>
                </a:solidFill>
                <a:latin typeface="Courier New"/>
                <a:cs typeface="Courier New"/>
              </a:rPr>
              <a:t>name[-1]</a:t>
            </a:r>
            <a:endParaRPr sz="5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2502" y="2511165"/>
            <a:ext cx="14942185" cy="69945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697865" indent="-6858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  <a:tab pos="14261465" algn="l"/>
              </a:tabLst>
            </a:pPr>
            <a:r>
              <a:rPr dirty="0" sz="5300" spc="-105" b="1">
                <a:solidFill>
                  <a:srgbClr val="050505"/>
                </a:solidFill>
                <a:latin typeface="Arial"/>
                <a:cs typeface="Arial"/>
              </a:rPr>
              <a:t>Ad</a:t>
            </a:r>
            <a:r>
              <a:rPr dirty="0" sz="5300" spc="-90" b="1">
                <a:solidFill>
                  <a:srgbClr val="050505"/>
                </a:solidFill>
                <a:latin typeface="Arial"/>
                <a:cs typeface="Arial"/>
              </a:rPr>
              <a:t>d</a:t>
            </a:r>
            <a:r>
              <a:rPr dirty="0" sz="5300" spc="-24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item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155" b="1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5300" spc="-38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5300" spc="-14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00" b="1">
                <a:solidFill>
                  <a:srgbClr val="050505"/>
                </a:solidFill>
                <a:latin typeface="Arial"/>
                <a:cs typeface="Arial"/>
              </a:rPr>
              <a:t>lis</a:t>
            </a:r>
            <a:r>
              <a:rPr dirty="0" sz="5300" spc="-85" b="1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sz="5300" spc="-10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60" b="1">
                <a:solidFill>
                  <a:srgbClr val="050505"/>
                </a:solidFill>
                <a:latin typeface="Arial"/>
                <a:cs typeface="Arial"/>
              </a:rPr>
              <a:t>b</a:t>
            </a:r>
            <a:r>
              <a:rPr dirty="0" sz="5300" spc="-140" b="1">
                <a:solidFill>
                  <a:srgbClr val="050505"/>
                </a:solidFill>
                <a:latin typeface="Arial"/>
                <a:cs typeface="Arial"/>
              </a:rPr>
              <a:t>y</a:t>
            </a:r>
            <a:r>
              <a:rPr dirty="0" sz="5300" spc="-36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90" b="1">
                <a:solidFill>
                  <a:srgbClr val="050505"/>
                </a:solidFill>
                <a:latin typeface="Arial"/>
                <a:cs typeface="Arial"/>
              </a:rPr>
              <a:t>usin</a:t>
            </a:r>
            <a:r>
              <a:rPr dirty="0" sz="5300" spc="-220" b="1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dirty="0" sz="5300" spc="-30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110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300" spc="-14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50" spc="740">
                <a:solidFill>
                  <a:srgbClr val="181818"/>
                </a:solidFill>
                <a:latin typeface="Times New Roman"/>
                <a:cs typeface="Times New Roman"/>
              </a:rPr>
              <a:t>appen</a:t>
            </a:r>
            <a:r>
              <a:rPr dirty="0" sz="5350" spc="785">
                <a:solidFill>
                  <a:srgbClr val="181818"/>
                </a:solidFill>
                <a:latin typeface="Times New Roman"/>
                <a:cs typeface="Times New Roman"/>
              </a:rPr>
              <a:t>d</a:t>
            </a:r>
            <a:r>
              <a:rPr dirty="0" sz="5350" spc="434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5350" spc="515">
                <a:solidFill>
                  <a:srgbClr val="181818"/>
                </a:solidFill>
                <a:latin typeface="Times New Roman"/>
                <a:cs typeface="Times New Roman"/>
              </a:rPr>
              <a:t>(</a:t>
            </a:r>
            <a:r>
              <a:rPr dirty="0" sz="5350" spc="520">
                <a:solidFill>
                  <a:srgbClr val="181818"/>
                </a:solidFill>
                <a:latin typeface="Times New Roman"/>
                <a:cs typeface="Times New Roman"/>
              </a:rPr>
              <a:t>)</a:t>
            </a:r>
            <a:r>
              <a:rPr dirty="0" sz="5350">
                <a:solidFill>
                  <a:srgbClr val="181818"/>
                </a:solidFill>
                <a:latin typeface="Times New Roman"/>
                <a:cs typeface="Times New Roman"/>
              </a:rPr>
              <a:t>	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or</a:t>
            </a:r>
            <a:endParaRPr sz="53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415"/>
              </a:spcBef>
              <a:tabLst>
                <a:tab pos="4610100" algn="l"/>
              </a:tabLst>
            </a:pPr>
            <a:r>
              <a:rPr dirty="0" sz="5350" spc="975">
                <a:solidFill>
                  <a:srgbClr val="181818"/>
                </a:solidFill>
                <a:latin typeface="Times New Roman"/>
                <a:cs typeface="Times New Roman"/>
              </a:rPr>
              <a:t>extend</a:t>
            </a:r>
            <a:r>
              <a:rPr dirty="0" sz="5350" spc="3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5350" spc="735">
                <a:solidFill>
                  <a:srgbClr val="181818"/>
                </a:solidFill>
                <a:latin typeface="Times New Roman"/>
                <a:cs typeface="Times New Roman"/>
              </a:rPr>
              <a:t>()	</a:t>
            </a:r>
            <a:r>
              <a:rPr dirty="0" sz="5300" spc="-95" b="1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300" spc="-18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14" b="1">
                <a:solidFill>
                  <a:srgbClr val="050505"/>
                </a:solidFill>
                <a:latin typeface="Arial"/>
                <a:cs typeface="Arial"/>
              </a:rPr>
              <a:t>methods.</a:t>
            </a:r>
            <a:endParaRPr sz="5300">
              <a:latin typeface="Arial"/>
              <a:cs typeface="Arial"/>
            </a:endParaRPr>
          </a:p>
          <a:p>
            <a:pPr marL="689610" marR="1320800" indent="-677545">
              <a:lnSpc>
                <a:spcPts val="7040"/>
              </a:lnSpc>
              <a:spcBef>
                <a:spcPts val="130"/>
              </a:spcBef>
              <a:buFont typeface="Arial"/>
              <a:buChar char="•"/>
              <a:tabLst>
                <a:tab pos="697865" algn="l"/>
                <a:tab pos="698500" algn="l"/>
                <a:tab pos="4408805" algn="l"/>
              </a:tabLst>
            </a:pPr>
            <a:r>
              <a:rPr dirty="0" sz="5300" spc="-275" b="1">
                <a:solidFill>
                  <a:srgbClr val="050505"/>
                </a:solidFill>
                <a:latin typeface="Arial"/>
                <a:cs typeface="Arial"/>
              </a:rPr>
              <a:t>Access 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300" b="1">
                <a:solidFill>
                  <a:srgbClr val="050505"/>
                </a:solidFill>
                <a:latin typeface="Arial"/>
                <a:cs typeface="Arial"/>
              </a:rPr>
              <a:t>portion 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of 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300" spc="-95" b="1">
                <a:solidFill>
                  <a:srgbClr val="050505"/>
                </a:solidFill>
                <a:latin typeface="Arial"/>
                <a:cs typeface="Arial"/>
              </a:rPr>
              <a:t>list </a:t>
            </a:r>
            <a:r>
              <a:rPr dirty="0" sz="5300" spc="-170" b="1">
                <a:solidFill>
                  <a:srgbClr val="050505"/>
                </a:solidFill>
                <a:latin typeface="Arial"/>
                <a:cs typeface="Arial"/>
              </a:rPr>
              <a:t>using 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300" spc="-200" b="1">
                <a:solidFill>
                  <a:srgbClr val="050505"/>
                </a:solidFill>
                <a:latin typeface="Arial"/>
                <a:cs typeface="Arial"/>
              </a:rPr>
              <a:t>slice.</a:t>
            </a:r>
            <a:r>
              <a:rPr dirty="0" sz="5300" spc="-62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b="1">
                <a:solidFill>
                  <a:srgbClr val="050505"/>
                </a:solidFill>
                <a:latin typeface="Arial"/>
                <a:cs typeface="Arial"/>
              </a:rPr>
              <a:t>The  </a:t>
            </a:r>
            <a:r>
              <a:rPr dirty="0" sz="5300" spc="60" b="1">
                <a:solidFill>
                  <a:srgbClr val="050505"/>
                </a:solidFill>
                <a:latin typeface="Arial"/>
                <a:cs typeface="Arial"/>
              </a:rPr>
              <a:t>format</a:t>
            </a:r>
            <a:r>
              <a:rPr dirty="0" sz="5300" spc="-19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225" b="1">
                <a:solidFill>
                  <a:srgbClr val="050505"/>
                </a:solidFill>
                <a:latin typeface="Arial"/>
                <a:cs typeface="Arial"/>
              </a:rPr>
              <a:t>is:	</a:t>
            </a:r>
            <a:r>
              <a:rPr dirty="0" sz="5350" spc="1015">
                <a:solidFill>
                  <a:srgbClr val="181818"/>
                </a:solidFill>
                <a:latin typeface="Times New Roman"/>
                <a:cs typeface="Times New Roman"/>
              </a:rPr>
              <a:t>list_name</a:t>
            </a:r>
            <a:r>
              <a:rPr dirty="0" sz="5350" spc="60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5350" spc="1325">
                <a:solidFill>
                  <a:srgbClr val="181818"/>
                </a:solidFill>
                <a:latin typeface="Times New Roman"/>
                <a:cs typeface="Times New Roman"/>
              </a:rPr>
              <a:t>(start,</a:t>
            </a:r>
            <a:endParaRPr sz="5350">
              <a:latin typeface="Times New Roman"/>
              <a:cs typeface="Times New Roman"/>
            </a:endParaRPr>
          </a:p>
          <a:p>
            <a:pPr marL="728345">
              <a:lnSpc>
                <a:spcPts val="6395"/>
              </a:lnSpc>
            </a:pPr>
            <a:r>
              <a:rPr dirty="0" sz="5350" spc="965">
                <a:solidFill>
                  <a:srgbClr val="181818"/>
                </a:solidFill>
                <a:latin typeface="Times New Roman"/>
                <a:cs typeface="Times New Roman"/>
              </a:rPr>
              <a:t>stop)</a:t>
            </a:r>
            <a:endParaRPr sz="5350">
              <a:latin typeface="Times New Roman"/>
              <a:cs typeface="Times New Roman"/>
            </a:endParaRPr>
          </a:p>
          <a:p>
            <a:pPr marL="682625" marR="554355" indent="-682625">
              <a:lnSpc>
                <a:spcPts val="6840"/>
              </a:lnSpc>
              <a:spcBef>
                <a:spcPts val="295"/>
              </a:spcBef>
              <a:buFont typeface="Arial"/>
              <a:buChar char="•"/>
              <a:tabLst>
                <a:tab pos="682625" algn="l"/>
                <a:tab pos="683260" algn="l"/>
                <a:tab pos="2167255" algn="l"/>
                <a:tab pos="6616700" algn="l"/>
                <a:tab pos="12200255" algn="l"/>
              </a:tabLst>
            </a:pPr>
            <a:r>
              <a:rPr dirty="0" sz="5300" spc="5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300" spc="-95" b="1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300" spc="5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50" spc="925">
                <a:solidFill>
                  <a:srgbClr val="181818"/>
                </a:solidFill>
                <a:latin typeface="Times New Roman"/>
                <a:cs typeface="Times New Roman"/>
              </a:rPr>
              <a:t>index</a:t>
            </a:r>
            <a:r>
              <a:rPr dirty="0" sz="5350" spc="3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5350" spc="695">
                <a:solidFill>
                  <a:srgbClr val="181818"/>
                </a:solidFill>
                <a:latin typeface="Times New Roman"/>
                <a:cs typeface="Times New Roman"/>
              </a:rPr>
              <a:t>()	</a:t>
            </a:r>
            <a:r>
              <a:rPr dirty="0" sz="5300" spc="-30" b="1">
                <a:solidFill>
                  <a:srgbClr val="050505"/>
                </a:solidFill>
                <a:latin typeface="Arial"/>
                <a:cs typeface="Arial"/>
              </a:rPr>
              <a:t>method</a:t>
            </a:r>
            <a:r>
              <a:rPr dirty="0" sz="5300" spc="4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70" b="1">
                <a:solidFill>
                  <a:srgbClr val="050505"/>
                </a:solidFill>
                <a:latin typeface="Arial"/>
                <a:cs typeface="Arial"/>
              </a:rPr>
              <a:t>accepts	</a:t>
            </a:r>
            <a:r>
              <a:rPr dirty="0" sz="5300" spc="-260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300" spc="-80" b="1">
                <a:solidFill>
                  <a:srgbClr val="050505"/>
                </a:solidFill>
                <a:latin typeface="Arial"/>
                <a:cs typeface="Arial"/>
              </a:rPr>
              <a:t>value  </a:t>
            </a:r>
            <a:r>
              <a:rPr dirty="0" sz="5300" spc="-290" b="1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dirty="0" sz="5300" spc="-37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40" b="1">
                <a:solidFill>
                  <a:srgbClr val="050505"/>
                </a:solidFill>
                <a:latin typeface="Arial"/>
                <a:cs typeface="Arial"/>
              </a:rPr>
              <a:t>a	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parameter </a:t>
            </a:r>
            <a:r>
              <a:rPr dirty="0" sz="5300" spc="-155" b="1">
                <a:solidFill>
                  <a:srgbClr val="050505"/>
                </a:solidFill>
                <a:latin typeface="Arial"/>
                <a:cs typeface="Arial"/>
              </a:rPr>
              <a:t>and </a:t>
            </a:r>
            <a:r>
              <a:rPr dirty="0" sz="5300" b="1">
                <a:solidFill>
                  <a:srgbClr val="050505"/>
                </a:solidFill>
                <a:latin typeface="Arial"/>
                <a:cs typeface="Arial"/>
              </a:rPr>
              <a:t>returns </a:t>
            </a:r>
            <a:r>
              <a:rPr dirty="0" sz="5300" spc="110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300" spc="-80" b="1">
                <a:solidFill>
                  <a:srgbClr val="050505"/>
                </a:solidFill>
                <a:latin typeface="Arial"/>
                <a:cs typeface="Arial"/>
              </a:rPr>
              <a:t>index </a:t>
            </a:r>
            <a:r>
              <a:rPr dirty="0" sz="5300" spc="-25" b="1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5300" spc="-68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110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endParaRPr sz="530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265"/>
              </a:spcBef>
              <a:tabLst>
                <a:tab pos="2260600" algn="l"/>
              </a:tabLst>
            </a:pPr>
            <a:r>
              <a:rPr dirty="0" sz="5300" spc="-15" b="1">
                <a:solidFill>
                  <a:srgbClr val="050505"/>
                </a:solidFill>
                <a:latin typeface="Arial"/>
                <a:cs typeface="Arial"/>
              </a:rPr>
              <a:t>first	</a:t>
            </a:r>
            <a:r>
              <a:rPr dirty="0" sz="5300" spc="-55" b="1">
                <a:solidFill>
                  <a:srgbClr val="050505"/>
                </a:solidFill>
                <a:latin typeface="Arial"/>
                <a:cs typeface="Arial"/>
              </a:rPr>
              <a:t>value</a:t>
            </a:r>
            <a:r>
              <a:rPr dirty="0" sz="5300" spc="-31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25" b="1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5300" spc="-42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60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300" spc="-18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95" b="1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300" spc="-26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30" b="1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dirty="0" sz="5300" spc="-20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90" b="1">
                <a:solidFill>
                  <a:srgbClr val="050505"/>
                </a:solidFill>
                <a:latin typeface="Arial"/>
                <a:cs typeface="Arial"/>
              </a:rPr>
              <a:t>an</a:t>
            </a:r>
            <a:r>
              <a:rPr dirty="0" sz="5300" spc="-35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-110" b="1">
                <a:solidFill>
                  <a:srgbClr val="050505"/>
                </a:solidFill>
                <a:latin typeface="Arial"/>
                <a:cs typeface="Arial"/>
              </a:rPr>
              <a:t>exception</a:t>
            </a:r>
            <a:r>
              <a:rPr dirty="0" sz="5300" spc="7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15" b="1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dirty="0" sz="5300" spc="-23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300" spc="60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endParaRPr sz="5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4" y="1697896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4" h="0">
                <a:moveTo>
                  <a:pt x="0" y="0"/>
                </a:moveTo>
                <a:lnTo>
                  <a:pt x="1808680" y="0"/>
                </a:lnTo>
              </a:path>
            </a:pathLst>
          </a:custGeom>
          <a:ln w="6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682" y="772419"/>
            <a:ext cx="1797050" cy="9982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350" spc="-175" b="1">
                <a:solidFill>
                  <a:srgbClr val="050505"/>
                </a:solidFill>
                <a:latin typeface="Arial"/>
                <a:cs typeface="Arial"/>
              </a:rPr>
              <a:t>Lists</a:t>
            </a:r>
            <a:endParaRPr sz="6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178" y="2507336"/>
            <a:ext cx="12832715" cy="3510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7705" marR="2066925" indent="-675640">
              <a:lnSpc>
                <a:spcPct val="109500"/>
              </a:lnSpc>
              <a:spcBef>
                <a:spcPts val="95"/>
              </a:spcBef>
              <a:buChar char="•"/>
              <a:tabLst>
                <a:tab pos="697865" algn="l"/>
                <a:tab pos="698500" algn="l"/>
                <a:tab pos="3523615" algn="l"/>
              </a:tabLst>
            </a:pPr>
            <a:r>
              <a:rPr dirty="0" sz="5200" spc="355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5200" spc="-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35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200" spc="-2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75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5200" spc="-2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-14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5200" spc="-2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04">
                <a:solidFill>
                  <a:srgbClr val="050505"/>
                </a:solidFill>
                <a:latin typeface="Arial"/>
                <a:cs typeface="Arial"/>
              </a:rPr>
              <a:t>data</a:t>
            </a:r>
            <a:r>
              <a:rPr dirty="0" sz="5200" spc="-1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95">
                <a:solidFill>
                  <a:srgbClr val="050505"/>
                </a:solidFill>
                <a:latin typeface="Arial"/>
                <a:cs typeface="Arial"/>
              </a:rPr>
              <a:t>type</a:t>
            </a:r>
            <a:r>
              <a:rPr dirty="0" sz="5200" spc="-2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365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5200" spc="-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75">
                <a:solidFill>
                  <a:srgbClr val="050505"/>
                </a:solidFill>
                <a:latin typeface="Arial"/>
                <a:cs typeface="Arial"/>
              </a:rPr>
              <a:t>holds</a:t>
            </a:r>
            <a:r>
              <a:rPr dirty="0" sz="5200" spc="-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45">
                <a:solidFill>
                  <a:srgbClr val="050505"/>
                </a:solidFill>
                <a:latin typeface="Arial"/>
                <a:cs typeface="Arial"/>
              </a:rPr>
              <a:t>an  </a:t>
            </a:r>
            <a:r>
              <a:rPr dirty="0" sz="5200" spc="285">
                <a:solidFill>
                  <a:srgbClr val="050505"/>
                </a:solidFill>
                <a:latin typeface="Arial"/>
                <a:cs typeface="Arial"/>
              </a:rPr>
              <a:t>ordered	</a:t>
            </a:r>
            <a:r>
              <a:rPr dirty="0" sz="5200" spc="245">
                <a:solidFill>
                  <a:srgbClr val="050505"/>
                </a:solidFill>
                <a:latin typeface="Arial"/>
                <a:cs typeface="Arial"/>
              </a:rPr>
              <a:t>collection </a:t>
            </a:r>
            <a:r>
              <a:rPr dirty="0" sz="5200" spc="24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5200" spc="-4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85">
                <a:solidFill>
                  <a:srgbClr val="050505"/>
                </a:solidFill>
                <a:latin typeface="Arial"/>
                <a:cs typeface="Arial"/>
              </a:rPr>
              <a:t>items.</a:t>
            </a:r>
            <a:endParaRPr sz="5200">
              <a:latin typeface="Arial"/>
              <a:cs typeface="Arial"/>
            </a:endParaRPr>
          </a:p>
          <a:p>
            <a:pPr marL="681990" indent="-669925">
              <a:lnSpc>
                <a:spcPct val="100000"/>
              </a:lnSpc>
              <a:spcBef>
                <a:spcPts val="595"/>
              </a:spcBef>
              <a:buChar char="•"/>
              <a:tabLst>
                <a:tab pos="681990" algn="l"/>
                <a:tab pos="682625" algn="l"/>
              </a:tabLst>
            </a:pPr>
            <a:r>
              <a:rPr dirty="0" sz="5200" spc="18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200" spc="-2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25">
                <a:solidFill>
                  <a:srgbClr val="050505"/>
                </a:solidFill>
                <a:latin typeface="Arial"/>
                <a:cs typeface="Arial"/>
              </a:rPr>
              <a:t>items</a:t>
            </a:r>
            <a:r>
              <a:rPr dirty="0" sz="5200" spc="-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9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dirty="0" sz="5200" spc="-2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50">
                <a:solidFill>
                  <a:srgbClr val="050505"/>
                </a:solidFill>
                <a:latin typeface="Arial"/>
                <a:cs typeface="Arial"/>
              </a:rPr>
              <a:t>be</a:t>
            </a:r>
            <a:r>
              <a:rPr dirty="0" sz="5200" spc="-3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10">
                <a:solidFill>
                  <a:srgbClr val="050505"/>
                </a:solidFill>
                <a:latin typeface="Arial"/>
                <a:cs typeface="Arial"/>
              </a:rPr>
              <a:t>of </a:t>
            </a:r>
            <a:r>
              <a:rPr dirty="0" sz="5200" spc="195">
                <a:solidFill>
                  <a:srgbClr val="050505"/>
                </a:solidFill>
                <a:latin typeface="Arial"/>
                <a:cs typeface="Arial"/>
              </a:rPr>
              <a:t>various</a:t>
            </a:r>
            <a:r>
              <a:rPr dirty="0" sz="5200" spc="-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04">
                <a:solidFill>
                  <a:srgbClr val="050505"/>
                </a:solidFill>
                <a:latin typeface="Arial"/>
                <a:cs typeface="Arial"/>
              </a:rPr>
              <a:t>data</a:t>
            </a:r>
            <a:r>
              <a:rPr dirty="0" sz="5200" spc="-1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85">
                <a:solidFill>
                  <a:srgbClr val="050505"/>
                </a:solidFill>
                <a:latin typeface="Arial"/>
                <a:cs typeface="Arial"/>
              </a:rPr>
              <a:t>types.</a:t>
            </a:r>
            <a:endParaRPr sz="5200">
              <a:latin typeface="Arial"/>
              <a:cs typeface="Arial"/>
            </a:endParaRPr>
          </a:p>
          <a:p>
            <a:pPr marL="695325" indent="-683260">
              <a:lnSpc>
                <a:spcPct val="100000"/>
              </a:lnSpc>
              <a:spcBef>
                <a:spcPts val="695"/>
              </a:spcBef>
              <a:buChar char="•"/>
              <a:tabLst>
                <a:tab pos="695325" algn="l"/>
                <a:tab pos="695960" algn="l"/>
              </a:tabLst>
            </a:pPr>
            <a:r>
              <a:rPr dirty="0" sz="5200" spc="3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dirty="0" sz="5200" spc="-2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2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dirty="0" sz="5200" spc="-3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45">
                <a:solidFill>
                  <a:srgbClr val="050505"/>
                </a:solidFill>
                <a:latin typeface="Arial"/>
                <a:cs typeface="Arial"/>
              </a:rPr>
              <a:t>even</a:t>
            </a:r>
            <a:r>
              <a:rPr dirty="0" sz="5200" spc="-2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85">
                <a:solidFill>
                  <a:srgbClr val="050505"/>
                </a:solidFill>
                <a:latin typeface="Arial"/>
                <a:cs typeface="Arial"/>
              </a:rPr>
              <a:t>have</a:t>
            </a:r>
            <a:r>
              <a:rPr dirty="0" sz="5200" spc="-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80">
                <a:solidFill>
                  <a:srgbClr val="050505"/>
                </a:solidFill>
                <a:latin typeface="Arial"/>
                <a:cs typeface="Arial"/>
              </a:rPr>
              <a:t>lists</a:t>
            </a:r>
            <a:r>
              <a:rPr dirty="0" sz="5200" spc="-3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22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5200" spc="1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200" spc="190">
                <a:solidFill>
                  <a:srgbClr val="050505"/>
                </a:solidFill>
                <a:latin typeface="Arial"/>
                <a:cs typeface="Arial"/>
              </a:rPr>
              <a:t>lists!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3178" y="2578827"/>
            <a:ext cx="12984480" cy="822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99770" indent="-687705">
              <a:lnSpc>
                <a:spcPct val="100000"/>
              </a:lnSpc>
              <a:spcBef>
                <a:spcPts val="125"/>
              </a:spcBef>
              <a:buChar char="•"/>
              <a:tabLst>
                <a:tab pos="699770" algn="l"/>
                <a:tab pos="700405" algn="l"/>
                <a:tab pos="10092690" algn="l"/>
              </a:tabLst>
            </a:pPr>
            <a:r>
              <a:rPr dirty="0" sz="5200" spc="145">
                <a:solidFill>
                  <a:srgbClr val="030303"/>
                </a:solidFill>
                <a:latin typeface="Arial"/>
                <a:cs typeface="Arial"/>
              </a:rPr>
              <a:t>Loop</a:t>
            </a:r>
            <a:r>
              <a:rPr dirty="0" sz="5200" spc="-28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330">
                <a:solidFill>
                  <a:srgbClr val="030303"/>
                </a:solidFill>
                <a:latin typeface="Arial"/>
                <a:cs typeface="Arial"/>
              </a:rPr>
              <a:t>through</a:t>
            </a:r>
            <a:r>
              <a:rPr dirty="0" sz="5200" spc="-1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-14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200" spc="-22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270">
                <a:solidFill>
                  <a:srgbClr val="030303"/>
                </a:solidFill>
                <a:latin typeface="Arial"/>
                <a:cs typeface="Arial"/>
              </a:rPr>
              <a:t>list</a:t>
            </a:r>
            <a:r>
              <a:rPr dirty="0" sz="5200" spc="-3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200">
                <a:solidFill>
                  <a:srgbClr val="030303"/>
                </a:solidFill>
                <a:latin typeface="Arial"/>
                <a:cs typeface="Arial"/>
              </a:rPr>
              <a:t>using</a:t>
            </a:r>
            <a:r>
              <a:rPr dirty="0" sz="5200" spc="-509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-140">
                <a:solidFill>
                  <a:srgbClr val="030303"/>
                </a:solidFill>
                <a:latin typeface="Arial"/>
                <a:cs typeface="Arial"/>
              </a:rPr>
              <a:t>a</a:t>
            </a:r>
            <a:r>
              <a:rPr dirty="0" sz="5200" spc="-34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-100">
                <a:solidFill>
                  <a:srgbClr val="030303"/>
                </a:solidFill>
                <a:latin typeface="Arial"/>
                <a:cs typeface="Arial"/>
              </a:rPr>
              <a:t>for	</a:t>
            </a:r>
            <a:r>
              <a:rPr dirty="0" sz="5200" spc="204">
                <a:solidFill>
                  <a:srgbClr val="030303"/>
                </a:solidFill>
                <a:latin typeface="Arial"/>
                <a:cs typeface="Arial"/>
              </a:rPr>
              <a:t>loop.</a:t>
            </a:r>
            <a:r>
              <a:rPr dirty="0" sz="5200" spc="-69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18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endParaRPr sz="5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72918" y="3535274"/>
          <a:ext cx="11646535" cy="247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7390"/>
                <a:gridCol w="6230620"/>
                <a:gridCol w="898525"/>
              </a:tblGrid>
              <a:tr h="807014">
                <a:tc>
                  <a:txBody>
                    <a:bodyPr/>
                    <a:lstStyle/>
                    <a:p>
                      <a:pPr marL="31750">
                        <a:lnSpc>
                          <a:spcPts val="5780"/>
                        </a:lnSpc>
                      </a:pPr>
                      <a:r>
                        <a:rPr dirty="0" sz="5200" spc="345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format </a:t>
                      </a:r>
                      <a:r>
                        <a:rPr dirty="0" sz="5200" spc="13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5200" spc="-50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250" spc="145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endParaRPr sz="5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5780"/>
                        </a:lnSpc>
                      </a:pPr>
                      <a:r>
                        <a:rPr dirty="0" sz="5250" spc="105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5250" spc="50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5250" spc="10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tem_variable</a:t>
                      </a:r>
                      <a:endParaRPr sz="5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5780"/>
                        </a:lnSpc>
                      </a:pPr>
                      <a:r>
                        <a:rPr dirty="0" sz="5250" spc="935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5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68097">
                <a:tc>
                  <a:txBody>
                    <a:bodyPr/>
                    <a:lstStyle/>
                    <a:p>
                      <a:pPr marL="67310">
                        <a:lnSpc>
                          <a:spcPts val="6265"/>
                        </a:lnSpc>
                      </a:pPr>
                      <a:r>
                        <a:rPr dirty="0" sz="5250" spc="1115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list_name:</a:t>
                      </a:r>
                      <a:endParaRPr sz="5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5200" spc="31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followed </a:t>
                      </a:r>
                      <a:r>
                        <a:rPr dirty="0" sz="5200" spc="225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5200" spc="-805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5200" spc="-14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5200" spc="145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52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802716">
                <a:tc>
                  <a:txBody>
                    <a:bodyPr/>
                    <a:lstStyle/>
                    <a:p>
                      <a:pPr marL="45085">
                        <a:lnSpc>
                          <a:spcPts val="6210"/>
                        </a:lnSpc>
                        <a:spcBef>
                          <a:spcPts val="10"/>
                        </a:spcBef>
                      </a:pPr>
                      <a:r>
                        <a:rPr dirty="0" sz="5200" spc="180">
                          <a:solidFill>
                            <a:srgbClr val="030303"/>
                          </a:solidFill>
                          <a:latin typeface="Arial"/>
                          <a:cs typeface="Arial"/>
                        </a:rPr>
                        <a:t>block.</a:t>
                      </a:r>
                      <a:endParaRPr sz="52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0440" y="5992494"/>
            <a:ext cx="14734540" cy="26314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04215" marR="5080" indent="-692150">
              <a:lnSpc>
                <a:spcPct val="109100"/>
              </a:lnSpc>
              <a:spcBef>
                <a:spcPts val="120"/>
              </a:spcBef>
              <a:buChar char="•"/>
              <a:tabLst>
                <a:tab pos="694690" algn="l"/>
                <a:tab pos="695325" algn="l"/>
                <a:tab pos="4210050" algn="l"/>
                <a:tab pos="6303645" algn="l"/>
                <a:tab pos="11046460" algn="l"/>
              </a:tabLst>
            </a:pPr>
            <a:r>
              <a:rPr dirty="0" sz="5200" spc="185">
                <a:solidFill>
                  <a:srgbClr val="030303"/>
                </a:solidFill>
                <a:latin typeface="Arial"/>
                <a:cs typeface="Arial"/>
              </a:rPr>
              <a:t>The </a:t>
            </a:r>
            <a:r>
              <a:rPr dirty="0" sz="5200" spc="175">
                <a:solidFill>
                  <a:srgbClr val="030303"/>
                </a:solidFill>
                <a:latin typeface="Arial"/>
                <a:cs typeface="Arial"/>
              </a:rPr>
              <a:t>code </a:t>
            </a:r>
            <a:r>
              <a:rPr dirty="0" sz="5200" spc="195">
                <a:solidFill>
                  <a:srgbClr val="030303"/>
                </a:solidFill>
                <a:latin typeface="Arial"/>
                <a:cs typeface="Arial"/>
              </a:rPr>
              <a:t>block </a:t>
            </a:r>
            <a:r>
              <a:rPr dirty="0" sz="5200" spc="165">
                <a:solidFill>
                  <a:srgbClr val="030303"/>
                </a:solidFill>
                <a:latin typeface="Arial"/>
                <a:cs typeface="Arial"/>
              </a:rPr>
              <a:t>in </a:t>
            </a:r>
            <a:r>
              <a:rPr dirty="0" sz="5200" spc="-140">
                <a:solidFill>
                  <a:srgbClr val="030303"/>
                </a:solidFill>
                <a:latin typeface="Arial"/>
                <a:cs typeface="Arial"/>
              </a:rPr>
              <a:t>a </a:t>
            </a:r>
            <a:r>
              <a:rPr dirty="0" sz="5200" spc="310">
                <a:solidFill>
                  <a:srgbClr val="030303"/>
                </a:solidFill>
                <a:latin typeface="Arial"/>
                <a:cs typeface="Arial"/>
              </a:rPr>
              <a:t>while </a:t>
            </a:r>
            <a:r>
              <a:rPr dirty="0" sz="5200" spc="245">
                <a:solidFill>
                  <a:srgbClr val="030303"/>
                </a:solidFill>
                <a:latin typeface="Arial"/>
                <a:cs typeface="Arial"/>
              </a:rPr>
              <a:t>loop </a:t>
            </a:r>
            <a:r>
              <a:rPr dirty="0" sz="5200" spc="105">
                <a:solidFill>
                  <a:srgbClr val="030303"/>
                </a:solidFill>
                <a:latin typeface="Arial"/>
                <a:cs typeface="Arial"/>
              </a:rPr>
              <a:t>executes </a:t>
            </a:r>
            <a:r>
              <a:rPr dirty="0" sz="5200" spc="-110">
                <a:solidFill>
                  <a:srgbClr val="030303"/>
                </a:solidFill>
                <a:latin typeface="Arial"/>
                <a:cs typeface="Arial"/>
              </a:rPr>
              <a:t>as  </a:t>
            </a:r>
            <a:r>
              <a:rPr dirty="0" sz="5200" spc="270">
                <a:solidFill>
                  <a:srgbClr val="030303"/>
                </a:solidFill>
                <a:latin typeface="Arial"/>
                <a:cs typeface="Arial"/>
              </a:rPr>
              <a:t>long</a:t>
            </a:r>
            <a:r>
              <a:rPr dirty="0" sz="5200" spc="-6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-105">
                <a:solidFill>
                  <a:srgbClr val="030303"/>
                </a:solidFill>
                <a:latin typeface="Arial"/>
                <a:cs typeface="Arial"/>
              </a:rPr>
              <a:t>as</a:t>
            </a:r>
            <a:r>
              <a:rPr dirty="0" sz="5200" spc="-30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-95">
                <a:solidFill>
                  <a:srgbClr val="030303"/>
                </a:solidFill>
                <a:latin typeface="Arial"/>
                <a:cs typeface="Arial"/>
              </a:rPr>
              <a:t>the	</a:t>
            </a:r>
            <a:r>
              <a:rPr dirty="0" sz="5200" spc="285">
                <a:solidFill>
                  <a:srgbClr val="030303"/>
                </a:solidFill>
                <a:latin typeface="Arial"/>
                <a:cs typeface="Arial"/>
              </a:rPr>
              <a:t>condition </a:t>
            </a:r>
            <a:r>
              <a:rPr dirty="0" sz="5200" spc="125">
                <a:solidFill>
                  <a:srgbClr val="030303"/>
                </a:solidFill>
                <a:latin typeface="Arial"/>
                <a:cs typeface="Arial"/>
              </a:rPr>
              <a:t>evaluates </a:t>
            </a:r>
            <a:r>
              <a:rPr dirty="0" sz="5200" spc="110">
                <a:solidFill>
                  <a:srgbClr val="030303"/>
                </a:solidFill>
                <a:latin typeface="Arial"/>
                <a:cs typeface="Arial"/>
              </a:rPr>
              <a:t>to </a:t>
            </a:r>
            <a:r>
              <a:rPr dirty="0" sz="5200" spc="315">
                <a:solidFill>
                  <a:srgbClr val="030303"/>
                </a:solidFill>
                <a:latin typeface="Arial"/>
                <a:cs typeface="Arial"/>
              </a:rPr>
              <a:t>true. </a:t>
            </a:r>
            <a:r>
              <a:rPr dirty="0" sz="5200" spc="210">
                <a:solidFill>
                  <a:srgbClr val="030303"/>
                </a:solidFill>
                <a:latin typeface="Arial"/>
                <a:cs typeface="Arial"/>
              </a:rPr>
              <a:t>The  </a:t>
            </a:r>
            <a:r>
              <a:rPr dirty="0" sz="5200" spc="345">
                <a:solidFill>
                  <a:srgbClr val="030303"/>
                </a:solidFill>
                <a:latin typeface="Arial"/>
                <a:cs typeface="Arial"/>
              </a:rPr>
              <a:t>format</a:t>
            </a:r>
            <a:r>
              <a:rPr dirty="0" sz="520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75">
                <a:solidFill>
                  <a:srgbClr val="030303"/>
                </a:solidFill>
                <a:latin typeface="Arial"/>
                <a:cs typeface="Arial"/>
              </a:rPr>
              <a:t>is</a:t>
            </a:r>
            <a:r>
              <a:rPr dirty="0" sz="5200" spc="-2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005">
                <a:solidFill>
                  <a:srgbClr val="181818"/>
                </a:solidFill>
                <a:latin typeface="Times New Roman"/>
                <a:cs typeface="Times New Roman"/>
              </a:rPr>
              <a:t>while	</a:t>
            </a:r>
            <a:r>
              <a:rPr dirty="0" sz="5250" spc="1170">
                <a:solidFill>
                  <a:srgbClr val="181818"/>
                </a:solidFill>
                <a:latin typeface="Times New Roman"/>
                <a:cs typeface="Times New Roman"/>
              </a:rPr>
              <a:t>condition:	</a:t>
            </a:r>
            <a:r>
              <a:rPr dirty="0" sz="5200" spc="285">
                <a:solidFill>
                  <a:srgbClr val="030303"/>
                </a:solidFill>
                <a:latin typeface="Arial"/>
                <a:cs typeface="Arial"/>
              </a:rPr>
              <a:t>followed</a:t>
            </a:r>
            <a:r>
              <a:rPr dirty="0" sz="5200" spc="-2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00" spc="275">
                <a:solidFill>
                  <a:srgbClr val="030303"/>
                </a:solidFill>
                <a:latin typeface="Arial"/>
                <a:cs typeface="Arial"/>
              </a:rPr>
              <a:t>by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8249" y="9006331"/>
            <a:ext cx="147955" cy="226695"/>
          </a:xfrm>
          <a:custGeom>
            <a:avLst/>
            <a:gdLst/>
            <a:ahLst/>
            <a:cxnLst/>
            <a:rect l="l" t="t" r="r" b="b"/>
            <a:pathLst>
              <a:path w="147955" h="226695">
                <a:moveTo>
                  <a:pt x="147725" y="226411"/>
                </a:moveTo>
                <a:lnTo>
                  <a:pt x="0" y="226411"/>
                </a:lnTo>
                <a:lnTo>
                  <a:pt x="0" y="0"/>
                </a:lnTo>
                <a:lnTo>
                  <a:pt x="147725" y="0"/>
                </a:lnTo>
                <a:lnTo>
                  <a:pt x="147725" y="226411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1460" y="9006331"/>
            <a:ext cx="436880" cy="226695"/>
          </a:xfrm>
          <a:custGeom>
            <a:avLst/>
            <a:gdLst/>
            <a:ahLst/>
            <a:cxnLst/>
            <a:rect l="l" t="t" r="r" b="b"/>
            <a:pathLst>
              <a:path w="436879" h="226695">
                <a:moveTo>
                  <a:pt x="436541" y="226411"/>
                </a:moveTo>
                <a:lnTo>
                  <a:pt x="0" y="226411"/>
                </a:lnTo>
                <a:lnTo>
                  <a:pt x="0" y="0"/>
                </a:lnTo>
                <a:lnTo>
                  <a:pt x="436541" y="0"/>
                </a:lnTo>
                <a:lnTo>
                  <a:pt x="436541" y="226411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20094" y="8744876"/>
            <a:ext cx="2730500" cy="531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8950" algn="l"/>
                <a:tab pos="1082040" algn="l"/>
                <a:tab pos="1737995" algn="l"/>
                <a:tab pos="2685415" algn="l"/>
              </a:tabLst>
            </a:pPr>
            <a:r>
              <a:rPr dirty="0" sz="1900" spc="-390">
                <a:solidFill>
                  <a:srgbClr val="999999"/>
                </a:solidFill>
                <a:latin typeface="Arial"/>
                <a:cs typeface="Arial"/>
              </a:rPr>
              <a:t>&lt;</a:t>
            </a:r>
            <a:r>
              <a:rPr dirty="0" sz="1900" spc="-390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3300" spc="-1860">
                <a:solidFill>
                  <a:srgbClr val="999999"/>
                </a:solidFill>
                <a:latin typeface="Arial"/>
                <a:cs typeface="Arial"/>
              </a:rPr>
              <a:t>►</a:t>
            </a:r>
            <a:r>
              <a:rPr dirty="0" sz="3300" spc="-1860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1950" spc="-295">
                <a:solidFill>
                  <a:srgbClr val="999999"/>
                </a:solidFill>
                <a:latin typeface="Arial"/>
                <a:cs typeface="Arial"/>
              </a:rPr>
              <a:t>&gt;</a:t>
            </a:r>
            <a:r>
              <a:rPr dirty="0" sz="1950" spc="-295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1300" spc="-229">
                <a:solidFill>
                  <a:srgbClr val="B1B3B3"/>
                </a:solidFill>
                <a:latin typeface="Arial"/>
                <a:cs typeface="Arial"/>
              </a:rPr>
              <a:t>S</a:t>
            </a:r>
            <a:r>
              <a:rPr dirty="0" sz="1300" spc="-75">
                <a:solidFill>
                  <a:srgbClr val="B1B3B3"/>
                </a:solidFill>
                <a:latin typeface="Arial"/>
                <a:cs typeface="Arial"/>
              </a:rPr>
              <a:t>l</a:t>
            </a:r>
            <a:r>
              <a:rPr dirty="0" sz="1300" spc="-45">
                <a:solidFill>
                  <a:srgbClr val="B1B3B3"/>
                </a:solidFill>
                <a:latin typeface="Arial"/>
                <a:cs typeface="Arial"/>
              </a:rPr>
              <a:t> </a:t>
            </a:r>
            <a:r>
              <a:rPr dirty="0" sz="1300" spc="-75">
                <a:solidFill>
                  <a:srgbClr val="A8AC83"/>
                </a:solidFill>
                <a:latin typeface="Arial"/>
                <a:cs typeface="Arial"/>
              </a:rPr>
              <a:t>i</a:t>
            </a:r>
            <a:r>
              <a:rPr dirty="0" sz="1300" spc="-235">
                <a:solidFill>
                  <a:srgbClr val="A8AC83"/>
                </a:solidFill>
                <a:latin typeface="Arial"/>
                <a:cs typeface="Arial"/>
              </a:rPr>
              <a:t> </a:t>
            </a:r>
            <a:r>
              <a:rPr dirty="0" sz="1300" spc="-190">
                <a:solidFill>
                  <a:srgbClr val="B1B3B3"/>
                </a:solidFill>
                <a:latin typeface="Arial"/>
                <a:cs typeface="Arial"/>
              </a:rPr>
              <a:t>d</a:t>
            </a:r>
            <a:r>
              <a:rPr dirty="0" sz="1300" spc="-5">
                <a:solidFill>
                  <a:srgbClr val="B1B3B3"/>
                </a:solidFill>
                <a:latin typeface="Arial"/>
                <a:cs typeface="Arial"/>
              </a:rPr>
              <a:t> </a:t>
            </a:r>
            <a:r>
              <a:rPr dirty="0" sz="1300" spc="-190">
                <a:solidFill>
                  <a:srgbClr val="B1B3B3"/>
                </a:solidFill>
                <a:latin typeface="Arial"/>
                <a:cs typeface="Arial"/>
              </a:rPr>
              <a:t>e</a:t>
            </a:r>
            <a:r>
              <a:rPr dirty="0" sz="1300" spc="135">
                <a:solidFill>
                  <a:srgbClr val="B1B3B3"/>
                </a:solidFill>
                <a:latin typeface="Arial"/>
                <a:cs typeface="Arial"/>
              </a:rPr>
              <a:t> </a:t>
            </a:r>
            <a:r>
              <a:rPr dirty="0" sz="1300" spc="-195">
                <a:solidFill>
                  <a:srgbClr val="B1B3B3"/>
                </a:solidFill>
                <a:latin typeface="Arial"/>
                <a:cs typeface="Arial"/>
              </a:rPr>
              <a:t>4</a:t>
            </a:r>
            <a:r>
              <a:rPr dirty="0" sz="1300" spc="-190">
                <a:solidFill>
                  <a:srgbClr val="B1B3B3"/>
                </a:solidFill>
                <a:latin typeface="Arial"/>
                <a:cs typeface="Arial"/>
              </a:rPr>
              <a:t>0</a:t>
            </a:r>
            <a:r>
              <a:rPr dirty="0" sz="1300">
                <a:solidFill>
                  <a:srgbClr val="B1B3B3"/>
                </a:solidFill>
                <a:latin typeface="Arial"/>
                <a:cs typeface="Arial"/>
              </a:rPr>
              <a:t>	</a:t>
            </a:r>
            <a:r>
              <a:rPr dirty="0" sz="500" spc="-90" b="1">
                <a:solidFill>
                  <a:srgbClr val="999999"/>
                </a:solidFill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31848" y="8906798"/>
            <a:ext cx="348615" cy="450215"/>
            <a:chOff x="5531848" y="8906798"/>
            <a:chExt cx="348615" cy="450215"/>
          </a:xfrm>
        </p:grpSpPr>
        <p:sp>
          <p:nvSpPr>
            <p:cNvPr id="10" name="object 10"/>
            <p:cNvSpPr/>
            <p:nvPr/>
          </p:nvSpPr>
          <p:spPr>
            <a:xfrm>
              <a:off x="5531840" y="8906801"/>
              <a:ext cx="287655" cy="450215"/>
            </a:xfrm>
            <a:custGeom>
              <a:avLst/>
              <a:gdLst/>
              <a:ahLst/>
              <a:cxnLst/>
              <a:rect l="l" t="t" r="r" b="b"/>
              <a:pathLst>
                <a:path w="287654" h="450215">
                  <a:moveTo>
                    <a:pt x="287210" y="293052"/>
                  </a:moveTo>
                  <a:lnTo>
                    <a:pt x="254635" y="293052"/>
                  </a:lnTo>
                  <a:lnTo>
                    <a:pt x="254635" y="0"/>
                  </a:lnTo>
                  <a:lnTo>
                    <a:pt x="89052" y="0"/>
                  </a:lnTo>
                  <a:lnTo>
                    <a:pt x="89052" y="293052"/>
                  </a:lnTo>
                  <a:lnTo>
                    <a:pt x="0" y="293052"/>
                  </a:lnTo>
                  <a:lnTo>
                    <a:pt x="0" y="449795"/>
                  </a:lnTo>
                  <a:lnTo>
                    <a:pt x="287210" y="449795"/>
                  </a:lnTo>
                  <a:lnTo>
                    <a:pt x="287210" y="293052"/>
                  </a:lnTo>
                  <a:close/>
                </a:path>
              </a:pathLst>
            </a:custGeom>
            <a:solidFill>
              <a:srgbClr val="3333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29389" y="9199843"/>
              <a:ext cx="51435" cy="156845"/>
            </a:xfrm>
            <a:custGeom>
              <a:avLst/>
              <a:gdLst/>
              <a:ahLst/>
              <a:cxnLst/>
              <a:rect l="l" t="t" r="r" b="b"/>
              <a:pathLst>
                <a:path w="51435" h="156845">
                  <a:moveTo>
                    <a:pt x="50948" y="156746"/>
                  </a:moveTo>
                  <a:lnTo>
                    <a:pt x="0" y="156746"/>
                  </a:lnTo>
                  <a:lnTo>
                    <a:pt x="0" y="0"/>
                  </a:lnTo>
                  <a:lnTo>
                    <a:pt x="50948" y="0"/>
                  </a:lnTo>
                  <a:lnTo>
                    <a:pt x="50948" y="156746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6268478" y="8774553"/>
            <a:ext cx="242570" cy="548640"/>
          </a:xfrm>
          <a:custGeom>
            <a:avLst/>
            <a:gdLst/>
            <a:ahLst/>
            <a:cxnLst/>
            <a:rect l="l" t="t" r="r" b="b"/>
            <a:pathLst>
              <a:path w="242570" h="548640">
                <a:moveTo>
                  <a:pt x="242006" y="548482"/>
                </a:moveTo>
                <a:lnTo>
                  <a:pt x="0" y="548482"/>
                </a:lnTo>
                <a:lnTo>
                  <a:pt x="0" y="0"/>
                </a:lnTo>
                <a:lnTo>
                  <a:pt x="242006" y="0"/>
                </a:lnTo>
                <a:lnTo>
                  <a:pt x="242006" y="548482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20942" y="9112500"/>
            <a:ext cx="255270" cy="86360"/>
          </a:xfrm>
          <a:custGeom>
            <a:avLst/>
            <a:gdLst/>
            <a:ahLst/>
            <a:cxnLst/>
            <a:rect l="l" t="t" r="r" b="b"/>
            <a:pathLst>
              <a:path w="255270" h="86359">
                <a:moveTo>
                  <a:pt x="254743" y="85928"/>
                </a:moveTo>
                <a:lnTo>
                  <a:pt x="0" y="85928"/>
                </a:lnTo>
                <a:lnTo>
                  <a:pt x="0" y="0"/>
                </a:lnTo>
                <a:lnTo>
                  <a:pt x="254743" y="0"/>
                </a:lnTo>
                <a:lnTo>
                  <a:pt x="254743" y="85928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43058" y="9006331"/>
            <a:ext cx="203835" cy="226695"/>
          </a:xfrm>
          <a:custGeom>
            <a:avLst/>
            <a:gdLst/>
            <a:ahLst/>
            <a:cxnLst/>
            <a:rect l="l" t="t" r="r" b="b"/>
            <a:pathLst>
              <a:path w="203834" h="226695">
                <a:moveTo>
                  <a:pt x="203411" y="226411"/>
                </a:moveTo>
                <a:lnTo>
                  <a:pt x="0" y="226411"/>
                </a:lnTo>
                <a:lnTo>
                  <a:pt x="0" y="0"/>
                </a:lnTo>
                <a:lnTo>
                  <a:pt x="203411" y="0"/>
                </a:lnTo>
                <a:lnTo>
                  <a:pt x="203411" y="226411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56358" y="9000198"/>
            <a:ext cx="953769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0"/>
              </a:lnSpc>
              <a:tabLst>
                <a:tab pos="586105" algn="l"/>
              </a:tabLst>
            </a:pPr>
            <a:r>
              <a:rPr dirty="0" sz="2600" spc="-215" b="1">
                <a:solidFill>
                  <a:srgbClr val="999999"/>
                </a:solidFill>
                <a:latin typeface="Arial"/>
                <a:cs typeface="Arial"/>
              </a:rPr>
              <a:t>0</a:t>
            </a:r>
            <a:r>
              <a:rPr dirty="0" sz="2600" spc="-215" b="1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1300" spc="-70">
                <a:solidFill>
                  <a:srgbClr val="B1B3B3"/>
                </a:solidFill>
                <a:latin typeface="Arial"/>
                <a:cs typeface="Arial"/>
              </a:rPr>
              <a:t>E</a:t>
            </a:r>
            <a:r>
              <a:rPr dirty="0" sz="1300" spc="-85">
                <a:solidFill>
                  <a:srgbClr val="B1B3B3"/>
                </a:solidFill>
                <a:latin typeface="Arial"/>
                <a:cs typeface="Arial"/>
              </a:rPr>
              <a:t>X</a:t>
            </a:r>
            <a:r>
              <a:rPr dirty="0" sz="1300" spc="15">
                <a:solidFill>
                  <a:srgbClr val="B6BF8E"/>
                </a:solidFill>
                <a:latin typeface="Arial"/>
                <a:cs typeface="Arial"/>
              </a:rPr>
              <a:t>IT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01589" y="9186573"/>
            <a:ext cx="311785" cy="174625"/>
          </a:xfrm>
          <a:custGeom>
            <a:avLst/>
            <a:gdLst/>
            <a:ahLst/>
            <a:cxnLst/>
            <a:rect l="l" t="t" r="r" b="b"/>
            <a:pathLst>
              <a:path w="311785" h="174625">
                <a:moveTo>
                  <a:pt x="311344" y="174163"/>
                </a:moveTo>
                <a:lnTo>
                  <a:pt x="0" y="174163"/>
                </a:lnTo>
                <a:lnTo>
                  <a:pt x="0" y="0"/>
                </a:lnTo>
                <a:lnTo>
                  <a:pt x="311344" y="0"/>
                </a:lnTo>
                <a:lnTo>
                  <a:pt x="311344" y="174163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88890" y="9178925"/>
            <a:ext cx="32258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5">
                <a:solidFill>
                  <a:srgbClr val="B1B3B3"/>
                </a:solidFill>
                <a:latin typeface="Arial"/>
                <a:cs typeface="Arial"/>
              </a:rPr>
              <a:t>Q</a:t>
            </a:r>
            <a:r>
              <a:rPr dirty="0" sz="1000" spc="-240">
                <a:solidFill>
                  <a:srgbClr val="B1B3B3"/>
                </a:solidFill>
                <a:latin typeface="Arial"/>
                <a:cs typeface="Arial"/>
              </a:rPr>
              <a:t> </a:t>
            </a:r>
            <a:r>
              <a:rPr dirty="0" sz="950" spc="-15">
                <a:solidFill>
                  <a:srgbClr val="B1B3B3"/>
                </a:solidFill>
                <a:latin typeface="Arial"/>
                <a:cs typeface="Arial"/>
              </a:rPr>
              <a:t>&amp; </a:t>
            </a:r>
            <a:r>
              <a:rPr dirty="0" sz="900" spc="-15">
                <a:solidFill>
                  <a:srgbClr val="B1B3B3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58790" y="9199843"/>
            <a:ext cx="331470" cy="156845"/>
          </a:xfrm>
          <a:custGeom>
            <a:avLst/>
            <a:gdLst/>
            <a:ahLst/>
            <a:cxnLst/>
            <a:rect l="l" t="t" r="r" b="b"/>
            <a:pathLst>
              <a:path w="331470" h="156845">
                <a:moveTo>
                  <a:pt x="331166" y="156746"/>
                </a:moveTo>
                <a:lnTo>
                  <a:pt x="0" y="156746"/>
                </a:lnTo>
                <a:lnTo>
                  <a:pt x="0" y="0"/>
                </a:lnTo>
                <a:lnTo>
                  <a:pt x="331166" y="0"/>
                </a:lnTo>
                <a:lnTo>
                  <a:pt x="331166" y="156746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46091" y="8783174"/>
            <a:ext cx="2206625" cy="572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4135">
              <a:lnSpc>
                <a:spcPts val="3404"/>
              </a:lnSpc>
              <a:spcBef>
                <a:spcPts val="114"/>
              </a:spcBef>
              <a:tabLst>
                <a:tab pos="674370" algn="l"/>
                <a:tab pos="1322070" algn="l"/>
                <a:tab pos="1840230" algn="l"/>
                <a:tab pos="2174240" algn="l"/>
              </a:tabLst>
            </a:pPr>
            <a:r>
              <a:rPr dirty="0" sz="2050" spc="-505" b="1">
                <a:solidFill>
                  <a:srgbClr val="999999"/>
                </a:solidFill>
                <a:latin typeface="Arial"/>
                <a:cs typeface="Arial"/>
              </a:rPr>
              <a:t>15</a:t>
            </a:r>
            <a:r>
              <a:rPr dirty="0" sz="2050" spc="-500" b="1">
                <a:solidFill>
                  <a:srgbClr val="999999"/>
                </a:solidFill>
                <a:latin typeface="Arial"/>
                <a:cs typeface="Arial"/>
              </a:rPr>
              <a:t>1</a:t>
            </a:r>
            <a:r>
              <a:rPr dirty="0" sz="2050" b="1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2050" spc="-254">
                <a:solidFill>
                  <a:srgbClr val="CACACA"/>
                </a:solidFill>
                <a:latin typeface="Arial"/>
                <a:cs typeface="Arial"/>
              </a:rPr>
              <a:t>,</a:t>
            </a:r>
            <a:r>
              <a:rPr dirty="0" sz="2050" spc="-250">
                <a:solidFill>
                  <a:srgbClr val="CACACA"/>
                </a:solidFill>
                <a:latin typeface="Arial"/>
                <a:cs typeface="Arial"/>
              </a:rPr>
              <a:t>,</a:t>
            </a:r>
            <a:r>
              <a:rPr dirty="0" sz="2050">
                <a:solidFill>
                  <a:srgbClr val="CACACA"/>
                </a:solidFill>
                <a:latin typeface="Arial"/>
                <a:cs typeface="Arial"/>
              </a:rPr>
              <a:t>	</a:t>
            </a:r>
            <a:r>
              <a:rPr dirty="0" sz="3000" spc="-395" b="1">
                <a:solidFill>
                  <a:srgbClr val="CACACA"/>
                </a:solidFill>
                <a:latin typeface="Arial"/>
                <a:cs typeface="Arial"/>
              </a:rPr>
              <a:t>m</a:t>
            </a:r>
            <a:r>
              <a:rPr dirty="0" sz="3000" b="1">
                <a:solidFill>
                  <a:srgbClr val="CACACA"/>
                </a:solidFill>
                <a:latin typeface="Arial"/>
                <a:cs typeface="Arial"/>
              </a:rPr>
              <a:t>	</a:t>
            </a:r>
            <a:r>
              <a:rPr dirty="0" sz="500" spc="-50" b="1">
                <a:solidFill>
                  <a:srgbClr val="999999"/>
                </a:solidFill>
                <a:latin typeface="Times New Roman"/>
                <a:cs typeface="Times New Roman"/>
              </a:rPr>
              <a:t>T</a:t>
            </a:r>
            <a:r>
              <a:rPr dirty="0" sz="500" b="1">
                <a:solidFill>
                  <a:srgbClr val="999999"/>
                </a:solidFill>
                <a:latin typeface="Times New Roman"/>
                <a:cs typeface="Times New Roman"/>
              </a:rPr>
              <a:t>	</a:t>
            </a:r>
            <a:r>
              <a:rPr dirty="0" sz="500" spc="-30">
                <a:solidFill>
                  <a:srgbClr val="CACACA"/>
                </a:solidFill>
                <a:latin typeface="Times New Roman"/>
                <a:cs typeface="Times New Roman"/>
              </a:rPr>
              <a:t>•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ts val="885"/>
              </a:lnSpc>
              <a:tabLst>
                <a:tab pos="585470" algn="l"/>
              </a:tabLst>
            </a:pPr>
            <a:r>
              <a:rPr dirty="0" sz="900" spc="80">
                <a:solidFill>
                  <a:srgbClr val="B1B3B3"/>
                </a:solidFill>
                <a:latin typeface="Arial"/>
                <a:cs typeface="Arial"/>
              </a:rPr>
              <a:t>Notes	</a:t>
            </a:r>
            <a:r>
              <a:rPr dirty="0" sz="900" spc="25">
                <a:solidFill>
                  <a:srgbClr val="B1B3B3"/>
                </a:solidFill>
                <a:latin typeface="Arial"/>
                <a:cs typeface="Arial"/>
              </a:rPr>
              <a:t>Pointe</a:t>
            </a:r>
            <a:r>
              <a:rPr dirty="0" sz="900" spc="25">
                <a:solidFill>
                  <a:srgbClr val="999999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9066" y="9199843"/>
            <a:ext cx="497205" cy="156845"/>
          </a:xfrm>
          <a:custGeom>
            <a:avLst/>
            <a:gdLst/>
            <a:ahLst/>
            <a:cxnLst/>
            <a:rect l="l" t="t" r="r" b="b"/>
            <a:pathLst>
              <a:path w="497204" h="156845">
                <a:moveTo>
                  <a:pt x="496750" y="156746"/>
                </a:moveTo>
                <a:lnTo>
                  <a:pt x="0" y="156746"/>
                </a:lnTo>
                <a:lnTo>
                  <a:pt x="0" y="0"/>
                </a:lnTo>
                <a:lnTo>
                  <a:pt x="496750" y="0"/>
                </a:lnTo>
                <a:lnTo>
                  <a:pt x="496750" y="156746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146368" y="9191690"/>
            <a:ext cx="53657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50">
                <a:solidFill>
                  <a:srgbClr val="B1B3B3"/>
                </a:solidFill>
                <a:latin typeface="Arial"/>
                <a:cs typeface="Arial"/>
              </a:rPr>
              <a:t>Captions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55661" y="9199843"/>
            <a:ext cx="242570" cy="156845"/>
          </a:xfrm>
          <a:custGeom>
            <a:avLst/>
            <a:gdLst/>
            <a:ahLst/>
            <a:cxnLst/>
            <a:rect l="l" t="t" r="r" b="b"/>
            <a:pathLst>
              <a:path w="242570" h="156845">
                <a:moveTo>
                  <a:pt x="242006" y="156746"/>
                </a:moveTo>
                <a:lnTo>
                  <a:pt x="0" y="156746"/>
                </a:lnTo>
                <a:lnTo>
                  <a:pt x="0" y="0"/>
                </a:lnTo>
                <a:lnTo>
                  <a:pt x="242006" y="0"/>
                </a:lnTo>
                <a:lnTo>
                  <a:pt x="242006" y="156746"/>
                </a:lnTo>
                <a:close/>
              </a:path>
            </a:pathLst>
          </a:custGeom>
          <a:solidFill>
            <a:srgbClr val="333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142962" y="9191690"/>
            <a:ext cx="28511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80">
                <a:solidFill>
                  <a:srgbClr val="B1B3B3"/>
                </a:solidFill>
                <a:latin typeface="Arial"/>
                <a:cs typeface="Arial"/>
              </a:rPr>
              <a:t>Tips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332" y="797951"/>
            <a:ext cx="3661410" cy="9677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150" spc="80" b="1">
                <a:solidFill>
                  <a:srgbClr val="050505"/>
                </a:solidFill>
                <a:uFill>
                  <a:solidFill>
                    <a:srgbClr val="050505"/>
                  </a:solidFill>
                </a:uFill>
                <a:latin typeface="Arial"/>
                <a:cs typeface="Arial"/>
              </a:rPr>
              <a:t>Summary</a:t>
            </a:r>
            <a:endParaRPr sz="6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827" y="2553295"/>
            <a:ext cx="13888719" cy="6967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83895" marR="142240" indent="-671830">
              <a:lnSpc>
                <a:spcPts val="6840"/>
              </a:lnSpc>
              <a:spcBef>
                <a:spcPts val="55"/>
              </a:spcBef>
              <a:buFont typeface="Arial"/>
              <a:buChar char="•"/>
              <a:tabLst>
                <a:tab pos="683260" algn="l"/>
                <a:tab pos="683895" algn="l"/>
                <a:tab pos="1668780" algn="l"/>
                <a:tab pos="9198610" algn="l"/>
                <a:tab pos="10240010" algn="l"/>
              </a:tabLst>
            </a:pPr>
            <a:r>
              <a:rPr dirty="0" sz="5400" spc="-325" b="1">
                <a:solidFill>
                  <a:srgbClr val="050505"/>
                </a:solidFill>
                <a:latin typeface="Arial"/>
                <a:cs typeface="Arial"/>
              </a:rPr>
              <a:t>To </a:t>
            </a:r>
            <a:r>
              <a:rPr dirty="0" sz="5400" spc="-100" b="1">
                <a:solidFill>
                  <a:srgbClr val="050505"/>
                </a:solidFill>
                <a:latin typeface="Arial"/>
                <a:cs typeface="Arial"/>
              </a:rPr>
              <a:t>sort </a:t>
            </a:r>
            <a:r>
              <a:rPr dirty="0" sz="5400" spc="-325" b="1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5400" spc="-114" b="1">
                <a:solidFill>
                  <a:srgbClr val="050505"/>
                </a:solidFill>
                <a:latin typeface="Arial"/>
                <a:cs typeface="Arial"/>
              </a:rPr>
              <a:t>list, </a:t>
            </a:r>
            <a:r>
              <a:rPr dirty="0" sz="5400" spc="-245" b="1">
                <a:solidFill>
                  <a:srgbClr val="050505"/>
                </a:solidFill>
                <a:latin typeface="Arial"/>
                <a:cs typeface="Arial"/>
              </a:rPr>
              <a:t>use </a:t>
            </a:r>
            <a:r>
              <a:rPr dirty="0" sz="5400" spc="60" b="1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5400" spc="-434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1240">
                <a:solidFill>
                  <a:srgbClr val="1A1A1A"/>
                </a:solidFill>
                <a:latin typeface="Times New Roman"/>
                <a:cs typeface="Times New Roman"/>
              </a:rPr>
              <a:t>sort</a:t>
            </a:r>
            <a:r>
              <a:rPr dirty="0" sz="5400" spc="47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400" spc="1100">
                <a:solidFill>
                  <a:srgbClr val="1A1A1A"/>
                </a:solidFill>
                <a:latin typeface="Times New Roman"/>
                <a:cs typeface="Times New Roman"/>
              </a:rPr>
              <a:t>()	</a:t>
            </a:r>
            <a:r>
              <a:rPr dirty="0" sz="5400" spc="-135" b="1">
                <a:solidFill>
                  <a:srgbClr val="050505"/>
                </a:solidFill>
                <a:latin typeface="Arial"/>
                <a:cs typeface="Arial"/>
              </a:rPr>
              <a:t>list</a:t>
            </a:r>
            <a:r>
              <a:rPr dirty="0" sz="5400" spc="-27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-95" b="1">
                <a:solidFill>
                  <a:srgbClr val="050505"/>
                </a:solidFill>
                <a:latin typeface="Arial"/>
                <a:cs typeface="Arial"/>
              </a:rPr>
              <a:t>method  </a:t>
            </a:r>
            <a:r>
              <a:rPr dirty="0" sz="5400" spc="-25" b="1">
                <a:solidFill>
                  <a:srgbClr val="050505"/>
                </a:solidFill>
                <a:latin typeface="Arial"/>
                <a:cs typeface="Arial"/>
              </a:rPr>
              <a:t>or	</a:t>
            </a:r>
            <a:r>
              <a:rPr dirty="0" sz="5400" spc="60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400" spc="-45" b="1">
                <a:solidFill>
                  <a:srgbClr val="050505"/>
                </a:solidFill>
                <a:latin typeface="Arial"/>
                <a:cs typeface="Arial"/>
              </a:rPr>
              <a:t>built-in</a:t>
            </a:r>
            <a:r>
              <a:rPr dirty="0" sz="5400" spc="-19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1145">
                <a:solidFill>
                  <a:srgbClr val="1A1A1A"/>
                </a:solidFill>
                <a:latin typeface="Times New Roman"/>
                <a:cs typeface="Times New Roman"/>
              </a:rPr>
              <a:t>sorted</a:t>
            </a:r>
            <a:r>
              <a:rPr dirty="0" sz="5400" spc="254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400" spc="940">
                <a:solidFill>
                  <a:srgbClr val="1A1A1A"/>
                </a:solidFill>
                <a:latin typeface="Times New Roman"/>
                <a:cs typeface="Times New Roman"/>
              </a:rPr>
              <a:t>()	</a:t>
            </a:r>
            <a:r>
              <a:rPr dirty="0" sz="5400" spc="-55" b="1">
                <a:solidFill>
                  <a:srgbClr val="050505"/>
                </a:solidFill>
                <a:latin typeface="Arial"/>
                <a:cs typeface="Arial"/>
              </a:rPr>
              <a:t>function.</a:t>
            </a:r>
            <a:endParaRPr sz="5400">
              <a:latin typeface="Arial"/>
              <a:cs typeface="Arial"/>
            </a:endParaRPr>
          </a:p>
          <a:p>
            <a:pPr marL="683260" indent="-67119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83260" algn="l"/>
                <a:tab pos="683895" algn="l"/>
                <a:tab pos="7950200" algn="l"/>
              </a:tabLst>
            </a:pPr>
            <a:r>
              <a:rPr dirty="0" sz="5400" spc="-60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400" spc="-45" b="1">
                <a:solidFill>
                  <a:srgbClr val="050505"/>
                </a:solidFill>
                <a:latin typeface="Arial"/>
                <a:cs typeface="Arial"/>
              </a:rPr>
              <a:t>built-in</a:t>
            </a:r>
            <a:r>
              <a:rPr dirty="0" sz="5400" spc="27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865">
                <a:solidFill>
                  <a:srgbClr val="1A1A1A"/>
                </a:solidFill>
                <a:latin typeface="Times New Roman"/>
                <a:cs typeface="Times New Roman"/>
              </a:rPr>
              <a:t>range</a:t>
            </a:r>
            <a:r>
              <a:rPr dirty="0" sz="5400" spc="37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400" spc="650">
                <a:solidFill>
                  <a:srgbClr val="1A1A1A"/>
                </a:solidFill>
                <a:latin typeface="Times New Roman"/>
                <a:cs typeface="Times New Roman"/>
              </a:rPr>
              <a:t>()	</a:t>
            </a:r>
            <a:r>
              <a:rPr dirty="0" sz="5400" spc="-100" b="1">
                <a:solidFill>
                  <a:srgbClr val="050505"/>
                </a:solidFill>
                <a:latin typeface="Arial"/>
                <a:cs typeface="Arial"/>
              </a:rPr>
              <a:t>function</a:t>
            </a:r>
            <a:r>
              <a:rPr dirty="0" sz="5400" spc="-13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-114" b="1">
                <a:solidFill>
                  <a:srgbClr val="050505"/>
                </a:solidFill>
                <a:latin typeface="Arial"/>
                <a:cs typeface="Arial"/>
              </a:rPr>
              <a:t>generates</a:t>
            </a:r>
            <a:endParaRPr sz="5400">
              <a:latin typeface="Arial"/>
              <a:cs typeface="Arial"/>
            </a:endParaRPr>
          </a:p>
          <a:p>
            <a:pPr marL="873760" marR="958215" indent="-175260">
              <a:lnSpc>
                <a:spcPct val="105500"/>
              </a:lnSpc>
              <a:spcBef>
                <a:spcPts val="100"/>
              </a:spcBef>
              <a:tabLst>
                <a:tab pos="1349375" algn="l"/>
                <a:tab pos="4205605" algn="l"/>
                <a:tab pos="6816725" algn="l"/>
              </a:tabLst>
            </a:pPr>
            <a:r>
              <a:rPr dirty="0" sz="5400" spc="-325" b="1">
                <a:solidFill>
                  <a:srgbClr val="050505"/>
                </a:solidFill>
                <a:latin typeface="Arial"/>
                <a:cs typeface="Arial"/>
              </a:rPr>
              <a:t>a	</a:t>
            </a:r>
            <a:r>
              <a:rPr dirty="0" sz="5400" spc="-135" b="1">
                <a:solidFill>
                  <a:srgbClr val="050505"/>
                </a:solidFill>
                <a:latin typeface="Arial"/>
                <a:cs typeface="Arial"/>
              </a:rPr>
              <a:t>list </a:t>
            </a:r>
            <a:r>
              <a:rPr dirty="0" sz="5400" spc="-75" b="1">
                <a:solidFill>
                  <a:srgbClr val="050505"/>
                </a:solidFill>
                <a:latin typeface="Arial"/>
                <a:cs typeface="Arial"/>
              </a:rPr>
              <a:t>of </a:t>
            </a:r>
            <a:r>
              <a:rPr dirty="0" sz="5400" spc="-180" b="1">
                <a:solidFill>
                  <a:srgbClr val="050505"/>
                </a:solidFill>
                <a:latin typeface="Arial"/>
                <a:cs typeface="Arial"/>
              </a:rPr>
              <a:t>numbers. </a:t>
            </a:r>
            <a:r>
              <a:rPr dirty="0" sz="5400" spc="-60" b="1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5400" spc="-20" b="1">
                <a:solidFill>
                  <a:srgbClr val="050505"/>
                </a:solidFill>
                <a:latin typeface="Arial"/>
                <a:cs typeface="Arial"/>
              </a:rPr>
              <a:t>format </a:t>
            </a:r>
            <a:r>
              <a:rPr dirty="0" sz="5400" spc="-275" b="1">
                <a:solidFill>
                  <a:srgbClr val="050505"/>
                </a:solidFill>
                <a:latin typeface="Arial"/>
                <a:cs typeface="Arial"/>
              </a:rPr>
              <a:t>is:</a:t>
            </a:r>
            <a:r>
              <a:rPr dirty="0" sz="5400" spc="-52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865">
                <a:solidFill>
                  <a:srgbClr val="1A1A1A"/>
                </a:solidFill>
                <a:latin typeface="Times New Roman"/>
                <a:cs typeface="Times New Roman"/>
              </a:rPr>
              <a:t>range  </a:t>
            </a:r>
            <a:r>
              <a:rPr dirty="0" sz="5400" spc="1320">
                <a:solidFill>
                  <a:srgbClr val="1A1A1A"/>
                </a:solidFill>
                <a:latin typeface="Times New Roman"/>
                <a:cs typeface="Times New Roman"/>
              </a:rPr>
              <a:t>(start,	</a:t>
            </a:r>
            <a:r>
              <a:rPr dirty="0" sz="5400" spc="1100">
                <a:solidFill>
                  <a:srgbClr val="1A1A1A"/>
                </a:solidFill>
                <a:latin typeface="Times New Roman"/>
                <a:cs typeface="Times New Roman"/>
              </a:rPr>
              <a:t>stop,	</a:t>
            </a:r>
            <a:r>
              <a:rPr dirty="0" sz="5400" spc="1010">
                <a:solidFill>
                  <a:srgbClr val="1A1A1A"/>
                </a:solidFill>
                <a:latin typeface="Times New Roman"/>
                <a:cs typeface="Times New Roman"/>
              </a:rPr>
              <a:t>step)</a:t>
            </a:r>
            <a:endParaRPr sz="5400">
              <a:latin typeface="Times New Roman"/>
              <a:cs typeface="Times New Roman"/>
            </a:endParaRPr>
          </a:p>
          <a:p>
            <a:pPr marL="689610" marR="5080" indent="-677545">
              <a:lnSpc>
                <a:spcPct val="105500"/>
              </a:lnSpc>
              <a:buFont typeface="Arial"/>
              <a:buChar char="•"/>
              <a:tabLst>
                <a:tab pos="699135" algn="l"/>
                <a:tab pos="699770" algn="l"/>
              </a:tabLst>
            </a:pPr>
            <a:r>
              <a:rPr dirty="0" sz="5400" spc="-75" b="1">
                <a:solidFill>
                  <a:srgbClr val="050505"/>
                </a:solidFill>
                <a:latin typeface="Arial"/>
                <a:cs typeface="Arial"/>
              </a:rPr>
              <a:t>Unhandled </a:t>
            </a:r>
            <a:r>
              <a:rPr dirty="0" sz="5400" spc="-195" b="1">
                <a:solidFill>
                  <a:srgbClr val="050505"/>
                </a:solidFill>
                <a:latin typeface="Arial"/>
                <a:cs typeface="Arial"/>
              </a:rPr>
              <a:t>exceptions </a:t>
            </a:r>
            <a:r>
              <a:rPr dirty="0" sz="5400" spc="-275" b="1">
                <a:solidFill>
                  <a:srgbClr val="050505"/>
                </a:solidFill>
                <a:latin typeface="Arial"/>
                <a:cs typeface="Arial"/>
              </a:rPr>
              <a:t>cause </a:t>
            </a:r>
            <a:r>
              <a:rPr dirty="0" sz="5400" spc="-125" b="1">
                <a:solidFill>
                  <a:srgbClr val="050505"/>
                </a:solidFill>
                <a:latin typeface="Arial"/>
                <a:cs typeface="Arial"/>
              </a:rPr>
              <a:t>Python  </a:t>
            </a:r>
            <a:r>
              <a:rPr dirty="0" sz="5400" spc="-185" b="1">
                <a:solidFill>
                  <a:srgbClr val="050505"/>
                </a:solidFill>
                <a:latin typeface="Arial"/>
                <a:cs typeface="Arial"/>
              </a:rPr>
              <a:t>programs </a:t>
            </a:r>
            <a:r>
              <a:rPr dirty="0" sz="5400" spc="55" b="1">
                <a:solidFill>
                  <a:srgbClr val="050505"/>
                </a:solidFill>
                <a:latin typeface="Arial"/>
                <a:cs typeface="Arial"/>
              </a:rPr>
              <a:t>to </a:t>
            </a:r>
            <a:r>
              <a:rPr dirty="0" sz="5400" spc="-20" b="1">
                <a:solidFill>
                  <a:srgbClr val="050505"/>
                </a:solidFill>
                <a:latin typeface="Arial"/>
                <a:cs typeface="Arial"/>
              </a:rPr>
              <a:t>terminate. </a:t>
            </a:r>
            <a:r>
              <a:rPr dirty="0" sz="5400" spc="-60" b="1">
                <a:solidFill>
                  <a:srgbClr val="050505"/>
                </a:solidFill>
                <a:latin typeface="Arial"/>
                <a:cs typeface="Arial"/>
              </a:rPr>
              <a:t>Handle</a:t>
            </a:r>
            <a:r>
              <a:rPr dirty="0" sz="5400" spc="-35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-195" b="1">
                <a:solidFill>
                  <a:srgbClr val="050505"/>
                </a:solidFill>
                <a:latin typeface="Arial"/>
                <a:cs typeface="Arial"/>
              </a:rPr>
              <a:t>exceptions</a:t>
            </a:r>
            <a:endParaRPr sz="540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  <a:spcBef>
                <a:spcPts val="555"/>
              </a:spcBef>
              <a:tabLst>
                <a:tab pos="7301865" algn="l"/>
              </a:tabLst>
            </a:pPr>
            <a:r>
              <a:rPr dirty="0" sz="5400" spc="-229" b="1">
                <a:solidFill>
                  <a:srgbClr val="050505"/>
                </a:solidFill>
                <a:latin typeface="Arial"/>
                <a:cs typeface="Arial"/>
              </a:rPr>
              <a:t>using</a:t>
            </a:r>
            <a:r>
              <a:rPr dirty="0" sz="5400" spc="-9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5400" spc="1310">
                <a:solidFill>
                  <a:srgbClr val="1A1A1A"/>
                </a:solidFill>
                <a:latin typeface="Times New Roman"/>
                <a:cs typeface="Times New Roman"/>
              </a:rPr>
              <a:t>try/</a:t>
            </a:r>
            <a:r>
              <a:rPr dirty="0" sz="5400" spc="-61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5400" spc="960">
                <a:solidFill>
                  <a:srgbClr val="1A1A1A"/>
                </a:solidFill>
                <a:latin typeface="Times New Roman"/>
                <a:cs typeface="Times New Roman"/>
              </a:rPr>
              <a:t>except	</a:t>
            </a:r>
            <a:r>
              <a:rPr dirty="0" sz="5400" spc="-265" b="1">
                <a:solidFill>
                  <a:srgbClr val="050505"/>
                </a:solidFill>
                <a:latin typeface="Arial"/>
                <a:cs typeface="Arial"/>
              </a:rPr>
              <a:t>blocks.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31" y="823482"/>
            <a:ext cx="5340985" cy="9525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6050" spc="280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Creating</a:t>
            </a:r>
            <a:r>
              <a:rPr dirty="0" u="heavy" sz="6050" spc="-585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6050" spc="-55" b="1">
                <a:solidFill>
                  <a:srgbClr val="030303"/>
                </a:solidFill>
                <a:uFill>
                  <a:solidFill>
                    <a:srgbClr val="030303"/>
                  </a:solidFill>
                </a:uFill>
                <a:latin typeface="Arial"/>
                <a:cs typeface="Arial"/>
              </a:rPr>
              <a:t>Lists</a:t>
            </a:r>
            <a:endParaRPr sz="6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164" y="2521379"/>
            <a:ext cx="11356340" cy="3778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9700">
              <a:lnSpc>
                <a:spcPct val="106900"/>
              </a:lnSpc>
              <a:spcBef>
                <a:spcPts val="95"/>
              </a:spcBef>
            </a:pPr>
            <a:r>
              <a:rPr dirty="0" sz="5250" spc="75">
                <a:solidFill>
                  <a:srgbClr val="030303"/>
                </a:solidFill>
                <a:latin typeface="Arial"/>
                <a:cs typeface="Arial"/>
              </a:rPr>
              <a:t>list_name </a:t>
            </a:r>
            <a:r>
              <a:rPr dirty="0" sz="4350" spc="80">
                <a:solidFill>
                  <a:srgbClr val="030303"/>
                </a:solidFill>
                <a:latin typeface="Arial"/>
                <a:cs typeface="Arial"/>
              </a:rPr>
              <a:t>= </a:t>
            </a:r>
            <a:r>
              <a:rPr dirty="0" sz="5250" spc="114">
                <a:solidFill>
                  <a:srgbClr val="030303"/>
                </a:solidFill>
                <a:latin typeface="Arial"/>
                <a:cs typeface="Arial"/>
              </a:rPr>
              <a:t>[item_1, </a:t>
            </a:r>
            <a:r>
              <a:rPr dirty="0" sz="5250" spc="125">
                <a:solidFill>
                  <a:srgbClr val="030303"/>
                </a:solidFill>
                <a:latin typeface="Arial"/>
                <a:cs typeface="Arial"/>
              </a:rPr>
              <a:t>item_2,</a:t>
            </a:r>
            <a:r>
              <a:rPr dirty="0" sz="5250" spc="-5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5250" spc="155">
                <a:solidFill>
                  <a:srgbClr val="030303"/>
                </a:solidFill>
                <a:latin typeface="Arial"/>
                <a:cs typeface="Arial"/>
              </a:rPr>
              <a:t>item_N]  </a:t>
            </a:r>
            <a:r>
              <a:rPr dirty="0" sz="5250" spc="75">
                <a:solidFill>
                  <a:srgbClr val="030303"/>
                </a:solidFill>
                <a:latin typeface="Arial"/>
                <a:cs typeface="Arial"/>
              </a:rPr>
              <a:t>list_name </a:t>
            </a:r>
            <a:r>
              <a:rPr dirty="0" sz="4350" spc="80">
                <a:solidFill>
                  <a:srgbClr val="030303"/>
                </a:solidFill>
                <a:latin typeface="Arial"/>
                <a:cs typeface="Arial"/>
              </a:rPr>
              <a:t>=</a:t>
            </a:r>
            <a:r>
              <a:rPr dirty="0" sz="4350" spc="34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4350" spc="30">
                <a:solidFill>
                  <a:srgbClr val="030303"/>
                </a:solidFill>
                <a:latin typeface="Arial"/>
                <a:cs typeface="Arial"/>
              </a:rPr>
              <a:t>[]</a:t>
            </a:r>
            <a:endParaRPr sz="4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250" spc="140">
                <a:solidFill>
                  <a:srgbClr val="030303"/>
                </a:solidFill>
                <a:latin typeface="Arial"/>
                <a:cs typeface="Arial"/>
              </a:rPr>
              <a:t>list_name[index]</a:t>
            </a:r>
            <a:endParaRPr sz="5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975" y="7583090"/>
            <a:ext cx="1299193" cy="63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8604379"/>
            <a:ext cx="0" cy="817244"/>
          </a:xfrm>
          <a:custGeom>
            <a:avLst/>
            <a:gdLst/>
            <a:ahLst/>
            <a:cxnLst/>
            <a:rect l="l" t="t" r="r" b="b"/>
            <a:pathLst>
              <a:path w="0" h="817245">
                <a:moveTo>
                  <a:pt x="0" y="817033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3600" y="331987"/>
            <a:ext cx="13912215" cy="68941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5080">
              <a:lnSpc>
                <a:spcPct val="121300"/>
              </a:lnSpc>
              <a:spcBef>
                <a:spcPts val="30"/>
              </a:spcBef>
            </a:pPr>
            <a:r>
              <a:rPr dirty="0" sz="5500" spc="500">
                <a:solidFill>
                  <a:srgbClr val="18181A"/>
                </a:solidFill>
                <a:latin typeface="Courier New"/>
                <a:cs typeface="Courier New"/>
              </a:rPr>
              <a:t>animals= </a:t>
            </a:r>
            <a:r>
              <a:rPr dirty="0" sz="5500" spc="70">
                <a:solidFill>
                  <a:srgbClr val="18181A"/>
                </a:solidFill>
                <a:latin typeface="Courier New"/>
                <a:cs typeface="Courier New"/>
              </a:rPr>
              <a:t>['man', </a:t>
            </a:r>
            <a:r>
              <a:rPr dirty="0" sz="5500" spc="70">
                <a:solidFill>
                  <a:srgbClr val="070707"/>
                </a:solidFill>
                <a:latin typeface="Courier New"/>
                <a:cs typeface="Courier New"/>
              </a:rPr>
              <a:t>'bear', 'pig']  </a:t>
            </a:r>
            <a:r>
              <a:rPr dirty="0" sz="5500" spc="135">
                <a:solidFill>
                  <a:srgbClr val="18181A"/>
                </a:solidFill>
                <a:latin typeface="Courier New"/>
                <a:cs typeface="Courier New"/>
              </a:rPr>
              <a:t>print(animals[O])  print(animals[l])  print(animals[2])</a:t>
            </a:r>
            <a:endParaRPr sz="5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Courier New"/>
              <a:cs typeface="Courier New"/>
            </a:endParaRPr>
          </a:p>
          <a:p>
            <a:pPr marL="25400" marR="12164060" indent="-4445">
              <a:lnSpc>
                <a:spcPct val="121800"/>
              </a:lnSpc>
              <a:spcBef>
                <a:spcPts val="5"/>
              </a:spcBef>
            </a:pPr>
            <a:r>
              <a:rPr dirty="0" sz="5500" spc="100">
                <a:solidFill>
                  <a:srgbClr val="18181A"/>
                </a:solidFill>
                <a:latin typeface="Courier New"/>
                <a:cs typeface="Courier New"/>
              </a:rPr>
              <a:t>man  </a:t>
            </a:r>
            <a:r>
              <a:rPr dirty="0" sz="5500" spc="70">
                <a:solidFill>
                  <a:srgbClr val="18181A"/>
                </a:solidFill>
                <a:latin typeface="Courier New"/>
                <a:cs typeface="Courier New"/>
              </a:rPr>
              <a:t>bear</a:t>
            </a:r>
            <a:endParaRPr sz="5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7455427"/>
            <a:ext cx="0" cy="1966595"/>
          </a:xfrm>
          <a:custGeom>
            <a:avLst/>
            <a:gdLst/>
            <a:ahLst/>
            <a:cxnLst/>
            <a:rect l="l" t="t" r="r" b="b"/>
            <a:pathLst>
              <a:path w="0" h="1966595">
                <a:moveTo>
                  <a:pt x="0" y="1965985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3740" y="330710"/>
            <a:ext cx="13915390" cy="6894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080">
              <a:lnSpc>
                <a:spcPct val="121400"/>
              </a:lnSpc>
              <a:spcBef>
                <a:spcPts val="95"/>
              </a:spcBef>
            </a:pPr>
            <a:r>
              <a:rPr dirty="0" sz="5450" spc="530">
                <a:solidFill>
                  <a:srgbClr val="1A1A1A"/>
                </a:solidFill>
                <a:latin typeface="Courier New"/>
                <a:cs typeface="Courier New"/>
              </a:rPr>
              <a:t>animals= </a:t>
            </a:r>
            <a:r>
              <a:rPr dirty="0" sz="5450" spc="100">
                <a:solidFill>
                  <a:srgbClr val="1A1A1A"/>
                </a:solidFill>
                <a:latin typeface="Courier New"/>
                <a:cs typeface="Courier New"/>
              </a:rPr>
              <a:t>['man', </a:t>
            </a:r>
            <a:r>
              <a:rPr dirty="0" sz="5450" spc="100">
                <a:solidFill>
                  <a:srgbClr val="080808"/>
                </a:solidFill>
                <a:latin typeface="Courier New"/>
                <a:cs typeface="Courier New"/>
              </a:rPr>
              <a:t>'bear', 'pig']  </a:t>
            </a:r>
            <a:r>
              <a:rPr dirty="0" sz="5450" spc="165">
                <a:solidFill>
                  <a:srgbClr val="1A1A1A"/>
                </a:solidFill>
                <a:latin typeface="Courier New"/>
                <a:cs typeface="Courier New"/>
              </a:rPr>
              <a:t>print(animals[O])</a:t>
            </a:r>
            <a:endParaRPr sz="54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005"/>
              </a:spcBef>
            </a:pPr>
            <a:r>
              <a:rPr dirty="0" sz="5450" spc="100">
                <a:solidFill>
                  <a:srgbClr val="1A1A1A"/>
                </a:solidFill>
                <a:latin typeface="Courier New"/>
                <a:cs typeface="Courier New"/>
              </a:rPr>
              <a:t>animals[O] </a:t>
            </a:r>
            <a:r>
              <a:rPr dirty="0" sz="5450" spc="27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dirty="0" sz="5450" spc="645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dirty="0" sz="5450" spc="100">
                <a:solidFill>
                  <a:srgbClr val="080808"/>
                </a:solidFill>
                <a:latin typeface="Courier New"/>
                <a:cs typeface="Courier New"/>
              </a:rPr>
              <a:t>'cat'</a:t>
            </a:r>
            <a:endParaRPr sz="5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dirty="0" sz="5450" spc="165">
                <a:solidFill>
                  <a:srgbClr val="1A1A1A"/>
                </a:solidFill>
                <a:latin typeface="Courier New"/>
                <a:cs typeface="Courier New"/>
              </a:rPr>
              <a:t>print(animals[O])</a:t>
            </a:r>
            <a:endParaRPr sz="5450">
              <a:latin typeface="Courier New"/>
              <a:cs typeface="Courier New"/>
            </a:endParaRPr>
          </a:p>
          <a:p>
            <a:pPr marL="20320" marR="12586335">
              <a:lnSpc>
                <a:spcPct val="123000"/>
              </a:lnSpc>
              <a:spcBef>
                <a:spcPts val="4015"/>
              </a:spcBef>
            </a:pPr>
            <a:r>
              <a:rPr dirty="0" sz="5450" spc="135">
                <a:solidFill>
                  <a:srgbClr val="1A1A1A"/>
                </a:solidFill>
                <a:latin typeface="Courier New"/>
                <a:cs typeface="Courier New"/>
              </a:rPr>
              <a:t>man  cat</a:t>
            </a:r>
            <a:endParaRPr sz="5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128" y="8476718"/>
            <a:ext cx="0" cy="944880"/>
          </a:xfrm>
          <a:custGeom>
            <a:avLst/>
            <a:gdLst/>
            <a:ahLst/>
            <a:cxnLst/>
            <a:rect l="l" t="t" r="r" b="b"/>
            <a:pathLst>
              <a:path w="0" h="944879">
                <a:moveTo>
                  <a:pt x="0" y="944694"/>
                </a:moveTo>
                <a:lnTo>
                  <a:pt x="0" y="0"/>
                </a:lnTo>
              </a:path>
            </a:pathLst>
          </a:custGeom>
          <a:ln w="25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6128" y="9561840"/>
            <a:ext cx="15667355" cy="0"/>
          </a:xfrm>
          <a:custGeom>
            <a:avLst/>
            <a:gdLst/>
            <a:ahLst/>
            <a:cxnLst/>
            <a:rect l="l" t="t" r="r" b="b"/>
            <a:pathLst>
              <a:path w="15667355" h="0">
                <a:moveTo>
                  <a:pt x="0" y="0"/>
                </a:moveTo>
                <a:lnTo>
                  <a:pt x="15666738" y="0"/>
                </a:lnTo>
              </a:path>
            </a:pathLst>
          </a:custGeom>
          <a:ln w="3175">
            <a:solidFill>
              <a:srgbClr val="D6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2977" y="330710"/>
            <a:ext cx="14004290" cy="790257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62865" marR="43180" indent="5080">
              <a:lnSpc>
                <a:spcPct val="122400"/>
              </a:lnSpc>
              <a:spcBef>
                <a:spcPts val="30"/>
              </a:spcBef>
            </a:pPr>
            <a:r>
              <a:rPr dirty="0" sz="5450" spc="530">
                <a:solidFill>
                  <a:srgbClr val="161818"/>
                </a:solidFill>
                <a:latin typeface="Courier New"/>
                <a:cs typeface="Courier New"/>
              </a:rPr>
              <a:t>animals= </a:t>
            </a:r>
            <a:r>
              <a:rPr dirty="0" sz="5450" spc="100">
                <a:solidFill>
                  <a:srgbClr val="161818"/>
                </a:solidFill>
                <a:latin typeface="Courier New"/>
                <a:cs typeface="Courier New"/>
              </a:rPr>
              <a:t>['man', </a:t>
            </a:r>
            <a:r>
              <a:rPr dirty="0" sz="5450" spc="155">
                <a:solidFill>
                  <a:srgbClr val="050707"/>
                </a:solidFill>
                <a:latin typeface="Courier New"/>
                <a:cs typeface="Courier New"/>
              </a:rPr>
              <a:t>'be</a:t>
            </a:r>
            <a:r>
              <a:rPr dirty="0" sz="5450" spc="155">
                <a:solidFill>
                  <a:srgbClr val="262626"/>
                </a:solidFill>
                <a:latin typeface="Courier New"/>
                <a:cs typeface="Courier New"/>
              </a:rPr>
              <a:t>ar</a:t>
            </a:r>
            <a:r>
              <a:rPr dirty="0" sz="5450" spc="155">
                <a:solidFill>
                  <a:srgbClr val="050707"/>
                </a:solidFill>
                <a:latin typeface="Courier New"/>
                <a:cs typeface="Courier New"/>
              </a:rPr>
              <a:t>', </a:t>
            </a:r>
            <a:r>
              <a:rPr dirty="0" sz="5450" spc="100">
                <a:solidFill>
                  <a:srgbClr val="050707"/>
                </a:solidFill>
                <a:latin typeface="Courier New"/>
                <a:cs typeface="Courier New"/>
              </a:rPr>
              <a:t>'pig']  </a:t>
            </a:r>
            <a:r>
              <a:rPr dirty="0" sz="5450" spc="165">
                <a:solidFill>
                  <a:srgbClr val="161818"/>
                </a:solidFill>
                <a:latin typeface="Courier New"/>
                <a:cs typeface="Courier New"/>
              </a:rPr>
              <a:t>print(animals[-1])  print(animals[-2])  print(animals[-3])</a:t>
            </a:r>
            <a:endParaRPr sz="5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350">
              <a:latin typeface="Courier New"/>
              <a:cs typeface="Courier New"/>
            </a:endParaRPr>
          </a:p>
          <a:p>
            <a:pPr marL="71755" marR="12203430" indent="3810">
              <a:lnSpc>
                <a:spcPct val="122200"/>
              </a:lnSpc>
              <a:tabLst>
                <a:tab pos="934085" algn="l"/>
              </a:tabLst>
            </a:pPr>
            <a:r>
              <a:rPr dirty="0" sz="5450" spc="100">
                <a:solidFill>
                  <a:srgbClr val="161818"/>
                </a:solidFill>
                <a:latin typeface="Courier New"/>
                <a:cs typeface="Courier New"/>
              </a:rPr>
              <a:t>p</a:t>
            </a:r>
            <a:r>
              <a:rPr dirty="0" sz="5450" spc="-1845">
                <a:solidFill>
                  <a:srgbClr val="161818"/>
                </a:solidFill>
                <a:latin typeface="Courier New"/>
                <a:cs typeface="Courier New"/>
              </a:rPr>
              <a:t>i</a:t>
            </a:r>
            <a:r>
              <a:rPr dirty="0" baseline="151515" sz="1650" spc="52">
                <a:solidFill>
                  <a:srgbClr val="161818"/>
                </a:solidFill>
                <a:latin typeface="Courier New"/>
                <a:cs typeface="Courier New"/>
              </a:rPr>
              <a:t>I</a:t>
            </a:r>
            <a:r>
              <a:rPr dirty="0" baseline="151515" sz="1650">
                <a:solidFill>
                  <a:srgbClr val="161818"/>
                </a:solidFill>
                <a:latin typeface="Courier New"/>
                <a:cs typeface="Courier New"/>
              </a:rPr>
              <a:t>	</a:t>
            </a:r>
            <a:r>
              <a:rPr dirty="0" sz="5450" spc="100">
                <a:solidFill>
                  <a:srgbClr val="161818"/>
                </a:solidFill>
                <a:latin typeface="Courier New"/>
                <a:cs typeface="Courier New"/>
              </a:rPr>
              <a:t>g  bear  </a:t>
            </a:r>
            <a:r>
              <a:rPr dirty="0" sz="5450" spc="135">
                <a:solidFill>
                  <a:srgbClr val="161818"/>
                </a:solidFill>
                <a:latin typeface="Courier New"/>
                <a:cs typeface="Courier New"/>
              </a:rPr>
              <a:t>man</a:t>
            </a:r>
            <a:endParaRPr sz="5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00" y="331987"/>
            <a:ext cx="13912215" cy="30638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5080">
              <a:lnSpc>
                <a:spcPct val="121100"/>
              </a:lnSpc>
              <a:spcBef>
                <a:spcPts val="40"/>
              </a:spcBef>
            </a:pPr>
            <a:r>
              <a:rPr dirty="0" sz="5500" spc="500">
                <a:solidFill>
                  <a:srgbClr val="181A1A"/>
                </a:solidFill>
                <a:latin typeface="Courier New"/>
                <a:cs typeface="Courier New"/>
              </a:rPr>
              <a:t>animals= </a:t>
            </a:r>
            <a:r>
              <a:rPr dirty="0" sz="5500" spc="70">
                <a:solidFill>
                  <a:srgbClr val="181A1A"/>
                </a:solidFill>
                <a:latin typeface="Courier New"/>
                <a:cs typeface="Courier New"/>
              </a:rPr>
              <a:t>['man', </a:t>
            </a:r>
            <a:r>
              <a:rPr dirty="0" sz="5500" spc="70">
                <a:solidFill>
                  <a:srgbClr val="070707"/>
                </a:solidFill>
                <a:latin typeface="Courier New"/>
                <a:cs typeface="Courier New"/>
              </a:rPr>
              <a:t>'bear', 'pig']  </a:t>
            </a:r>
            <a:r>
              <a:rPr dirty="0" sz="5500" spc="135">
                <a:solidFill>
                  <a:srgbClr val="181A1A"/>
                </a:solidFill>
                <a:latin typeface="Courier New"/>
                <a:cs typeface="Courier New"/>
              </a:rPr>
              <a:t>animals.append('cow')  print(animals[-1])</a:t>
            </a:r>
            <a:endParaRPr sz="5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296" y="5540573"/>
            <a:ext cx="1286510" cy="791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300" b="1">
                <a:solidFill>
                  <a:srgbClr val="181A1A"/>
                </a:solidFill>
                <a:latin typeface="Courier New"/>
                <a:cs typeface="Courier New"/>
              </a:rPr>
              <a:t>cow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2020-10-30T13:39:43Z</dcterms:created>
  <dcterms:modified xsi:type="dcterms:W3CDTF">2020-10-30T13:39:43Z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Adobe Acrobat 20.12</vt:lpwstr>
  </property>
</Properties>
</file>