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 Bold" charset="1" panose="00000000000000000000"/>
      <p:regular r:id="rId10"/>
    </p:embeddedFont>
    <p:embeddedFont>
      <p:font typeface="Nunito Bold Bold" charset="1" panose="00000000000000000000"/>
      <p:regular r:id="rId11"/>
    </p:embeddedFont>
    <p:embeddedFont>
      <p:font typeface="Nunito Bold Italics" charset="1" panose="00000000000000000000"/>
      <p:regular r:id="rId12"/>
    </p:embeddedFont>
    <p:embeddedFont>
      <p:font typeface="Nunito Bold Bold Italics" charset="1" panose="00000000000000000000"/>
      <p:regular r:id="rId13"/>
    </p:embeddedFont>
    <p:embeddedFont>
      <p:font typeface="Nunito" charset="1" panose="00000500000000000000"/>
      <p:regular r:id="rId14"/>
    </p:embeddedFont>
    <p:embeddedFont>
      <p:font typeface="Nunito Bold" charset="1" panose="00000800000000000000"/>
      <p:regular r:id="rId15"/>
    </p:embeddedFont>
    <p:embeddedFont>
      <p:font typeface="Nunito Bold Italics" charset="1" panose="00000000000000000000"/>
      <p:regular r:id="rId16"/>
    </p:embeddedFont>
    <p:embeddedFont>
      <p:font typeface="Nunito Light" charset="1" panose="00000400000000000000"/>
      <p:regular r:id="rId17"/>
    </p:embeddedFont>
    <p:embeddedFont>
      <p:font typeface="Nunito Heavy" charset="1" panose="00000000000000000000"/>
      <p:regular r:id="rId18"/>
    </p:embeddedFont>
    <p:embeddedFont>
      <p:font typeface="Nunito Heavy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huggingface.co/spaces/Rohit-Kain/Disease-Prediction" TargetMode="External" Type="http://schemas.openxmlformats.org/officeDocument/2006/relationships/hyperlink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21.png" Type="http://schemas.openxmlformats.org/officeDocument/2006/relationships/image"/><Relationship Id="rId20" Target="../media/image15.png" Type="http://schemas.openxmlformats.org/officeDocument/2006/relationships/image"/><Relationship Id="rId21" Target="../media/image16.sv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6534662">
            <a:off x="10637397" y="-6260415"/>
            <a:ext cx="11159046" cy="12081644"/>
          </a:xfrm>
          <a:custGeom>
            <a:avLst/>
            <a:gdLst/>
            <a:ahLst/>
            <a:cxnLst/>
            <a:rect r="r" b="b" t="t" l="l"/>
            <a:pathLst>
              <a:path h="12081644" w="11159046">
                <a:moveTo>
                  <a:pt x="0" y="12081645"/>
                </a:moveTo>
                <a:lnTo>
                  <a:pt x="11159046" y="12081645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77909">
            <a:off x="-5893489" y="2480644"/>
            <a:ext cx="13865152" cy="15011484"/>
          </a:xfrm>
          <a:custGeom>
            <a:avLst/>
            <a:gdLst/>
            <a:ahLst/>
            <a:cxnLst/>
            <a:rect r="r" b="b" t="t" l="l"/>
            <a:pathLst>
              <a:path h="15011484" w="13865152">
                <a:moveTo>
                  <a:pt x="0" y="0"/>
                </a:moveTo>
                <a:lnTo>
                  <a:pt x="13865152" y="0"/>
                </a:lnTo>
                <a:lnTo>
                  <a:pt x="13865152" y="15011484"/>
                </a:lnTo>
                <a:lnTo>
                  <a:pt x="0" y="15011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8412" y="3182709"/>
            <a:ext cx="13117999" cy="314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0000">
                <a:solidFill>
                  <a:srgbClr val="2D799C"/>
                </a:solidFill>
                <a:latin typeface="Nunito Bold Bold"/>
              </a:rPr>
              <a:t>MULTI-DISEASE PROGNOSIS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24296">
            <a:off x="536087" y="3797131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9782">
            <a:off x="15977386" y="1270972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3" y="0"/>
                </a:lnTo>
                <a:lnTo>
                  <a:pt x="1362403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257292">
            <a:off x="16142981" y="347071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8"/>
                </a:lnTo>
                <a:lnTo>
                  <a:pt x="0" y="21919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09316" y="397869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1" y="0"/>
                </a:lnTo>
                <a:lnTo>
                  <a:pt x="1180961" y="2662002"/>
                </a:lnTo>
                <a:lnTo>
                  <a:pt x="0" y="2662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030729">
            <a:off x="5297911" y="7627946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938460">
            <a:off x="652866" y="5688678"/>
            <a:ext cx="3497479" cy="4049712"/>
          </a:xfrm>
          <a:custGeom>
            <a:avLst/>
            <a:gdLst/>
            <a:ahLst/>
            <a:cxnLst/>
            <a:rect r="r" b="b" t="t" l="l"/>
            <a:pathLst>
              <a:path h="4049712" w="3497479">
                <a:moveTo>
                  <a:pt x="0" y="0"/>
                </a:moveTo>
                <a:lnTo>
                  <a:pt x="3497479" y="0"/>
                </a:lnTo>
                <a:lnTo>
                  <a:pt x="3497479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8347">
            <a:off x="8086668" y="8109490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6"/>
                </a:lnTo>
                <a:lnTo>
                  <a:pt x="0" y="19197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593113">
            <a:off x="11553448" y="228694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9" y="0"/>
                </a:lnTo>
                <a:lnTo>
                  <a:pt x="525989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30514" y="6292693"/>
            <a:ext cx="1142697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>
                <a:solidFill>
                  <a:srgbClr val="5C3224">
                    <a:alpha val="93725"/>
                  </a:srgbClr>
                </a:solidFill>
                <a:latin typeface="Nunito Bold Bold"/>
              </a:rPr>
              <a:t>~</a:t>
            </a:r>
            <a:r>
              <a:rPr lang="en-US" sz="4800">
                <a:solidFill>
                  <a:srgbClr val="5C3224">
                    <a:alpha val="93725"/>
                  </a:srgbClr>
                </a:solidFill>
                <a:latin typeface="Nunito Bold"/>
              </a:rPr>
              <a:t>Rohit Kumar Kain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9907623">
            <a:off x="14414719" y="90636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5" y="0"/>
                </a:lnTo>
                <a:lnTo>
                  <a:pt x="1470625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01030" y="2106263"/>
            <a:ext cx="9685940" cy="109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9"/>
              </a:lnSpc>
            </a:pPr>
            <a:r>
              <a:rPr lang="en-US" sz="6999">
                <a:solidFill>
                  <a:srgbClr val="2D799C"/>
                </a:solidFill>
                <a:latin typeface="Nunito Bold Bold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301030" y="3470863"/>
            <a:ext cx="9685940" cy="4671775"/>
            <a:chOff x="0" y="0"/>
            <a:chExt cx="2551029" cy="12304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1029" cy="1230426"/>
            </a:xfrm>
            <a:custGeom>
              <a:avLst/>
              <a:gdLst/>
              <a:ahLst/>
              <a:cxnLst/>
              <a:rect r="r" b="b" t="t" l="l"/>
              <a:pathLst>
                <a:path h="1230426" w="2551029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551029" cy="1297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5C3224"/>
                  </a:solidFill>
                  <a:latin typeface="Nunito Bold"/>
                </a:rPr>
                <a:t>Thank you all for your time and engagement during the disease prediction presentation. Your thoughtful presence and insightful questions were truly appreciated. Grateful for your support.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6737149">
            <a:off x="-7476913" y="-9145504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585351">
            <a:off x="-3415423" y="-5153869"/>
            <a:ext cx="8238809" cy="8919970"/>
          </a:xfrm>
          <a:custGeom>
            <a:avLst/>
            <a:gdLst/>
            <a:ahLst/>
            <a:cxnLst/>
            <a:rect r="r" b="b" t="t" l="l"/>
            <a:pathLst>
              <a:path h="8919970" w="8238809">
                <a:moveTo>
                  <a:pt x="0" y="0"/>
                </a:moveTo>
                <a:lnTo>
                  <a:pt x="8238808" y="0"/>
                </a:lnTo>
                <a:lnTo>
                  <a:pt x="8238808" y="8919970"/>
                </a:lnTo>
                <a:lnTo>
                  <a:pt x="0" y="8919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590698">
            <a:off x="10415723" y="5944493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15293" y="599060"/>
            <a:ext cx="7474389" cy="109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0"/>
              </a:lnSpc>
            </a:pPr>
            <a:r>
              <a:rPr lang="en-US" sz="7000">
                <a:solidFill>
                  <a:srgbClr val="FFC9B3"/>
                </a:solidFill>
                <a:latin typeface="Nunito Bold Bold"/>
              </a:rPr>
              <a:t>GET IN TOUCH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06806" y="5901310"/>
            <a:ext cx="7474389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FFC9B3"/>
                </a:solidFill>
                <a:latin typeface="Nunito Bold"/>
              </a:rPr>
              <a:t>SOCIAL MEDIA: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06806" y="6547105"/>
            <a:ext cx="747438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C9B3"/>
                </a:solidFill>
                <a:latin typeface="Nunito"/>
              </a:rPr>
              <a:t>@the_rohit_kain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06806" y="7422135"/>
            <a:ext cx="7474389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FFC9B3"/>
                </a:solidFill>
                <a:latin typeface="Nunito Bold"/>
              </a:rPr>
              <a:t>CONTACT NUMBER: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806" y="8067930"/>
            <a:ext cx="747438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C9B3"/>
                </a:solidFill>
                <a:latin typeface="Nunito"/>
              </a:rPr>
              <a:t>8851252709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58356" y="2826640"/>
            <a:ext cx="7474389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FFC9B3"/>
                </a:solidFill>
                <a:latin typeface="Nunito Bold"/>
              </a:rPr>
              <a:t>WEBSITE: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6806" y="3514980"/>
            <a:ext cx="7149657" cy="61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sz="3634">
                <a:solidFill>
                  <a:srgbClr val="FFC9B3"/>
                </a:solidFill>
                <a:latin typeface="Nunito"/>
              </a:rPr>
              <a:t>hf</a:t>
            </a:r>
            <a:r>
              <a:rPr lang="en-US" sz="3634" u="sng">
                <a:solidFill>
                  <a:srgbClr val="FFC9B3"/>
                </a:solidFill>
                <a:latin typeface="Nunito"/>
                <a:hlinkClick r:id="rId2" tooltip="https://huggingface.co/spaces/Rohit-Kain/Disease-Prediction"/>
              </a:rPr>
              <a:t>.co/spaces/Rohit-Kain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06806" y="4380485"/>
            <a:ext cx="7474389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FFC9B3"/>
                </a:solidFill>
                <a:latin typeface="Nunito Bold"/>
              </a:rPr>
              <a:t>EMAIL ADDRESS: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6806" y="5026280"/>
            <a:ext cx="747438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C9B3"/>
                </a:solidFill>
                <a:latin typeface="Nunito"/>
              </a:rPr>
              <a:t>rohitkain09@gmail.com</a:t>
            </a:r>
          </a:p>
        </p:txBody>
      </p:sp>
      <p:sp>
        <p:nvSpPr>
          <p:cNvPr name="Freeform 11" id="11"/>
          <p:cNvSpPr/>
          <p:nvPr/>
        </p:nvSpPr>
        <p:spPr>
          <a:xfrm flipH="true" flipV="true" rot="6737149">
            <a:off x="-7476913" y="-9145504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585351">
            <a:off x="-3415423" y="-5153869"/>
            <a:ext cx="8238809" cy="8919970"/>
          </a:xfrm>
          <a:custGeom>
            <a:avLst/>
            <a:gdLst/>
            <a:ahLst/>
            <a:cxnLst/>
            <a:rect r="r" b="b" t="t" l="l"/>
            <a:pathLst>
              <a:path h="8919970" w="8238809">
                <a:moveTo>
                  <a:pt x="0" y="0"/>
                </a:moveTo>
                <a:lnTo>
                  <a:pt x="8238808" y="0"/>
                </a:lnTo>
                <a:lnTo>
                  <a:pt x="8238808" y="8919970"/>
                </a:lnTo>
                <a:lnTo>
                  <a:pt x="0" y="89199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590698">
            <a:off x="10415723" y="5944493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0681" y="1913003"/>
            <a:ext cx="7178651" cy="183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1"/>
              </a:lnSpc>
            </a:pPr>
            <a:r>
              <a:rPr lang="en-US" sz="3865">
                <a:solidFill>
                  <a:srgbClr val="FFC9B3"/>
                </a:solidFill>
                <a:latin typeface="Nunito Bold Bold"/>
              </a:rPr>
              <a:t>UNRAVELLING THE FUTURE OF DISEASE PREDICTION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85105"/>
            <a:ext cx="9285360" cy="5939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C9B3"/>
                </a:solidFill>
                <a:latin typeface="Nunito"/>
              </a:rPr>
              <a:t>Utilizes machine learning for predictive analysis of diabetes, heart diseases, and Parkinson's.</a:t>
            </a:r>
          </a:p>
          <a:p>
            <a:pPr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C9B3"/>
                </a:solidFill>
                <a:latin typeface="Nunito"/>
              </a:rPr>
              <a:t>Targets global health challenges by enhancing early detection for improved management.</a:t>
            </a:r>
          </a:p>
          <a:p>
            <a:pPr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C9B3"/>
                </a:solidFill>
                <a:latin typeface="Nunito"/>
              </a:rPr>
              <a:t>Leverages machine learning's transformative potential in healthcare.</a:t>
            </a:r>
          </a:p>
          <a:p>
            <a:pPr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C9B3"/>
                </a:solidFill>
                <a:latin typeface="Nunito"/>
              </a:rPr>
              <a:t>Emphasizes the project's comprehensive impact on public health through the collective prediction of multiple diseases.</a:t>
            </a:r>
          </a:p>
          <a:p>
            <a:pPr>
              <a:lnSpc>
                <a:spcPts val="4672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4816066">
            <a:off x="7720133" y="-2011109"/>
            <a:ext cx="16888561" cy="14309217"/>
          </a:xfrm>
          <a:custGeom>
            <a:avLst/>
            <a:gdLst/>
            <a:ahLst/>
            <a:cxnLst/>
            <a:rect r="r" b="b" t="t" l="l"/>
            <a:pathLst>
              <a:path h="14309217" w="16888561">
                <a:moveTo>
                  <a:pt x="0" y="0"/>
                </a:moveTo>
                <a:lnTo>
                  <a:pt x="16888561" y="0"/>
                </a:lnTo>
                <a:lnTo>
                  <a:pt x="16888561" y="14309218"/>
                </a:lnTo>
                <a:lnTo>
                  <a:pt x="0" y="1430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324296">
            <a:off x="11006456" y="3811847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47205">
            <a:off x="12453930" y="5728976"/>
            <a:ext cx="9043410" cy="9791094"/>
          </a:xfrm>
          <a:custGeom>
            <a:avLst/>
            <a:gdLst/>
            <a:ahLst/>
            <a:cxnLst/>
            <a:rect r="r" b="b" t="t" l="l"/>
            <a:pathLst>
              <a:path h="9791094" w="9043410">
                <a:moveTo>
                  <a:pt x="0" y="0"/>
                </a:moveTo>
                <a:lnTo>
                  <a:pt x="9043410" y="0"/>
                </a:lnTo>
                <a:lnTo>
                  <a:pt x="9043410" y="9791094"/>
                </a:lnTo>
                <a:lnTo>
                  <a:pt x="0" y="9791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10219">
            <a:off x="15723655" y="3406228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81308">
            <a:off x="16205968" y="6115462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5"/>
                </a:lnTo>
                <a:lnTo>
                  <a:pt x="0" y="1919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9782">
            <a:off x="14045811" y="1708376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4" y="0"/>
                </a:lnTo>
                <a:lnTo>
                  <a:pt x="1362404" y="2531493"/>
                </a:lnTo>
                <a:lnTo>
                  <a:pt x="0" y="25314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32114">
            <a:off x="15718479" y="1159083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43487" y="819451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0" y="0"/>
                </a:lnTo>
                <a:lnTo>
                  <a:pt x="1180960" y="2662001"/>
                </a:lnTo>
                <a:lnTo>
                  <a:pt x="0" y="26620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3492097">
            <a:off x="10273047" y="1011500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8" y="0"/>
                </a:lnTo>
                <a:lnTo>
                  <a:pt x="525988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467239">
            <a:off x="13018389" y="133893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672712">
            <a:off x="-3310288" y="-6129893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6365">
            <a:off x="12141907" y="5261694"/>
            <a:ext cx="3497479" cy="4049712"/>
          </a:xfrm>
          <a:custGeom>
            <a:avLst/>
            <a:gdLst/>
            <a:ahLst/>
            <a:cxnLst/>
            <a:rect r="r" b="b" t="t" l="l"/>
            <a:pathLst>
              <a:path h="4049712" w="3497479">
                <a:moveTo>
                  <a:pt x="0" y="0"/>
                </a:moveTo>
                <a:lnTo>
                  <a:pt x="3497479" y="0"/>
                </a:lnTo>
                <a:lnTo>
                  <a:pt x="3497479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5223" y="2341963"/>
            <a:ext cx="8388668" cy="51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3291">
                <a:solidFill>
                  <a:srgbClr val="FFC9B3"/>
                </a:solidFill>
                <a:latin typeface="Nunito Bold Bold"/>
              </a:rPr>
              <a:t>PROJECT INSPIRATION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05223" y="3297569"/>
            <a:ext cx="11877554" cy="646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C9B3"/>
                </a:solidFill>
                <a:latin typeface="Nunito Bold"/>
              </a:rPr>
              <a:t>Global Health Impact: </a:t>
            </a:r>
            <a:r>
              <a:rPr lang="en-US" sz="3000">
                <a:solidFill>
                  <a:srgbClr val="FFC9B3"/>
                </a:solidFill>
                <a:latin typeface="Nunito"/>
              </a:rPr>
              <a:t>Recognizing the increasing prevalence of diabetes, heart diseases, and Parkinson's on a global scale.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C9B3"/>
                </a:solidFill>
                <a:latin typeface="Nunito Bold"/>
              </a:rPr>
              <a:t>Personal Connection:</a:t>
            </a:r>
            <a:r>
              <a:rPr lang="en-US" sz="3000">
                <a:solidFill>
                  <a:srgbClr val="FFC9B3"/>
                </a:solidFill>
                <a:latin typeface="Nunito"/>
              </a:rPr>
              <a:t> Perhaps having a personal or familial connection to these diseases sparked a desire to contribute to their early detection and management.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C9B3"/>
                </a:solidFill>
                <a:latin typeface="Nunito Bold"/>
              </a:rPr>
              <a:t>Technological Advancements:</a:t>
            </a:r>
            <a:r>
              <a:rPr lang="en-US" sz="3000">
                <a:solidFill>
                  <a:srgbClr val="FFC9B3"/>
                </a:solidFill>
                <a:latin typeface="Nunito"/>
              </a:rPr>
              <a:t> The awareness of machine learning's transformative potential in healthcare likely influenced the decision to apply it for predictive analysis.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C9B3"/>
                </a:solidFill>
                <a:latin typeface="Nunito Bold"/>
              </a:rPr>
              <a:t>Healthcare Challenges:</a:t>
            </a:r>
            <a:r>
              <a:rPr lang="en-US" sz="3000">
                <a:solidFill>
                  <a:srgbClr val="FFC9B3"/>
                </a:solidFill>
                <a:latin typeface="Nunito"/>
              </a:rPr>
              <a:t> Identifying challenges in current disease detection methods and envisioning a more proactive and accurate approach.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true" rot="6590698">
            <a:off x="-7674595" y="-8690524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720732">
            <a:off x="-3415423" y="-5153869"/>
            <a:ext cx="8238809" cy="8919970"/>
          </a:xfrm>
          <a:custGeom>
            <a:avLst/>
            <a:gdLst/>
            <a:ahLst/>
            <a:cxnLst/>
            <a:rect r="r" b="b" t="t" l="l"/>
            <a:pathLst>
              <a:path h="8919970" w="8238809">
                <a:moveTo>
                  <a:pt x="0" y="0"/>
                </a:moveTo>
                <a:lnTo>
                  <a:pt x="8238808" y="0"/>
                </a:lnTo>
                <a:lnTo>
                  <a:pt x="8238808" y="8919970"/>
                </a:lnTo>
                <a:lnTo>
                  <a:pt x="0" y="8919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590698">
            <a:off x="13917384" y="6164122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793149">
            <a:off x="12600656" y="6133972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88435">
            <a:off x="-3796414" y="-3586659"/>
            <a:ext cx="17288011" cy="14647660"/>
          </a:xfrm>
          <a:custGeom>
            <a:avLst/>
            <a:gdLst/>
            <a:ahLst/>
            <a:cxnLst/>
            <a:rect r="r" b="b" t="t" l="l"/>
            <a:pathLst>
              <a:path h="14647660" w="17288011">
                <a:moveTo>
                  <a:pt x="0" y="0"/>
                </a:moveTo>
                <a:lnTo>
                  <a:pt x="17288010" y="0"/>
                </a:lnTo>
                <a:lnTo>
                  <a:pt x="17288010" y="14647660"/>
                </a:lnTo>
                <a:lnTo>
                  <a:pt x="0" y="146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4809" y="6941023"/>
            <a:ext cx="2082878" cy="984633"/>
          </a:xfrm>
          <a:custGeom>
            <a:avLst/>
            <a:gdLst/>
            <a:ahLst/>
            <a:cxnLst/>
            <a:rect r="r" b="b" t="t" l="l"/>
            <a:pathLst>
              <a:path h="984633" w="2082878">
                <a:moveTo>
                  <a:pt x="0" y="0"/>
                </a:moveTo>
                <a:lnTo>
                  <a:pt x="2082878" y="0"/>
                </a:lnTo>
                <a:lnTo>
                  <a:pt x="2082878" y="984633"/>
                </a:lnTo>
                <a:lnTo>
                  <a:pt x="0" y="98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0207" y="2313719"/>
            <a:ext cx="7709068" cy="309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50"/>
              </a:lnSpc>
            </a:pPr>
            <a:r>
              <a:rPr lang="en-US" sz="9800">
                <a:solidFill>
                  <a:srgbClr val="FFC9B3"/>
                </a:solidFill>
                <a:latin typeface="Nunito Bold Bold"/>
              </a:rPr>
              <a:t>PROJECT OBJECTIVES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6342428">
            <a:off x="-4229125" y="-4246969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58875" y="1873683"/>
            <a:ext cx="6228154" cy="9110331"/>
          </a:xfrm>
          <a:custGeom>
            <a:avLst/>
            <a:gdLst/>
            <a:ahLst/>
            <a:cxnLst/>
            <a:rect r="r" b="b" t="t" l="l"/>
            <a:pathLst>
              <a:path h="9110331" w="6228154">
                <a:moveTo>
                  <a:pt x="0" y="0"/>
                </a:moveTo>
                <a:lnTo>
                  <a:pt x="6228154" y="0"/>
                </a:lnTo>
                <a:lnTo>
                  <a:pt x="6228154" y="9110332"/>
                </a:lnTo>
                <a:lnTo>
                  <a:pt x="0" y="91103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884258">
            <a:off x="13495695" y="6540630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0" y="0"/>
                </a:lnTo>
                <a:lnTo>
                  <a:pt x="7527210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339417">
            <a:off x="-4376440" y="4903567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84412">
            <a:off x="10517651" y="-8747965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5182" y="5143500"/>
            <a:ext cx="4974400" cy="5560813"/>
          </a:xfrm>
          <a:custGeom>
            <a:avLst/>
            <a:gdLst/>
            <a:ahLst/>
            <a:cxnLst/>
            <a:rect r="r" b="b" t="t" l="l"/>
            <a:pathLst>
              <a:path h="5560813" w="4974400">
                <a:moveTo>
                  <a:pt x="0" y="0"/>
                </a:moveTo>
                <a:lnTo>
                  <a:pt x="4974400" y="0"/>
                </a:lnTo>
                <a:lnTo>
                  <a:pt x="4974400" y="5560813"/>
                </a:lnTo>
                <a:lnTo>
                  <a:pt x="0" y="5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67172" y="4787157"/>
            <a:ext cx="4731283" cy="8942287"/>
          </a:xfrm>
          <a:custGeom>
            <a:avLst/>
            <a:gdLst/>
            <a:ahLst/>
            <a:cxnLst/>
            <a:rect r="r" b="b" t="t" l="l"/>
            <a:pathLst>
              <a:path h="8942287" w="4731283">
                <a:moveTo>
                  <a:pt x="0" y="0"/>
                </a:moveTo>
                <a:lnTo>
                  <a:pt x="4731283" y="0"/>
                </a:lnTo>
                <a:lnTo>
                  <a:pt x="4731283" y="8942286"/>
                </a:lnTo>
                <a:lnTo>
                  <a:pt x="0" y="8942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54017" y="1706634"/>
            <a:ext cx="12828902" cy="454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5C3224"/>
                </a:solidFill>
                <a:latin typeface="Nunito Bold"/>
              </a:rPr>
              <a:t>Develop Accurate Prediction Models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5C3224"/>
                </a:solidFill>
                <a:latin typeface="Nunito Bold"/>
              </a:rPr>
              <a:t>Early Detection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5C3224"/>
                </a:solidFill>
                <a:latin typeface="Nunito Bold"/>
              </a:rPr>
              <a:t>Improve Healthcare Outcomes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5C3224"/>
                </a:solidFill>
                <a:latin typeface="Nunito Bold"/>
              </a:rPr>
              <a:t>Feature Importance Analysis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5C3224"/>
                </a:solidFill>
                <a:latin typeface="Nunito Bold"/>
              </a:rPr>
              <a:t>Cross-Disease Comparison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097147">
            <a:off x="-4977984" y="-3197881"/>
            <a:ext cx="17288011" cy="14647660"/>
          </a:xfrm>
          <a:custGeom>
            <a:avLst/>
            <a:gdLst/>
            <a:ahLst/>
            <a:cxnLst/>
            <a:rect r="r" b="b" t="t" l="l"/>
            <a:pathLst>
              <a:path h="14647660" w="17288011">
                <a:moveTo>
                  <a:pt x="0" y="0"/>
                </a:moveTo>
                <a:lnTo>
                  <a:pt x="17288011" y="0"/>
                </a:lnTo>
                <a:lnTo>
                  <a:pt x="17288011" y="14647660"/>
                </a:lnTo>
                <a:lnTo>
                  <a:pt x="0" y="146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50232" y="2328314"/>
            <a:ext cx="7709068" cy="441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0"/>
              </a:lnSpc>
            </a:pPr>
            <a:r>
              <a:rPr lang="en-US" sz="7000">
                <a:solidFill>
                  <a:srgbClr val="FFC9B3"/>
                </a:solidFill>
                <a:latin typeface="Nunito Bold Bold"/>
              </a:rPr>
              <a:t>METHODOLOGY: A HOLISTIC APPROACH TO DEVELOPMENT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363327" y="6935953"/>
            <a:ext cx="2082878" cy="984633"/>
          </a:xfrm>
          <a:custGeom>
            <a:avLst/>
            <a:gdLst/>
            <a:ahLst/>
            <a:cxnLst/>
            <a:rect r="r" b="b" t="t" l="l"/>
            <a:pathLst>
              <a:path h="984633" w="2082878">
                <a:moveTo>
                  <a:pt x="0" y="0"/>
                </a:moveTo>
                <a:lnTo>
                  <a:pt x="2082878" y="0"/>
                </a:lnTo>
                <a:lnTo>
                  <a:pt x="2082878" y="984633"/>
                </a:lnTo>
                <a:lnTo>
                  <a:pt x="0" y="98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342428">
            <a:off x="-3763605" y="-4074770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0" y="0"/>
                </a:lnTo>
                <a:lnTo>
                  <a:pt x="7527210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3173" y="2318574"/>
            <a:ext cx="5918765" cy="8845980"/>
          </a:xfrm>
          <a:custGeom>
            <a:avLst/>
            <a:gdLst/>
            <a:ahLst/>
            <a:cxnLst/>
            <a:rect r="r" b="b" t="t" l="l"/>
            <a:pathLst>
              <a:path h="8845980" w="5918765">
                <a:moveTo>
                  <a:pt x="0" y="0"/>
                </a:moveTo>
                <a:lnTo>
                  <a:pt x="5918765" y="0"/>
                </a:lnTo>
                <a:lnTo>
                  <a:pt x="5918765" y="8845980"/>
                </a:lnTo>
                <a:lnTo>
                  <a:pt x="0" y="8845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12735">
            <a:off x="8331452" y="-10675299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9" y="0"/>
                </a:lnTo>
                <a:lnTo>
                  <a:pt x="13483299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3762117" y="5970932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3006" y="5143500"/>
            <a:ext cx="3770709" cy="5457606"/>
          </a:xfrm>
          <a:custGeom>
            <a:avLst/>
            <a:gdLst/>
            <a:ahLst/>
            <a:cxnLst/>
            <a:rect r="r" b="b" t="t" l="l"/>
            <a:pathLst>
              <a:path h="5457606" w="3770709">
                <a:moveTo>
                  <a:pt x="0" y="0"/>
                </a:moveTo>
                <a:lnTo>
                  <a:pt x="3770710" y="0"/>
                </a:lnTo>
                <a:lnTo>
                  <a:pt x="3770710" y="5457606"/>
                </a:lnTo>
                <a:lnTo>
                  <a:pt x="0" y="5457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07191" y="613436"/>
            <a:ext cx="2847805" cy="8287263"/>
          </a:xfrm>
          <a:custGeom>
            <a:avLst/>
            <a:gdLst/>
            <a:ahLst/>
            <a:cxnLst/>
            <a:rect r="r" b="b" t="t" l="l"/>
            <a:pathLst>
              <a:path h="8287263" w="2847805">
                <a:moveTo>
                  <a:pt x="0" y="0"/>
                </a:moveTo>
                <a:lnTo>
                  <a:pt x="2847805" y="0"/>
                </a:lnTo>
                <a:lnTo>
                  <a:pt x="2847805" y="8287263"/>
                </a:lnTo>
                <a:lnTo>
                  <a:pt x="0" y="8287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78088" y="760025"/>
            <a:ext cx="4012122" cy="2925925"/>
            <a:chOff x="0" y="0"/>
            <a:chExt cx="1056691" cy="770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6691" cy="770614"/>
            </a:xfrm>
            <a:custGeom>
              <a:avLst/>
              <a:gdLst/>
              <a:ahLst/>
              <a:cxnLst/>
              <a:rect r="r" b="b" t="t" l="l"/>
              <a:pathLst>
                <a:path h="770614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747458"/>
                  </a:lnTo>
                  <a:cubicBezTo>
                    <a:pt x="1056691" y="753600"/>
                    <a:pt x="1054251" y="759489"/>
                    <a:pt x="1049908" y="763832"/>
                  </a:cubicBezTo>
                  <a:cubicBezTo>
                    <a:pt x="1045566" y="768174"/>
                    <a:pt x="1039676" y="770614"/>
                    <a:pt x="1033535" y="770614"/>
                  </a:cubicBezTo>
                  <a:lnTo>
                    <a:pt x="23156" y="770614"/>
                  </a:lnTo>
                  <a:cubicBezTo>
                    <a:pt x="10367" y="770614"/>
                    <a:pt x="0" y="760247"/>
                    <a:pt x="0" y="747458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056691" cy="827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Data Collection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44008" y="760025"/>
            <a:ext cx="4012122" cy="2925925"/>
            <a:chOff x="0" y="0"/>
            <a:chExt cx="1056691" cy="770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6691" cy="770614"/>
            </a:xfrm>
            <a:custGeom>
              <a:avLst/>
              <a:gdLst/>
              <a:ahLst/>
              <a:cxnLst/>
              <a:rect r="r" b="b" t="t" l="l"/>
              <a:pathLst>
                <a:path h="770614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747458"/>
                  </a:lnTo>
                  <a:cubicBezTo>
                    <a:pt x="1056691" y="753600"/>
                    <a:pt x="1054251" y="759489"/>
                    <a:pt x="1049908" y="763832"/>
                  </a:cubicBezTo>
                  <a:cubicBezTo>
                    <a:pt x="1045566" y="768174"/>
                    <a:pt x="1039676" y="770614"/>
                    <a:pt x="1033535" y="770614"/>
                  </a:cubicBezTo>
                  <a:lnTo>
                    <a:pt x="23156" y="770614"/>
                  </a:lnTo>
                  <a:cubicBezTo>
                    <a:pt x="10367" y="770614"/>
                    <a:pt x="0" y="760247"/>
                    <a:pt x="0" y="747458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056691" cy="827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Data</a:t>
              </a:r>
            </a:p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Preprocessing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60979" y="760025"/>
            <a:ext cx="4012122" cy="2925925"/>
            <a:chOff x="0" y="0"/>
            <a:chExt cx="1056691" cy="7706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6691" cy="770614"/>
            </a:xfrm>
            <a:custGeom>
              <a:avLst/>
              <a:gdLst/>
              <a:ahLst/>
              <a:cxnLst/>
              <a:rect r="r" b="b" t="t" l="l"/>
              <a:pathLst>
                <a:path h="770614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747458"/>
                  </a:lnTo>
                  <a:cubicBezTo>
                    <a:pt x="1056691" y="753600"/>
                    <a:pt x="1054251" y="759489"/>
                    <a:pt x="1049908" y="763832"/>
                  </a:cubicBezTo>
                  <a:cubicBezTo>
                    <a:pt x="1045566" y="768174"/>
                    <a:pt x="1039676" y="770614"/>
                    <a:pt x="1033535" y="770614"/>
                  </a:cubicBezTo>
                  <a:lnTo>
                    <a:pt x="23156" y="770614"/>
                  </a:lnTo>
                  <a:cubicBezTo>
                    <a:pt x="10367" y="770614"/>
                    <a:pt x="0" y="760247"/>
                    <a:pt x="0" y="747458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056691" cy="827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</a:p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Feature </a:t>
              </a:r>
            </a:p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Selection</a:t>
              </a:r>
            </a:p>
            <a:p>
              <a:pPr algn="ctr">
                <a:lnSpc>
                  <a:spcPts val="47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654236" y="4111905"/>
            <a:ext cx="4012122" cy="2925925"/>
            <a:chOff x="0" y="0"/>
            <a:chExt cx="1056691" cy="7706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6691" cy="770614"/>
            </a:xfrm>
            <a:custGeom>
              <a:avLst/>
              <a:gdLst/>
              <a:ahLst/>
              <a:cxnLst/>
              <a:rect r="r" b="b" t="t" l="l"/>
              <a:pathLst>
                <a:path h="770614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747458"/>
                  </a:lnTo>
                  <a:cubicBezTo>
                    <a:pt x="1056691" y="753600"/>
                    <a:pt x="1054251" y="759489"/>
                    <a:pt x="1049908" y="763832"/>
                  </a:cubicBezTo>
                  <a:cubicBezTo>
                    <a:pt x="1045566" y="768174"/>
                    <a:pt x="1039676" y="770614"/>
                    <a:pt x="1033535" y="770614"/>
                  </a:cubicBezTo>
                  <a:lnTo>
                    <a:pt x="23156" y="770614"/>
                  </a:lnTo>
                  <a:cubicBezTo>
                    <a:pt x="10367" y="770614"/>
                    <a:pt x="0" y="760247"/>
                    <a:pt x="0" y="747458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056691" cy="827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Machine Learning Models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420155" y="4111905"/>
            <a:ext cx="4012122" cy="2925925"/>
            <a:chOff x="0" y="0"/>
            <a:chExt cx="1056691" cy="7706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56691" cy="770614"/>
            </a:xfrm>
            <a:custGeom>
              <a:avLst/>
              <a:gdLst/>
              <a:ahLst/>
              <a:cxnLst/>
              <a:rect r="r" b="b" t="t" l="l"/>
              <a:pathLst>
                <a:path h="770614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747458"/>
                  </a:lnTo>
                  <a:cubicBezTo>
                    <a:pt x="1056691" y="753600"/>
                    <a:pt x="1054251" y="759489"/>
                    <a:pt x="1049908" y="763832"/>
                  </a:cubicBezTo>
                  <a:cubicBezTo>
                    <a:pt x="1045566" y="768174"/>
                    <a:pt x="1039676" y="770614"/>
                    <a:pt x="1033535" y="770614"/>
                  </a:cubicBezTo>
                  <a:lnTo>
                    <a:pt x="23156" y="770614"/>
                  </a:lnTo>
                  <a:cubicBezTo>
                    <a:pt x="10367" y="770614"/>
                    <a:pt x="0" y="760247"/>
                    <a:pt x="0" y="747458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056691" cy="827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Training Process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037127" y="4111905"/>
            <a:ext cx="4012122" cy="2925925"/>
            <a:chOff x="0" y="0"/>
            <a:chExt cx="1056691" cy="77061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56691" cy="770614"/>
            </a:xfrm>
            <a:custGeom>
              <a:avLst/>
              <a:gdLst/>
              <a:ahLst/>
              <a:cxnLst/>
              <a:rect r="r" b="b" t="t" l="l"/>
              <a:pathLst>
                <a:path h="770614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747458"/>
                  </a:lnTo>
                  <a:cubicBezTo>
                    <a:pt x="1056691" y="753600"/>
                    <a:pt x="1054251" y="759489"/>
                    <a:pt x="1049908" y="763832"/>
                  </a:cubicBezTo>
                  <a:cubicBezTo>
                    <a:pt x="1045566" y="768174"/>
                    <a:pt x="1039676" y="770614"/>
                    <a:pt x="1033535" y="770614"/>
                  </a:cubicBezTo>
                  <a:lnTo>
                    <a:pt x="23156" y="770614"/>
                  </a:lnTo>
                  <a:cubicBezTo>
                    <a:pt x="10367" y="770614"/>
                    <a:pt x="0" y="760247"/>
                    <a:pt x="0" y="747458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056691" cy="827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Hyperparameter Tuning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6107" y="2197348"/>
            <a:ext cx="9685940" cy="7499795"/>
            <a:chOff x="0" y="0"/>
            <a:chExt cx="2551029" cy="1975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1029" cy="1975255"/>
            </a:xfrm>
            <a:custGeom>
              <a:avLst/>
              <a:gdLst/>
              <a:ahLst/>
              <a:cxnLst/>
              <a:rect r="r" b="b" t="t" l="l"/>
              <a:pathLst>
                <a:path h="1975255" w="2551029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965663"/>
                  </a:lnTo>
                  <a:cubicBezTo>
                    <a:pt x="2551029" y="1970960"/>
                    <a:pt x="2546735" y="1975255"/>
                    <a:pt x="2541438" y="1975255"/>
                  </a:cubicBezTo>
                  <a:lnTo>
                    <a:pt x="9592" y="1975255"/>
                  </a:lnTo>
                  <a:cubicBezTo>
                    <a:pt x="4294" y="1975255"/>
                    <a:pt x="0" y="1970960"/>
                    <a:pt x="0" y="1965663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551029" cy="20324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Programming Language: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 Python for the recommendation algorithm and web application development.</a:t>
              </a:r>
            </a:p>
            <a:p>
              <a:pPr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Machine Learning Framework: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 Scikit-learn</a:t>
              </a:r>
            </a:p>
            <a:p>
              <a:pPr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Web Framework: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 Streamlit</a:t>
              </a:r>
            </a:p>
            <a:p>
              <a:pPr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Web Hosting/Deployment: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 HuggingFace</a:t>
              </a:r>
            </a:p>
            <a:p>
              <a:pPr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IDE (Integrated Development Environment): 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PyCharm, Visual Studio Code, or Jupyter Notebook for development.</a:t>
              </a:r>
            </a:p>
            <a:p>
              <a:pPr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 Bold"/>
                </a:rPr>
                <a:t>Data Processing: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 Pandas and NumPy for data manipulation and preprocessing.</a:t>
              </a:r>
            </a:p>
            <a:p>
              <a:pPr>
                <a:lnSpc>
                  <a:spcPts val="47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664512">
            <a:off x="-6482015" y="-1201226"/>
            <a:ext cx="16333616" cy="13839027"/>
          </a:xfrm>
          <a:custGeom>
            <a:avLst/>
            <a:gdLst/>
            <a:ahLst/>
            <a:cxnLst/>
            <a:rect r="r" b="b" t="t" l="l"/>
            <a:pathLst>
              <a:path h="13839027" w="16333616">
                <a:moveTo>
                  <a:pt x="0" y="0"/>
                </a:moveTo>
                <a:lnTo>
                  <a:pt x="16333616" y="0"/>
                </a:lnTo>
                <a:lnTo>
                  <a:pt x="16333616" y="13839027"/>
                </a:lnTo>
                <a:lnTo>
                  <a:pt x="0" y="1383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677382">
            <a:off x="-5004519" y="3130542"/>
            <a:ext cx="11064688" cy="11979485"/>
          </a:xfrm>
          <a:custGeom>
            <a:avLst/>
            <a:gdLst/>
            <a:ahLst/>
            <a:cxnLst/>
            <a:rect r="r" b="b" t="t" l="l"/>
            <a:pathLst>
              <a:path h="11979485" w="11064688">
                <a:moveTo>
                  <a:pt x="0" y="0"/>
                </a:moveTo>
                <a:lnTo>
                  <a:pt x="11064688" y="0"/>
                </a:lnTo>
                <a:lnTo>
                  <a:pt x="11064688" y="11979486"/>
                </a:lnTo>
                <a:lnTo>
                  <a:pt x="0" y="11979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703994"/>
            <a:ext cx="6587407" cy="6848911"/>
          </a:xfrm>
          <a:custGeom>
            <a:avLst/>
            <a:gdLst/>
            <a:ahLst/>
            <a:cxnLst/>
            <a:rect r="r" b="b" t="t" l="l"/>
            <a:pathLst>
              <a:path h="6848911" w="6587407">
                <a:moveTo>
                  <a:pt x="0" y="0"/>
                </a:moveTo>
                <a:lnTo>
                  <a:pt x="6587407" y="0"/>
                </a:lnTo>
                <a:lnTo>
                  <a:pt x="6587407" y="6848912"/>
                </a:lnTo>
                <a:lnTo>
                  <a:pt x="0" y="68489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16107" y="236468"/>
            <a:ext cx="9685940" cy="196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6200">
                <a:solidFill>
                  <a:srgbClr val="2D799C"/>
                </a:solidFill>
                <a:latin typeface="Nunito Bold"/>
              </a:rPr>
              <a:t>TOOLS AND TECHNOLOGY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55465">
            <a:off x="-7292450" y="2644006"/>
            <a:ext cx="14755088" cy="15974997"/>
          </a:xfrm>
          <a:custGeom>
            <a:avLst/>
            <a:gdLst/>
            <a:ahLst/>
            <a:cxnLst/>
            <a:rect r="r" b="b" t="t" l="l"/>
            <a:pathLst>
              <a:path h="15974997" w="14755088">
                <a:moveTo>
                  <a:pt x="0" y="0"/>
                </a:moveTo>
                <a:lnTo>
                  <a:pt x="14755088" y="0"/>
                </a:lnTo>
                <a:lnTo>
                  <a:pt x="14755088" y="15974997"/>
                </a:lnTo>
                <a:lnTo>
                  <a:pt x="0" y="1597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41359" y="3642906"/>
            <a:ext cx="5883129" cy="6988598"/>
          </a:xfrm>
          <a:custGeom>
            <a:avLst/>
            <a:gdLst/>
            <a:ahLst/>
            <a:cxnLst/>
            <a:rect r="r" b="b" t="t" l="l"/>
            <a:pathLst>
              <a:path h="6988598" w="5883129">
                <a:moveTo>
                  <a:pt x="0" y="0"/>
                </a:moveTo>
                <a:lnTo>
                  <a:pt x="5883129" y="0"/>
                </a:lnTo>
                <a:lnTo>
                  <a:pt x="5883129" y="6988598"/>
                </a:lnTo>
                <a:lnTo>
                  <a:pt x="0" y="6988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381267">
            <a:off x="7695561" y="-11646070"/>
            <a:ext cx="15574725" cy="16862400"/>
          </a:xfrm>
          <a:custGeom>
            <a:avLst/>
            <a:gdLst/>
            <a:ahLst/>
            <a:cxnLst/>
            <a:rect r="r" b="b" t="t" l="l"/>
            <a:pathLst>
              <a:path h="16862400" w="15574725">
                <a:moveTo>
                  <a:pt x="0" y="0"/>
                </a:moveTo>
                <a:lnTo>
                  <a:pt x="15574725" y="0"/>
                </a:lnTo>
                <a:lnTo>
                  <a:pt x="15574725" y="16862400"/>
                </a:lnTo>
                <a:lnTo>
                  <a:pt x="0" y="16862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56594" y="962025"/>
            <a:ext cx="3649089" cy="8060236"/>
          </a:xfrm>
          <a:custGeom>
            <a:avLst/>
            <a:gdLst/>
            <a:ahLst/>
            <a:cxnLst/>
            <a:rect r="r" b="b" t="t" l="l"/>
            <a:pathLst>
              <a:path h="8060236" w="3649089">
                <a:moveTo>
                  <a:pt x="0" y="0"/>
                </a:moveTo>
                <a:lnTo>
                  <a:pt x="3649089" y="0"/>
                </a:lnTo>
                <a:lnTo>
                  <a:pt x="3649089" y="8060236"/>
                </a:lnTo>
                <a:lnTo>
                  <a:pt x="0" y="80602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01030" y="1554713"/>
            <a:ext cx="9685940" cy="196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6200">
                <a:solidFill>
                  <a:srgbClr val="2D799C"/>
                </a:solidFill>
                <a:latin typeface="Nunito Bold Bold"/>
              </a:rPr>
              <a:t>EXPECTED OUTCOMES: BENEFITS AND SCOPE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301030" y="3719698"/>
            <a:ext cx="9685940" cy="4671775"/>
            <a:chOff x="0" y="0"/>
            <a:chExt cx="2551029" cy="12304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51029" cy="1230426"/>
            </a:xfrm>
            <a:custGeom>
              <a:avLst/>
              <a:gdLst/>
              <a:ahLst/>
              <a:cxnLst/>
              <a:rect r="r" b="b" t="t" l="l"/>
              <a:pathLst>
                <a:path h="1230426" w="2551029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2551029" cy="1297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777240" indent="-388620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5C3224"/>
                  </a:solidFill>
                  <a:latin typeface="Nunito Bold"/>
                </a:rPr>
                <a:t>Accurate Disease Prediction</a:t>
              </a:r>
            </a:p>
            <a:p>
              <a:pPr marL="777240" indent="-388620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5C3224"/>
                  </a:solidFill>
                  <a:latin typeface="Nunito Bold"/>
                </a:rPr>
                <a:t>Early Intervention Opportunities</a:t>
              </a:r>
            </a:p>
            <a:p>
              <a:pPr marL="777240" indent="-388620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5C3224"/>
                  </a:solidFill>
                  <a:latin typeface="Nunito Bold"/>
                </a:rPr>
                <a:t>Enhanced Healthcare Strategies</a:t>
              </a:r>
            </a:p>
            <a:p>
              <a:pPr marL="777240" indent="-388620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5C3224"/>
                  </a:solidFill>
                  <a:latin typeface="Nunito Bold"/>
                </a:rPr>
                <a:t>Improved Patient Care</a:t>
              </a:r>
            </a:p>
            <a:p>
              <a:pPr marL="777240" indent="-388620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5C3224"/>
                  </a:solidFill>
                  <a:latin typeface="Nunito Bold"/>
                </a:rPr>
                <a:t>Identify Key Predictive Features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DAF3IDsLAL4</dc:identifier>
  <dcterms:modified xsi:type="dcterms:W3CDTF">2011-08-01T06:04:30Z</dcterms:modified>
  <cp:revision>1</cp:revision>
  <dc:title>Blue Orange Creative Diabetes Presentation</dc:title>
</cp:coreProperties>
</file>