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64" r:id="rId7"/>
    <p:sldId id="259" r:id="rId8"/>
    <p:sldId id="260" r:id="rId9"/>
    <p:sldId id="261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7"/>
    <p:restoredTop sz="95878"/>
  </p:normalViewPr>
  <p:slideViewPr>
    <p:cSldViewPr snapToGrid="0" snapToObjects="1">
      <p:cViewPr>
        <p:scale>
          <a:sx n="96" d="100"/>
          <a:sy n="96" d="100"/>
        </p:scale>
        <p:origin x="73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E4FBB-5EEB-4D4C-8A40-356585D2A44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C65A4-F699-5641-A442-19C7E75FD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9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1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9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FF77-10D2-E944-AE41-B688F8C518C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EA6B-C7A2-C049-A77B-4CE67EF4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_EC00FD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_EC00FD4.sv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05BA41-EE6E-4F80-8636-447F22DD72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AAA Medicare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Integration of Health and Insurance enterprises for hassle free experience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CD7549B2-EE05-4558-8C64-AC46755F2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="" xmlns:a16="http://schemas.microsoft.com/office/drawing/2014/main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5555856-9970-4BC3-9AA9-6A917F53A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F487851-BFAF-46D8-A1ED-50CAD6E46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12" y="1065943"/>
            <a:ext cx="4805996" cy="719996"/>
          </a:xfrm>
        </p:spPr>
        <p:txBody>
          <a:bodyPr anchor="t">
            <a:normAutofit/>
          </a:bodyPr>
          <a:lstStyle/>
          <a:p>
            <a:pPr algn="l"/>
            <a:r>
              <a:rPr lang="en-US" sz="4400" smtClean="0">
                <a:solidFill>
                  <a:srgbClr val="000000"/>
                </a:solidFill>
              </a:rPr>
              <a:t>Problem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257" y="1972833"/>
            <a:ext cx="4805691" cy="116682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 smtClean="0">
                <a:solidFill>
                  <a:srgbClr val="000000"/>
                </a:solidFill>
              </a:rPr>
              <a:t>Tedious insurance approvals and claims process for patients availing medical consultations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="" xmlns:a16="http://schemas.microsoft.com/office/drawing/2014/main" id="{13722DD7-BA73-4776-93A3-94491FEF7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="" xmlns:a16="http://schemas.microsoft.com/office/drawing/2014/main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2720" y="1615295"/>
            <a:ext cx="3048718" cy="30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5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5555856-9970-4BC3-9AA9-6A917F53A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F487851-BFAF-46D8-A1ED-50CAD6E46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12" y="1065943"/>
            <a:ext cx="4805996" cy="719996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smtClean="0">
                <a:solidFill>
                  <a:srgbClr val="000000"/>
                </a:solidFill>
              </a:rPr>
              <a:t>Solution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257" y="1972833"/>
            <a:ext cx="4805691" cy="2294367"/>
          </a:xfrm>
        </p:spPr>
        <p:txBody>
          <a:bodyPr anchor="b">
            <a:norm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To ensure Integration between Hospital and Insurance enterprises across the network to simplify consultations and test </a:t>
            </a:r>
            <a:r>
              <a:rPr lang="en-US" sz="1800" dirty="0" smtClean="0">
                <a:solidFill>
                  <a:srgbClr val="000000"/>
                </a:solidFill>
              </a:rPr>
              <a:t>procedures.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</a:t>
            </a:r>
            <a:r>
              <a:rPr lang="en-US" sz="1800" dirty="0" smtClean="0">
                <a:solidFill>
                  <a:srgbClr val="000000"/>
                </a:solidFill>
              </a:rPr>
              <a:t>treamline Insurance payments across networks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Patients can avail medical services at any network of their choice without hassle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="" xmlns:a16="http://schemas.microsoft.com/office/drawing/2014/main" id="{13722DD7-BA73-4776-93A3-94491FEF7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="" xmlns:a16="http://schemas.microsoft.com/office/drawing/2014/main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2720" y="1615295"/>
            <a:ext cx="3048718" cy="30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5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5555856-9970-4BC3-9AA9-6A917F53A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F487851-BFAF-46D8-A1ED-50CAD6E46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12" y="1065943"/>
            <a:ext cx="4805996" cy="719996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smtClean="0">
                <a:solidFill>
                  <a:srgbClr val="000000"/>
                </a:solidFill>
              </a:rPr>
              <a:t>Workflow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788" y="2043113"/>
            <a:ext cx="4805691" cy="2224717"/>
          </a:xfrm>
        </p:spPr>
        <p:txBody>
          <a:bodyPr anchor="b">
            <a:normAutofit/>
          </a:bodyPr>
          <a:lstStyle/>
          <a:p>
            <a:pPr algn="l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="" xmlns:a16="http://schemas.microsoft.com/office/drawing/2014/main" id="{13722DD7-BA73-4776-93A3-94491FEF7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="" xmlns:a16="http://schemas.microsoft.com/office/drawing/2014/main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3782" y="356100"/>
            <a:ext cx="1600017" cy="1600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0" y="1875778"/>
            <a:ext cx="11631869" cy="39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2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5555856-9970-4BC3-9AA9-6A917F53A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F487851-BFAF-46D8-A1ED-50CAD6E46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70" y="2180447"/>
            <a:ext cx="3528978" cy="71999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0000"/>
                </a:solidFill>
              </a:rPr>
              <a:t>Model Diagram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="" xmlns:a16="http://schemas.microsoft.com/office/drawing/2014/main" id="{13722DD7-BA73-4776-93A3-94491FEF7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="" xmlns:a16="http://schemas.microsoft.com/office/drawing/2014/main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9556" y="1361311"/>
            <a:ext cx="2358268" cy="2358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55" y="1021557"/>
            <a:ext cx="5846684" cy="54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5555856-9970-4BC3-9AA9-6A917F53A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F487851-BFAF-46D8-A1ED-50CAD6E46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17" y="2459772"/>
            <a:ext cx="4805996" cy="719996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smtClean="0">
                <a:solidFill>
                  <a:srgbClr val="000000"/>
                </a:solidFill>
              </a:rPr>
              <a:t>Class diagram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="" xmlns:a16="http://schemas.microsoft.com/office/drawing/2014/main" id="{13722DD7-BA73-4776-93A3-94491FEF7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="" xmlns:a16="http://schemas.microsoft.com/office/drawing/2014/main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8312" y="888591"/>
            <a:ext cx="2291177" cy="2291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11" y="184652"/>
            <a:ext cx="4748394" cy="6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5555856-9970-4BC3-9AA9-6A917F53A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F487851-BFAF-46D8-A1ED-50CAD6E46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79" y="221161"/>
            <a:ext cx="4805996" cy="71999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0000"/>
                </a:solidFill>
              </a:rPr>
              <a:t>Roles and Capabilities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263" y="910779"/>
            <a:ext cx="4805691" cy="1100292"/>
          </a:xfrm>
        </p:spPr>
        <p:txBody>
          <a:bodyPr anchor="b">
            <a:normAutofit/>
          </a:bodyPr>
          <a:lstStyle/>
          <a:p>
            <a:pPr marL="285750" marR="0" lvl="0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There are six employee roles and one Patient role</a:t>
            </a:r>
          </a:p>
          <a:p>
            <a:pPr marL="285750" marR="0" lvl="0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apart from Admin roles for their respective enterprises and one Super user.</a:t>
            </a:r>
          </a:p>
          <a:p>
            <a:pPr marL="285750" marR="0" lvl="0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="" xmlns:a16="http://schemas.microsoft.com/office/drawing/2014/main" id="{13722DD7-BA73-4776-93A3-94491FEF7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="" xmlns:a16="http://schemas.microsoft.com/office/drawing/2014/main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473" y="1785939"/>
            <a:ext cx="3048718" cy="3048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6931" y="2081278"/>
            <a:ext cx="6045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Hospital Enterprise</a:t>
            </a:r>
          </a:p>
          <a:p>
            <a:r>
              <a:rPr lang="en-US" dirty="0" smtClean="0"/>
              <a:t>Doctor Assistant – (DA) role – Approves Doctor appointments</a:t>
            </a:r>
          </a:p>
          <a:p>
            <a:r>
              <a:rPr lang="en-US" dirty="0" smtClean="0"/>
              <a:t>Lab Assistant role – Receives Lab requests and updates Lab Reports</a:t>
            </a:r>
          </a:p>
          <a:p>
            <a:r>
              <a:rPr lang="en-US" dirty="0" smtClean="0"/>
              <a:t>Doctor role – Processes Patient consultations</a:t>
            </a:r>
          </a:p>
          <a:p>
            <a:endParaRPr lang="en-US" dirty="0"/>
          </a:p>
          <a:p>
            <a:r>
              <a:rPr lang="en-US" b="1" dirty="0" smtClean="0"/>
              <a:t>Insurance Enterprise</a:t>
            </a:r>
          </a:p>
          <a:p>
            <a:r>
              <a:rPr lang="en-US" dirty="0" smtClean="0"/>
              <a:t>Sales Agent role - Receives buy insurance requests from customers. Processes them and sends them for approval</a:t>
            </a:r>
          </a:p>
          <a:p>
            <a:r>
              <a:rPr lang="en-US" dirty="0" smtClean="0"/>
              <a:t>Claims Agent role – Receives claims request for processing (Patient consultations /Lab Test )</a:t>
            </a:r>
          </a:p>
          <a:p>
            <a:r>
              <a:rPr lang="en-US" dirty="0" smtClean="0"/>
              <a:t>Manager role – Receives approval requests for buying insurance and Claim requests)</a:t>
            </a:r>
          </a:p>
          <a:p>
            <a:endParaRPr lang="en-US" dirty="0"/>
          </a:p>
          <a:p>
            <a:r>
              <a:rPr lang="en-US" dirty="0" smtClean="0"/>
              <a:t>Patient role – Can take Doctor consultation and lab test appointments across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4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5555856-9970-4BC3-9AA9-6A917F53A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F487851-BFAF-46D8-A1ED-50CAD6E46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773" y="389566"/>
            <a:ext cx="4805996" cy="71999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 smtClean="0">
                <a:solidFill>
                  <a:srgbClr val="000000"/>
                </a:solidFill>
              </a:rPr>
              <a:t>Screenshot </a:t>
            </a:r>
            <a:r>
              <a:rPr lang="en-US" sz="4400" dirty="0" smtClean="0">
                <a:solidFill>
                  <a:srgbClr val="000000"/>
                </a:solidFill>
              </a:rPr>
              <a:t>of the </a:t>
            </a:r>
            <a:r>
              <a:rPr lang="en-US" sz="4400" dirty="0" smtClean="0">
                <a:solidFill>
                  <a:srgbClr val="000000"/>
                </a:solidFill>
              </a:rPr>
              <a:t>Homepage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="" xmlns:a16="http://schemas.microsoft.com/office/drawing/2014/main" id="{13722DD7-BA73-4776-93A3-94491FEF7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spital First Aid">
            <a:extLst>
              <a:ext uri="{FF2B5EF4-FFF2-40B4-BE49-F238E27FC236}">
                <a16:creationId xmlns="" xmlns:a16="http://schemas.microsoft.com/office/drawing/2014/main" id="{E9398A55-4F3C-42F0-A4BB-85B40403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2720" y="1615295"/>
            <a:ext cx="3048718" cy="30487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3" y="1615295"/>
            <a:ext cx="7314579" cy="50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2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CDBDD725AA447A8C5D817843AB770" ma:contentTypeVersion="6" ma:contentTypeDescription="Create a new document." ma:contentTypeScope="" ma:versionID="2448d46640ab2c5029cf95a50ac7f297">
  <xsd:schema xmlns:xsd="http://www.w3.org/2001/XMLSchema" xmlns:xs="http://www.w3.org/2001/XMLSchema" xmlns:p="http://schemas.microsoft.com/office/2006/metadata/properties" xmlns:ns2="8c202558-d602-4127-aef0-06e9c002c9f7" targetNamespace="http://schemas.microsoft.com/office/2006/metadata/properties" ma:root="true" ma:fieldsID="2ae75261ffb7d32ac344732b09ac7516" ns2:_="">
    <xsd:import namespace="8c202558-d602-4127-aef0-06e9c002c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02558-d602-4127-aef0-06e9c002c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E47EE4-31B8-41B6-A10A-D301EE92B9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18F2AC-6519-4E6C-8DDF-8CAB517D5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202558-d602-4127-aef0-06e9c002c9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446243-8EE7-498F-91A5-3B7B956A3A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187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AAA Medicare</vt:lpstr>
      <vt:lpstr>Problem </vt:lpstr>
      <vt:lpstr>Solution</vt:lpstr>
      <vt:lpstr>Workflow</vt:lpstr>
      <vt:lpstr>Model Diagram</vt:lpstr>
      <vt:lpstr>Class diagram</vt:lpstr>
      <vt:lpstr>Roles and Capabilities</vt:lpstr>
      <vt:lpstr>Screenshot of the Homepage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Medicare</dc:title>
  <dc:creator>Madhava Rau Peddisetti</dc:creator>
  <cp:lastModifiedBy>Madhava Rau Peddisetti</cp:lastModifiedBy>
  <cp:revision>14</cp:revision>
  <dcterms:created xsi:type="dcterms:W3CDTF">2020-04-21T19:31:58Z</dcterms:created>
  <dcterms:modified xsi:type="dcterms:W3CDTF">2020-04-24T05:59:48Z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0x0101001CACDBDD725AA447A8C5D817843AB770</vt:lpwstr>
  </property>
</Properties>
</file>