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0" autoAdjust="0"/>
  </p:normalViewPr>
  <p:slideViewPr>
    <p:cSldViewPr snapToGrid="0">
      <p:cViewPr varScale="1">
        <p:scale>
          <a:sx n="89" d="100"/>
          <a:sy n="8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5E99-8F92-F9EA-7790-2D6944800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49E40-79B3-C80D-BCA1-E55157E16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FDD7-7F02-A48B-0701-A75AEB78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E4E1-3ADC-0680-156B-89F70449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8504-0438-A10B-F71F-9521B803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5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BF06-23BC-15F4-AF28-B0298AAC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6C75B-1CAD-5D70-0CE1-079B4FF9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F834-87C7-B9CA-ADCE-15B2869D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1044-543D-279B-6B73-BFBA5D1E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720F-9680-86D0-F652-4ADDCA88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4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35B77-E972-E50E-5304-D61FE8709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F55FB-BAFA-DF00-8928-9DD85D8F2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7BC1-47C0-106A-81AD-B617DC78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80FB-5158-F5C4-9B61-76D65462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D3CD-05FD-7BBB-1383-6F764D44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2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2C2F-4D0B-BC2F-AEB3-C0774558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592B-3A6D-6363-0967-0A1A1C47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BE87-1BA9-F208-FF4C-E04921FF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CBE0-4394-AF1C-C23D-63425B98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4CAB-0CB4-8214-8432-5016AC80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8636-FBCE-13BA-5070-C742E4A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E3B1-8E86-0A94-B4F7-6CCD73E4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84A5-3191-5149-9C77-B1CF51E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FB99-AD55-36C1-A127-C5C53908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9773A-71E2-2FD0-75FE-12C75D18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C4C4-1AE5-F2AA-1AA1-FBE6248B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37D9-0C86-DA31-7A92-3BA1492EE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720C-A635-7B46-D2FA-2672635BD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E2E18-7793-D053-DDF9-50A53E74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108D8-1A36-93CC-88D2-23A99B11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9B4F-E003-0095-D14D-4A81AD86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3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E4DC-5D49-8D17-218D-B7C2E954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83D8-A8A2-BAD9-D6FF-8F001C9B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11B6-FB7D-1537-0E8D-16446AA4F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65FF2-1D9F-219D-8431-0DC57A3DA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78C0C-C29B-3B64-6B7E-F8B00E1AA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C2D4B-59D2-E699-B54A-11A0390E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A12FC-84F0-8CF9-FD06-9426B792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CD762-D73C-D042-6EDC-D9942B63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4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59B8-6E28-ACA8-95E7-4D7DEE52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BC3D5-4614-06BE-5C81-EDB30854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05AC6-49ED-1665-DE02-94B19036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2112D-F7D9-97E6-B424-FDC1E3D9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F1B3A-AF61-2FE7-AFDB-DAE87453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42181-B1FA-49C3-F8E9-1EB547DF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0243-4239-B2A4-35FF-560527F4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99E5-9D63-18AC-9EE2-94683497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E754-B9BE-8F56-040E-557DE923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3737E-7D65-96E4-7423-7A8C1C913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BC28-C3D6-EC6A-C49A-2720D2CB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D6BCE-C067-5394-F338-5EC7FE86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93DD-F900-C1C3-2BCB-627767C7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242D-A2B5-8776-4E62-18BC608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B6D2E-ED2D-877B-2BBE-B1F1C1ED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CDD97-4FD8-B0E7-4D0B-9B7F46736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0D93-BD89-F65A-2AC2-03E1E53D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1F3A-9CE6-DB29-16E6-4697D673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3363-0C3C-A12E-45BB-49063ED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7AEC5-4137-0C03-2EF2-62014D87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1687E-610D-F175-969B-C61380D6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1CAF-61BC-6AA1-6FF7-787F1A249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7FE2C-F408-4AFA-818F-8243ABC7365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8A9D-54C2-4F8C-B9A8-2D27CAC63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D0FE-5AA4-99F6-1837-B24122E4B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865A-7BC8-472A-A43B-EFBB14739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7DC437-0022-D37D-22D8-45B32C66A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2582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FDCF3-E09A-EE7A-426B-425BAE0F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Team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A9FDA-7C4C-BCE8-686D-449796EB6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862523"/>
              </p:ext>
            </p:extLst>
          </p:nvPr>
        </p:nvGraphicFramePr>
        <p:xfrm>
          <a:off x="1371597" y="1722054"/>
          <a:ext cx="8084021" cy="4192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021">
                  <a:extLst>
                    <a:ext uri="{9D8B030D-6E8A-4147-A177-3AD203B41FA5}">
                      <a16:colId xmlns:a16="http://schemas.microsoft.com/office/drawing/2014/main" val="341982992"/>
                    </a:ext>
                  </a:extLst>
                </a:gridCol>
              </a:tblGrid>
              <a:tr h="598973">
                <a:tc>
                  <a:txBody>
                    <a:bodyPr/>
                    <a:lstStyle/>
                    <a:p>
                      <a:r>
                        <a:rPr lang="en-IN" sz="3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Rohit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730142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32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Kiran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495134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32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Nayanthara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480309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32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Nimisha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448278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3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Rijo</a:t>
                      </a:r>
                      <a:endParaRPr lang="en-IN" sz="3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188175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3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Ishani Mariya Mathew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22444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Sintu Mathew Koshy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2704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B869695-46DF-F151-D263-83D4A1DC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" y="-1030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4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ACBC-1855-058A-3D87-0C7E658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9AD1-01F5-FC01-CCBD-0ACCAA97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All team members are advised to participate in project.</a:t>
            </a:r>
          </a:p>
          <a:p>
            <a:r>
              <a:rPr lang="en-IN" dirty="0"/>
              <a:t>There will be team leaders for project, and it doesn’t mean that its his/her responsibility to </a:t>
            </a:r>
            <a:r>
              <a:rPr lang="en-IN" dirty="0" err="1"/>
              <a:t>fulfill</a:t>
            </a:r>
            <a:r>
              <a:rPr lang="en-IN" dirty="0"/>
              <a:t> the project requirements.</a:t>
            </a:r>
          </a:p>
          <a:p>
            <a:r>
              <a:rPr lang="en-IN" dirty="0"/>
              <a:t>The project will be tracked by Scrum methodology.</a:t>
            </a:r>
          </a:p>
          <a:p>
            <a:r>
              <a:rPr lang="en-IN" dirty="0"/>
              <a:t>Project updates must be pushed into the project repositories by Team members themselves(Will be assigned later)</a:t>
            </a:r>
          </a:p>
          <a:p>
            <a:r>
              <a:rPr lang="en-IN" dirty="0"/>
              <a:t>If any participant is not partaking in project responsibilities , Team lead/other participants must inform the same to the project managers (Leena/Titto).</a:t>
            </a:r>
          </a:p>
          <a:p>
            <a:r>
              <a:rPr lang="en-US" b="0" i="0" dirty="0">
                <a:effectLst/>
                <a:latin typeface="Söhne"/>
              </a:rPr>
              <a:t>Non-participation in projects will not be tolerated, and it may impact internship certification.</a:t>
            </a:r>
          </a:p>
          <a:p>
            <a:r>
              <a:rPr lang="en-US" b="0" i="0" dirty="0">
                <a:effectLst/>
                <a:latin typeface="Söhne"/>
              </a:rPr>
              <a:t>All team members must attend project meetings as scheduled for effective communication and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6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B67D9-AC5B-033C-B550-A956190E21EC}"/>
              </a:ext>
            </a:extLst>
          </p:cNvPr>
          <p:cNvSpPr/>
          <p:nvPr/>
        </p:nvSpPr>
        <p:spPr>
          <a:xfrm>
            <a:off x="1559843" y="304800"/>
            <a:ext cx="8944871" cy="1100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15883-D1E2-7E9D-78B4-07A6E7F71DA8}"/>
              </a:ext>
            </a:extLst>
          </p:cNvPr>
          <p:cNvSpPr txBox="1"/>
          <p:nvPr/>
        </p:nvSpPr>
        <p:spPr>
          <a:xfrm>
            <a:off x="1224323" y="2136338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Movies and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 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movies.xls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9742 records each</a:t>
            </a:r>
          </a:p>
        </p:txBody>
      </p:sp>
    </p:spTree>
    <p:extLst>
      <p:ext uri="{BB962C8B-B14F-4D97-AF65-F5344CB8AC3E}">
        <p14:creationId xmlns:p14="http://schemas.microsoft.com/office/powerpoint/2010/main" val="204323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D33C-0654-9433-7B74-E71E1FB2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 fontAlgn="b"/>
            <a:r>
              <a:rPr lang="en-IN" sz="4400" b="1" i="0" u="none" strike="noStrike" cap="all" spc="6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COMPLETE PROJECT PLAN</a:t>
            </a:r>
            <a:endParaRPr lang="en-IN" sz="4400" b="1" i="0" u="none" strike="noStrike" cap="all" spc="6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52F5D1-A800-4F6D-A1D3-3BBADF0D2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910309"/>
              </p:ext>
            </p:extLst>
          </p:nvPr>
        </p:nvGraphicFramePr>
        <p:xfrm>
          <a:off x="250371" y="1744316"/>
          <a:ext cx="11440885" cy="5029526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2692870">
                  <a:extLst>
                    <a:ext uri="{9D8B030D-6E8A-4147-A177-3AD203B41FA5}">
                      <a16:colId xmlns:a16="http://schemas.microsoft.com/office/drawing/2014/main" val="3596810434"/>
                    </a:ext>
                  </a:extLst>
                </a:gridCol>
                <a:gridCol w="2820952">
                  <a:extLst>
                    <a:ext uri="{9D8B030D-6E8A-4147-A177-3AD203B41FA5}">
                      <a16:colId xmlns:a16="http://schemas.microsoft.com/office/drawing/2014/main" val="2087211192"/>
                    </a:ext>
                  </a:extLst>
                </a:gridCol>
                <a:gridCol w="4807007">
                  <a:extLst>
                    <a:ext uri="{9D8B030D-6E8A-4147-A177-3AD203B41FA5}">
                      <a16:colId xmlns:a16="http://schemas.microsoft.com/office/drawing/2014/main" val="1966318712"/>
                    </a:ext>
                  </a:extLst>
                </a:gridCol>
                <a:gridCol w="1120056">
                  <a:extLst>
                    <a:ext uri="{9D8B030D-6E8A-4147-A177-3AD203B41FA5}">
                      <a16:colId xmlns:a16="http://schemas.microsoft.com/office/drawing/2014/main" val="400862064"/>
                    </a:ext>
                  </a:extLst>
                </a:gridCol>
              </a:tblGrid>
              <a:tr h="560554">
                <a:tc gridSpan="4">
                  <a:txBody>
                    <a:bodyPr/>
                    <a:lstStyle/>
                    <a:p>
                      <a:pPr algn="ctr" fontAlgn="b"/>
                      <a:endParaRPr lang="en-IN" sz="11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30" marR="123630" marT="123630" marB="1236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42087"/>
                  </a:ext>
                </a:extLst>
              </a:tr>
              <a:tr h="4565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Itinerary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Final Date for Execution/presentation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Stream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244512"/>
                  </a:ext>
                </a:extLst>
              </a:tr>
              <a:tr h="70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08/12/2023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Dataset(I) will be Shared to 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for initial cleaning and visualization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15/12/2023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92077"/>
                  </a:ext>
                </a:extLst>
              </a:tr>
              <a:tr h="9829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15/12/2023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Dataset(I) and primary reports will be handed over to 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for further Analysis(Regression , Prediction ..)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29/12/2023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463248"/>
                  </a:ext>
                </a:extLst>
              </a:tr>
              <a:tr h="9829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Datasets(II) will be given to 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for visualization in tools other than the tool used for Dataset(I)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29/12/2023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66112"/>
                  </a:ext>
                </a:extLst>
              </a:tr>
              <a:tr h="1259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29/12/2023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 &amp; DS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collectively draw conclusions from Dataset(I) and prepare a ppt with their insights and present it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03/01/2024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DA&amp;DS</a:t>
                      </a:r>
                    </a:p>
                  </a:txBody>
                  <a:tcPr marL="5724" marR="5724" marT="5724" marB="82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434C-4BA1-D475-3B57-9F9142F9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 Responsibilities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4CCC45-12E6-961D-2AAD-9448BECDC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095240"/>
              </p:ext>
            </p:extLst>
          </p:nvPr>
        </p:nvGraphicFramePr>
        <p:xfrm>
          <a:off x="838200" y="1404864"/>
          <a:ext cx="10512548" cy="521276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516494">
                  <a:extLst>
                    <a:ext uri="{9D8B030D-6E8A-4147-A177-3AD203B41FA5}">
                      <a16:colId xmlns:a16="http://schemas.microsoft.com/office/drawing/2014/main" val="1749301145"/>
                    </a:ext>
                  </a:extLst>
                </a:gridCol>
                <a:gridCol w="6302901">
                  <a:extLst>
                    <a:ext uri="{9D8B030D-6E8A-4147-A177-3AD203B41FA5}">
                      <a16:colId xmlns:a16="http://schemas.microsoft.com/office/drawing/2014/main" val="4050988298"/>
                    </a:ext>
                  </a:extLst>
                </a:gridCol>
                <a:gridCol w="2693153">
                  <a:extLst>
                    <a:ext uri="{9D8B030D-6E8A-4147-A177-3AD203B41FA5}">
                      <a16:colId xmlns:a16="http://schemas.microsoft.com/office/drawing/2014/main" val="3339928822"/>
                    </a:ext>
                  </a:extLst>
                </a:gridCol>
              </a:tblGrid>
              <a:tr h="49526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ANALYST PROJECT PLAN</a:t>
                      </a:r>
                    </a:p>
                  </a:txBody>
                  <a:tcPr marL="136024" marR="71796" marT="104634" marB="1046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543893"/>
                  </a:ext>
                </a:extLst>
              </a:tr>
              <a:tr h="7394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136024" marR="71796" marT="104634" marB="1046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Itinerary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Final Date for Execution/presentation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981943"/>
                  </a:ext>
                </a:extLst>
              </a:tr>
              <a:tr h="49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08/12/2023</a:t>
                      </a:r>
                    </a:p>
                  </a:txBody>
                  <a:tcPr marL="5724" marR="5724" marT="5724" marB="824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Dataset(I) will be Shared to 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for initial cleaning and visualization</a:t>
                      </a:r>
                    </a:p>
                  </a:txBody>
                  <a:tcPr marL="5724" marR="5724" marT="5724" marB="824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15/12/2023</a:t>
                      </a:r>
                    </a:p>
                  </a:txBody>
                  <a:tcPr marL="5724" marR="5724" marT="5724" marB="824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0937"/>
                  </a:ext>
                </a:extLst>
              </a:tr>
              <a:tr h="1317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15/12/2023</a:t>
                      </a:r>
                    </a:p>
                  </a:txBody>
                  <a:tcPr marL="5724" marR="5724" marT="5724" marB="8242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Datasets(II) will be given to 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for visualization in tools other than the tool used for Dataset(I)</a:t>
                      </a:r>
                      <a:b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Work out the Tasks for Dataset(II) in the Secondary group formed for Visualization project</a:t>
                      </a:r>
                    </a:p>
                    <a:p>
                      <a:pPr algn="l" fontAlgn="ctr"/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824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NB: Dataset(II), Team Details and instruction ppt will be sent separately to Participants </a:t>
                      </a:r>
                      <a:r>
                        <a:rPr lang="en-IN" sz="1600" b="1" i="0" u="none" strike="noStrike" cap="none" spc="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Mail_id</a:t>
                      </a:r>
                      <a:r>
                        <a:rPr lang="en-IN" sz="1600" b="1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724" marR="5724" marT="5724" marB="824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43744"/>
                  </a:ext>
                </a:extLst>
              </a:tr>
              <a:tr h="495268"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Visualization/KPI Presentation of Dataset (II) in Excel and SQL.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22/12/2023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992712"/>
                  </a:ext>
                </a:extLst>
              </a:tr>
              <a:tr h="739414">
                <a:tc>
                  <a:txBody>
                    <a:bodyPr/>
                    <a:lstStyle/>
                    <a:p>
                      <a:pPr algn="r" fontAlgn="ctr"/>
                      <a:endParaRPr lang="en-I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024" marR="71796" marT="104634" marB="1046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Visualize the KPIs and Dashboard in Power BI/SQL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26/12/2023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010613"/>
                  </a:ext>
                </a:extLst>
              </a:tr>
              <a:tr h="49526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26/12/2023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 &amp; DS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collectively draw conclusions from Dataset(I) and prepare a ppt with their insights and present it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03/01/2023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8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434C-4BA1-D475-3B57-9F9142F9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DS Responsibilities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4CCC45-12E6-961D-2AAD-9448BECDC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465876"/>
              </p:ext>
            </p:extLst>
          </p:nvPr>
        </p:nvGraphicFramePr>
        <p:xfrm>
          <a:off x="838200" y="1970921"/>
          <a:ext cx="10512548" cy="415684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516494">
                  <a:extLst>
                    <a:ext uri="{9D8B030D-6E8A-4147-A177-3AD203B41FA5}">
                      <a16:colId xmlns:a16="http://schemas.microsoft.com/office/drawing/2014/main" val="1749301145"/>
                    </a:ext>
                  </a:extLst>
                </a:gridCol>
                <a:gridCol w="6302901">
                  <a:extLst>
                    <a:ext uri="{9D8B030D-6E8A-4147-A177-3AD203B41FA5}">
                      <a16:colId xmlns:a16="http://schemas.microsoft.com/office/drawing/2014/main" val="4050988298"/>
                    </a:ext>
                  </a:extLst>
                </a:gridCol>
                <a:gridCol w="2693153">
                  <a:extLst>
                    <a:ext uri="{9D8B030D-6E8A-4147-A177-3AD203B41FA5}">
                      <a16:colId xmlns:a16="http://schemas.microsoft.com/office/drawing/2014/main" val="3339928822"/>
                    </a:ext>
                  </a:extLst>
                </a:gridCol>
              </a:tblGrid>
              <a:tr h="49526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SCIENCE PROJECT PLAN</a:t>
                      </a:r>
                    </a:p>
                  </a:txBody>
                  <a:tcPr marL="136024" marR="71796" marT="104634" marB="1046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54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136024" marR="71796" marT="104634" marB="1046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Itinerary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Final Date for Execution/presentation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981943"/>
                  </a:ext>
                </a:extLst>
              </a:tr>
              <a:tr h="49526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12/15/2023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Apply </a:t>
                      </a:r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EDA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on the dataset handed-over by the DA team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12/18/2023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0937"/>
                  </a:ext>
                </a:extLst>
              </a:tr>
              <a:tr h="73941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12/18/2023</a:t>
                      </a:r>
                    </a:p>
                  </a:txBody>
                  <a:tcPr marL="136024" marR="71796" marT="104634" marB="1046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Create 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models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for the dataset using multiple algorithms and select the model with the highest accuracy or lowest error rate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12/22/2023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43744"/>
                  </a:ext>
                </a:extLst>
              </a:tr>
              <a:tr h="49526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12/22/2023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Improve the quality of the model by applying 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optimization techniques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12/26/2023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992712"/>
                  </a:ext>
                </a:extLst>
              </a:tr>
              <a:tr h="73941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12/26/2023</a:t>
                      </a:r>
                    </a:p>
                  </a:txBody>
                  <a:tcPr marL="136024" marR="71796" marT="104634" marB="1046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Hand-over the drawn conclusions to the DA team to 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visualize the insights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1/3/2024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010613"/>
                  </a:ext>
                </a:extLst>
              </a:tr>
              <a:tr h="49526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12/26/2023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Deploy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Machine Learning Model using Flask or Streamlit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1/3/2024</a:t>
                      </a:r>
                    </a:p>
                  </a:txBody>
                  <a:tcPr marL="136024" marR="71796" marT="104634" marB="1046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8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3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499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Capstone Project</vt:lpstr>
      <vt:lpstr>Team 1</vt:lpstr>
      <vt:lpstr>Instructions</vt:lpstr>
      <vt:lpstr>PowerPoint Presentation</vt:lpstr>
      <vt:lpstr>COMPLETE PROJECT PLAN</vt:lpstr>
      <vt:lpstr>DA Responsibilities</vt:lpstr>
      <vt:lpstr>DS Responsibilities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Titto  George</dc:creator>
  <cp:lastModifiedBy>Leena Ali</cp:lastModifiedBy>
  <cp:revision>7</cp:revision>
  <dcterms:created xsi:type="dcterms:W3CDTF">2023-12-08T05:49:09Z</dcterms:created>
  <dcterms:modified xsi:type="dcterms:W3CDTF">2023-12-08T08:48:24Z</dcterms:modified>
</cp:coreProperties>
</file>