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7" r:id="rId5"/>
    <p:sldId id="258" r:id="rId6"/>
    <p:sldId id="259" r:id="rId7"/>
    <p:sldId id="260" r:id="rId8"/>
    <p:sldId id="261" r:id="rId9"/>
    <p:sldId id="262" r:id="rId10"/>
    <p:sldId id="263" r:id="rId11"/>
    <p:sldId id="265" r:id="rId12"/>
    <p:sldId id="275" r:id="rId13"/>
    <p:sldId id="283" r:id="rId14"/>
    <p:sldId id="268" r:id="rId15"/>
    <p:sldId id="286" r:id="rId16"/>
    <p:sldId id="267" r:id="rId17"/>
    <p:sldId id="269" r:id="rId18"/>
    <p:sldId id="270" r:id="rId19"/>
    <p:sldId id="272" r:id="rId20"/>
    <p:sldId id="273"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7.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ctrTitle"/>
          </p:nvPr>
        </p:nvSpPr>
        <p:spPr/>
        <p:txBody>
          <a:bodyPr>
            <a:normAutofit/>
          </a:bodyPr>
          <a:p>
            <a:r>
              <a:rPr lang="en-US" altLang="en-US">
                <a:solidFill>
                  <a:schemeClr val="bg1"/>
                </a:solidFill>
              </a:rPr>
              <a:t>Ethical Hacking</a:t>
            </a:r>
            <a:br>
              <a:rPr lang="en-US" altLang="en-US">
                <a:solidFill>
                  <a:schemeClr val="bg1"/>
                </a:solidFill>
              </a:rPr>
            </a:br>
            <a:endParaRPr lang="en-US" altLang="en-US">
              <a:solidFill>
                <a:schemeClr val="bg1"/>
              </a:solidFill>
            </a:endParaRPr>
          </a:p>
        </p:txBody>
      </p:sp>
      <p:pic>
        <p:nvPicPr>
          <p:cNvPr id="7" name="Picture 6" descr="istockphoto-516607038-612x612"/>
          <p:cNvPicPr>
            <a:picLocks noChangeAspect="1"/>
          </p:cNvPicPr>
          <p:nvPr/>
        </p:nvPicPr>
        <p:blipFill>
          <a:blip r:embed="rId1"/>
          <a:stretch>
            <a:fillRect/>
          </a:stretch>
        </p:blipFill>
        <p:spPr>
          <a:xfrm>
            <a:off x="9156700" y="1122680"/>
            <a:ext cx="1865630" cy="1243330"/>
          </a:xfrm>
          <a:prstGeom prst="rect">
            <a:avLst/>
          </a:prstGeom>
          <a:gradFill flip="none">
            <a:gsLst>
              <a:gs pos="18000">
                <a:srgbClr val="D6E6F5">
                  <a:alpha val="100000"/>
                </a:srgbClr>
              </a:gs>
              <a:gs pos="18000">
                <a:srgbClr val="D6E6F5">
                  <a:alpha val="100000"/>
                </a:srgb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3" name="Rounded Rectangle 2"/>
          <p:cNvSpPr/>
          <p:nvPr/>
        </p:nvSpPr>
        <p:spPr>
          <a:xfrm>
            <a:off x="1613535" y="4799330"/>
            <a:ext cx="3220720" cy="789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2800" b="1" i="1">
                <a:solidFill>
                  <a:schemeClr val="tx1"/>
                </a:solidFill>
              </a:rPr>
              <a:t>Presented by</a:t>
            </a:r>
            <a:endParaRPr lang="en-US" altLang="en-US" sz="2800" b="1" i="1">
              <a:solidFill>
                <a:schemeClr val="tx1"/>
              </a:solidFill>
            </a:endParaRPr>
          </a:p>
        </p:txBody>
      </p:sp>
      <p:sp>
        <p:nvSpPr>
          <p:cNvPr id="4" name="Rounded Rectangle 3"/>
          <p:cNvSpPr/>
          <p:nvPr/>
        </p:nvSpPr>
        <p:spPr>
          <a:xfrm>
            <a:off x="6236335" y="4575810"/>
            <a:ext cx="5412105" cy="1699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2800" b="1" i="1">
                <a:solidFill>
                  <a:schemeClr val="tx1"/>
                </a:solidFill>
              </a:rPr>
              <a:t>Name:Rohit kumar</a:t>
            </a:r>
            <a:endParaRPr lang="en-US" altLang="en-US" sz="2800" b="1" i="1">
              <a:solidFill>
                <a:schemeClr val="tx1"/>
              </a:solidFill>
            </a:endParaRPr>
          </a:p>
          <a:p>
            <a:pPr algn="ctr"/>
            <a:r>
              <a:rPr lang="en-US" altLang="en-US" sz="2800" b="1" i="1">
                <a:solidFill>
                  <a:schemeClr val="tx1"/>
                </a:solidFill>
              </a:rPr>
              <a:t>Roll no:4917170</a:t>
            </a:r>
            <a:endParaRPr lang="en-US" altLang="en-US" sz="2800" b="1" i="1">
              <a:solidFill>
                <a:schemeClr val="tx1"/>
              </a:solidFill>
            </a:endParaRPr>
          </a:p>
        </p:txBody>
      </p:sp>
      <p:cxnSp>
        <p:nvCxnSpPr>
          <p:cNvPr id="5" name="Straight Connector 4"/>
          <p:cNvCxnSpPr>
            <a:stCxn id="3" idx="3"/>
          </p:cNvCxnSpPr>
          <p:nvPr/>
        </p:nvCxnSpPr>
        <p:spPr>
          <a:xfrm>
            <a:off x="4834255" y="5194300"/>
            <a:ext cx="1462405" cy="2349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normAutofit fontScale="90000"/>
          </a:bodyPr>
          <a:p>
            <a:r>
              <a:rPr lang="en-US" sz="3200"/>
              <a:t>Refers to the process of collecting as much as information as possible about the target system </a:t>
            </a:r>
            <a:br>
              <a:rPr lang="en-US" sz="3200"/>
            </a:br>
            <a:r>
              <a:rPr lang="en-US" sz="3200"/>
              <a:t>to find ways to penetrate into the system.</a:t>
            </a:r>
            <a:br>
              <a:rPr lang="en-US" sz="3200"/>
            </a:br>
            <a:br>
              <a:rPr lang="en-US" sz="2800"/>
            </a:br>
            <a:br>
              <a:rPr lang="en-US" sz="2800"/>
            </a:br>
            <a:br>
              <a:rPr lang="en-US" sz="2800"/>
            </a:br>
            <a:br>
              <a:rPr lang="en-US" sz="2800"/>
            </a:br>
            <a:endParaRPr lang="en-US" sz="2800"/>
          </a:p>
        </p:txBody>
      </p:sp>
      <p:sp>
        <p:nvSpPr>
          <p:cNvPr id="10" name="Text Placeholder 9"/>
          <p:cNvSpPr>
            <a:spLocks noGrp="1"/>
          </p:cNvSpPr>
          <p:nvPr>
            <p:ph type="body" idx="1"/>
          </p:nvPr>
        </p:nvSpPr>
        <p:spPr>
          <a:xfrm>
            <a:off x="831850" y="2827020"/>
            <a:ext cx="10515600" cy="3262630"/>
          </a:xfrm>
        </p:spPr>
        <p:txBody>
          <a:bodyPr/>
          <a:p>
            <a:r>
              <a:rPr lang="en-US" altLang="en-US"/>
              <a:t>                                                                     </a:t>
            </a:r>
            <a:endParaRPr lang="en-US" altLang="en-US">
              <a:solidFill>
                <a:srgbClr val="FFC000"/>
              </a:solidFill>
              <a:latin typeface="东文宋体" charset="0"/>
            </a:endParaRPr>
          </a:p>
        </p:txBody>
      </p:sp>
      <p:sp>
        <p:nvSpPr>
          <p:cNvPr id="4" name="Rounded Rectangle 3"/>
          <p:cNvSpPr/>
          <p:nvPr/>
        </p:nvSpPr>
        <p:spPr>
          <a:xfrm>
            <a:off x="1028065" y="48260"/>
            <a:ext cx="10325735" cy="992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4000" i="1" u="sng">
                <a:solidFill>
                  <a:schemeClr val="tx1"/>
                </a:solidFill>
              </a:rPr>
              <a:t>Footprinting</a:t>
            </a:r>
            <a:endParaRPr lang="en-US" altLang="en-US" sz="4000" i="1" u="sng">
              <a:solidFill>
                <a:schemeClr val="tx1"/>
              </a:solidFill>
            </a:endParaRPr>
          </a:p>
        </p:txBody>
      </p:sp>
      <p:pic>
        <p:nvPicPr>
          <p:cNvPr id="11" name="Picture 10" descr="t"/>
          <p:cNvPicPr>
            <a:picLocks noChangeAspect="1"/>
          </p:cNvPicPr>
          <p:nvPr/>
        </p:nvPicPr>
        <p:blipFill>
          <a:blip r:embed="rId1"/>
          <a:stretch>
            <a:fillRect/>
          </a:stretch>
        </p:blipFill>
        <p:spPr>
          <a:xfrm>
            <a:off x="19685" y="2827655"/>
            <a:ext cx="8710295" cy="4235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Title 1"/>
          <p:cNvSpPr>
            <a:spLocks noGrp="1"/>
          </p:cNvSpPr>
          <p:nvPr>
            <p:ph type="title"/>
          </p:nvPr>
        </p:nvSpPr>
        <p:spPr>
          <a:xfrm>
            <a:off x="831850" y="179070"/>
            <a:ext cx="10515600" cy="1795145"/>
          </a:xfrm>
        </p:spPr>
        <p:txBody>
          <a:bodyPr/>
          <a:p>
            <a:r>
              <a:rPr lang="en-US" altLang="en-US"/>
              <a:t>     </a:t>
            </a:r>
            <a:r>
              <a:rPr lang="en-US" altLang="en-US" b="1" i="1" u="sng">
                <a:solidFill>
                  <a:srgbClr val="FFC000"/>
                </a:solidFill>
              </a:rPr>
              <a:t>Footprinting tool</a:t>
            </a:r>
            <a:endParaRPr lang="en-US" altLang="en-US" b="1" i="1" u="sng">
              <a:solidFill>
                <a:srgbClr val="FFC000"/>
              </a:solidFill>
            </a:endParaRPr>
          </a:p>
        </p:txBody>
      </p:sp>
      <p:sp>
        <p:nvSpPr>
          <p:cNvPr id="3" name="Text Placeholder 2"/>
          <p:cNvSpPr>
            <a:spLocks noGrp="1"/>
          </p:cNvSpPr>
          <p:nvPr>
            <p:ph type="body" idx="1"/>
          </p:nvPr>
        </p:nvSpPr>
        <p:spPr>
          <a:xfrm>
            <a:off x="831850" y="2552065"/>
            <a:ext cx="10515600" cy="4246880"/>
          </a:xfrm>
        </p:spPr>
        <p:txBody>
          <a:bodyPr/>
          <a:p>
            <a:r>
              <a:rPr lang="en-US" altLang="en-US" sz="3200" b="1">
                <a:solidFill>
                  <a:srgbClr val="FFC000"/>
                </a:solidFill>
                <a:latin typeface="东文宋体" charset="0"/>
              </a:rPr>
              <a:t>◆</a:t>
            </a:r>
            <a:r>
              <a:rPr lang="en-US" altLang="en-US" sz="3200" b="1">
                <a:solidFill>
                  <a:schemeClr val="tx1"/>
                </a:solidFill>
              </a:rPr>
              <a:t>Google hacking/Dorking</a:t>
            </a:r>
            <a:endParaRPr lang="en-US" altLang="en-US" sz="3200" b="1">
              <a:solidFill>
                <a:schemeClr val="tx1"/>
              </a:solidFill>
            </a:endParaRPr>
          </a:p>
          <a:p>
            <a:r>
              <a:rPr lang="en-US" altLang="en-US" sz="3200" b="1">
                <a:solidFill>
                  <a:srgbClr val="FFC000"/>
                </a:solidFill>
                <a:latin typeface="东文宋体" charset="0"/>
              </a:rPr>
              <a:t>◆</a:t>
            </a:r>
            <a:r>
              <a:rPr lang="en-US" altLang="en-US" sz="3200" b="1">
                <a:solidFill>
                  <a:schemeClr val="tx1"/>
                </a:solidFill>
              </a:rPr>
              <a:t>whois lookup</a:t>
            </a:r>
            <a:endParaRPr lang="en-US" altLang="en-US" sz="3200" b="1">
              <a:solidFill>
                <a:schemeClr val="tx1"/>
              </a:solidFill>
            </a:endParaRPr>
          </a:p>
          <a:p>
            <a:r>
              <a:rPr lang="en-US" altLang="en-US" sz="3200" b="1">
                <a:solidFill>
                  <a:srgbClr val="FFC000"/>
                </a:solidFill>
                <a:latin typeface="东文宋体" charset="0"/>
              </a:rPr>
              <a:t>◆</a:t>
            </a:r>
            <a:r>
              <a:rPr lang="en-US" altLang="en-US" sz="3200" b="1">
                <a:solidFill>
                  <a:schemeClr val="tx1"/>
                </a:solidFill>
              </a:rPr>
              <a:t>search engine</a:t>
            </a:r>
            <a:endParaRPr lang="en-US" altLang="en-US" sz="3200" b="1">
              <a:solidFill>
                <a:schemeClr val="tx1"/>
              </a:solidFill>
            </a:endParaRPr>
          </a:p>
          <a:p>
            <a:r>
              <a:rPr lang="en-US" altLang="en-US" sz="3200" b="1">
                <a:solidFill>
                  <a:srgbClr val="FFC000"/>
                </a:solidFill>
                <a:latin typeface="东文宋体" charset="0"/>
              </a:rPr>
              <a:t>◆</a:t>
            </a:r>
            <a:r>
              <a:rPr lang="en-US" altLang="en-US" sz="3200" b="1">
                <a:solidFill>
                  <a:schemeClr val="tx1"/>
                </a:solidFill>
              </a:rPr>
              <a:t>social media</a:t>
            </a:r>
            <a:endParaRPr lang="en-US" altLang="en-US" sz="3200" b="1">
              <a:solidFill>
                <a:schemeClr val="tx1"/>
              </a:solidFill>
            </a:endParaRPr>
          </a:p>
          <a:p>
            <a:r>
              <a:rPr lang="en-US" altLang="en-US" sz="3200" b="1">
                <a:solidFill>
                  <a:srgbClr val="FFC000"/>
                </a:solidFill>
                <a:latin typeface="东文宋体" charset="0"/>
              </a:rPr>
              <a:t>◆</a:t>
            </a:r>
            <a:r>
              <a:rPr lang="en-US" altLang="en-US" sz="3200" b="1">
                <a:solidFill>
                  <a:schemeClr val="tx1"/>
                </a:solidFill>
              </a:rPr>
              <a:t>Maltego</a:t>
            </a:r>
            <a:endParaRPr lang="en-US" altLang="en-US" sz="3200" b="1">
              <a:solidFill>
                <a:schemeClr val="tx1"/>
              </a:solidFill>
            </a:endParaRPr>
          </a:p>
          <a:p>
            <a:r>
              <a:rPr lang="en-US" altLang="en-US" sz="3200" b="1">
                <a:solidFill>
                  <a:srgbClr val="FFC000"/>
                </a:solidFill>
                <a:latin typeface="东文宋体" charset="0"/>
              </a:rPr>
              <a:t>◆</a:t>
            </a:r>
            <a:r>
              <a:rPr lang="en-US" altLang="en-US" sz="3200" b="1">
                <a:solidFill>
                  <a:schemeClr val="tx1"/>
                </a:solidFill>
              </a:rPr>
              <a:t>Email-tracking</a:t>
            </a:r>
            <a:endParaRPr lang="en-US" altLang="en-US" sz="3200" b="1">
              <a:solidFill>
                <a:schemeClr val="tx1"/>
              </a:solidFill>
            </a:endParaRPr>
          </a:p>
          <a:p>
            <a:endParaRPr lang="en-US" altLang="en-US" sz="32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title"/>
          </p:nvPr>
        </p:nvSpPr>
        <p:spPr>
          <a:xfrm>
            <a:off x="1917700" y="365125"/>
            <a:ext cx="9436100" cy="1325880"/>
          </a:xfrm>
        </p:spPr>
        <p:txBody>
          <a:bodyPr>
            <a:normAutofit fontScale="90000"/>
          </a:bodyPr>
          <a:p>
            <a:r>
              <a:rPr lang="en-US" altLang="en-US"/>
              <a:t>                </a:t>
            </a:r>
            <a:br>
              <a:rPr lang="en-US" altLang="en-US"/>
            </a:br>
            <a:br>
              <a:rPr lang="en-US" altLang="en-US"/>
            </a:br>
            <a:br>
              <a:rPr lang="en-US" altLang="en-US"/>
            </a:br>
            <a:r>
              <a:rPr lang="en-US" altLang="en-US"/>
              <a:t> </a:t>
            </a:r>
            <a:br>
              <a:rPr lang="en-US" altLang="en-US"/>
            </a:br>
            <a:r>
              <a:rPr lang="en-US" altLang="en-US"/>
              <a:t>                  </a:t>
            </a:r>
            <a:br>
              <a:rPr lang="en-US" altLang="en-US"/>
            </a:br>
            <a:br>
              <a:rPr lang="en-US" altLang="en-US"/>
            </a:br>
            <a:br>
              <a:rPr lang="en-US" altLang="en-US"/>
            </a:br>
            <a:br>
              <a:rPr lang="en-US" altLang="en-US"/>
            </a:br>
            <a:br>
              <a:rPr lang="en-US" altLang="en-US"/>
            </a:br>
            <a:r>
              <a:rPr lang="en-US" altLang="en-US"/>
              <a:t>                 </a:t>
            </a:r>
            <a:r>
              <a:rPr lang="en-US" altLang="en-US">
                <a:solidFill>
                  <a:srgbClr val="FFC000"/>
                </a:solidFill>
              </a:rPr>
              <a:t> </a:t>
            </a:r>
            <a:r>
              <a:rPr lang="en-US" altLang="en-US" b="1" i="1" u="sng">
                <a:solidFill>
                  <a:srgbClr val="FFC000"/>
                </a:solidFill>
              </a:rPr>
              <a:t>scanning</a:t>
            </a:r>
            <a:br>
              <a:rPr lang="en-US" altLang="en-US" b="1" i="1" u="sng">
                <a:solidFill>
                  <a:srgbClr val="FFC000"/>
                </a:solidFill>
              </a:rPr>
            </a:br>
            <a:br>
              <a:rPr lang="en-US" altLang="en-US" b="1" i="1" u="sng">
                <a:solidFill>
                  <a:srgbClr val="FFC000"/>
                </a:solidFill>
              </a:rPr>
            </a:br>
            <a:r>
              <a:rPr lang="en-US" altLang="en-US" sz="3200" i="1">
                <a:solidFill>
                  <a:schemeClr val="tx1"/>
                </a:solidFill>
              </a:rPr>
              <a:t>Scanning is a set of procedures for identifying </a:t>
            </a:r>
            <a:br>
              <a:rPr lang="en-US" altLang="en-US" sz="3200" i="1">
                <a:solidFill>
                  <a:schemeClr val="tx1"/>
                </a:solidFill>
              </a:rPr>
            </a:br>
            <a:br>
              <a:rPr lang="en-US" altLang="en-US" sz="3200" i="1">
                <a:solidFill>
                  <a:schemeClr val="tx1"/>
                </a:solidFill>
              </a:rPr>
            </a:br>
            <a:r>
              <a:rPr lang="en-US" altLang="en-US" sz="3200" i="1">
                <a:solidFill>
                  <a:schemeClr val="tx1"/>
                </a:solidFill>
              </a:rPr>
              <a:t>-&gt;live hosts, ports, and services</a:t>
            </a:r>
            <a:br>
              <a:rPr lang="en-US" altLang="en-US" sz="3200" i="1">
                <a:solidFill>
                  <a:schemeClr val="tx1"/>
                </a:solidFill>
              </a:rPr>
            </a:br>
            <a:br>
              <a:rPr lang="en-US" altLang="en-US" sz="3200" i="1">
                <a:solidFill>
                  <a:schemeClr val="tx1"/>
                </a:solidFill>
              </a:rPr>
            </a:br>
            <a:r>
              <a:rPr lang="en-US" altLang="en-US" sz="3200" i="1">
                <a:solidFill>
                  <a:schemeClr val="tx1"/>
                </a:solidFill>
              </a:rPr>
              <a:t>-&gt; discovering Operating system and architecture of target system.</a:t>
            </a:r>
            <a:br>
              <a:rPr lang="en-US" altLang="en-US" sz="3200" i="1">
                <a:solidFill>
                  <a:schemeClr val="tx1"/>
                </a:solidFill>
              </a:rPr>
            </a:br>
            <a:br>
              <a:rPr lang="en-US" altLang="en-US" sz="3200" i="1">
                <a:solidFill>
                  <a:schemeClr val="tx1"/>
                </a:solidFill>
              </a:rPr>
            </a:br>
            <a:r>
              <a:rPr lang="en-US" altLang="en-US" sz="3200" i="1">
                <a:solidFill>
                  <a:schemeClr val="tx1"/>
                </a:solidFill>
              </a:rPr>
              <a:t>-&gt;Identifying vulnerabilities and threats in the network. </a:t>
            </a:r>
            <a:br>
              <a:rPr lang="en-US" altLang="en-US" b="1" i="1" u="sng">
                <a:solidFill>
                  <a:srgbClr val="FFC000"/>
                </a:solidFill>
              </a:rPr>
            </a:br>
            <a:br>
              <a:rPr lang="en-US" altLang="en-US" b="1" i="1" u="sng">
                <a:solidFill>
                  <a:srgbClr val="FFC000"/>
                </a:solidFill>
              </a:rPr>
            </a:br>
            <a:endParaRPr lang="en-US" altLang="en-US" b="1" i="1" u="sng">
              <a:solidFill>
                <a:srgbClr val="FFC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ctrTitle"/>
          </p:nvPr>
        </p:nvSpPr>
        <p:spPr>
          <a:xfrm>
            <a:off x="1524000" y="154305"/>
            <a:ext cx="9144000" cy="1507490"/>
          </a:xfrm>
        </p:spPr>
        <p:txBody>
          <a:bodyPr>
            <a:normAutofit/>
          </a:bodyPr>
          <a:p>
            <a:r>
              <a:rPr lang="en-US" altLang="en-US" i="1" u="sng">
                <a:solidFill>
                  <a:srgbClr val="FFC000"/>
                </a:solidFill>
              </a:rPr>
              <a:t>Network scanning</a:t>
            </a:r>
            <a:endParaRPr lang="en-US" altLang="en-US" i="1" u="sng">
              <a:solidFill>
                <a:srgbClr val="FFC000"/>
              </a:solidFill>
            </a:endParaRPr>
          </a:p>
        </p:txBody>
      </p:sp>
      <p:sp>
        <p:nvSpPr>
          <p:cNvPr id="3" name="Subtitle 2"/>
          <p:cNvSpPr>
            <a:spLocks noGrp="1"/>
          </p:cNvSpPr>
          <p:nvPr>
            <p:ph type="subTitle" idx="1"/>
          </p:nvPr>
        </p:nvSpPr>
        <p:spPr>
          <a:xfrm>
            <a:off x="1524000" y="1947545"/>
            <a:ext cx="9144000" cy="3310255"/>
          </a:xfrm>
        </p:spPr>
        <p:txBody>
          <a:bodyPr/>
          <a:p>
            <a:r>
              <a:rPr lang="en-US" altLang="en-US"/>
              <a:t>Nmap</a:t>
            </a:r>
            <a:endParaRPr lang="en-US" altLang="en-US"/>
          </a:p>
          <a:p>
            <a:endParaRPr lang="en-US" altLang="en-US"/>
          </a:p>
        </p:txBody>
      </p:sp>
      <p:pic>
        <p:nvPicPr>
          <p:cNvPr id="4" name="Picture 3" descr="nmap1"/>
          <p:cNvPicPr>
            <a:picLocks noChangeAspect="1"/>
          </p:cNvPicPr>
          <p:nvPr/>
        </p:nvPicPr>
        <p:blipFill>
          <a:blip r:embed="rId1"/>
          <a:stretch>
            <a:fillRect/>
          </a:stretch>
        </p:blipFill>
        <p:spPr>
          <a:xfrm>
            <a:off x="1175385" y="2621280"/>
            <a:ext cx="8553450" cy="3314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title"/>
          </p:nvPr>
        </p:nvSpPr>
        <p:spPr>
          <a:xfrm>
            <a:off x="197485" y="365125"/>
            <a:ext cx="11156315" cy="1325880"/>
          </a:xfrm>
        </p:spPr>
        <p:txBody>
          <a:bodyPr>
            <a:normAutofit fontScale="90000"/>
          </a:bodyPr>
          <a:p>
            <a:r>
              <a:rPr lang="en-US" altLang="en-US">
                <a:solidFill>
                  <a:srgbClr val="FFC000"/>
                </a:solidFill>
              </a:rPr>
              <a:t>           </a:t>
            </a:r>
            <a:br>
              <a:rPr lang="en-US" altLang="en-US">
                <a:solidFill>
                  <a:srgbClr val="FFC000"/>
                </a:solidFill>
              </a:rPr>
            </a:br>
            <a:r>
              <a:rPr lang="en-US" altLang="en-US">
                <a:solidFill>
                  <a:srgbClr val="FFC000"/>
                </a:solidFill>
              </a:rPr>
              <a:t>              </a:t>
            </a:r>
            <a:br>
              <a:rPr lang="en-US" altLang="en-US">
                <a:solidFill>
                  <a:srgbClr val="FFC000"/>
                </a:solidFill>
              </a:rPr>
            </a:br>
            <a:br>
              <a:rPr lang="en-US" altLang="en-US">
                <a:solidFill>
                  <a:srgbClr val="FFC000"/>
                </a:solidFill>
              </a:rPr>
            </a:br>
            <a:br>
              <a:rPr lang="en-US" altLang="en-US">
                <a:solidFill>
                  <a:srgbClr val="FFC000"/>
                </a:solidFill>
              </a:rPr>
            </a:br>
            <a:r>
              <a:rPr lang="en-US" altLang="en-US">
                <a:solidFill>
                  <a:srgbClr val="FFC000"/>
                </a:solidFill>
              </a:rPr>
              <a:t>             </a:t>
            </a:r>
            <a:br>
              <a:rPr lang="en-US" altLang="en-US">
                <a:solidFill>
                  <a:srgbClr val="FFC000"/>
                </a:solidFill>
              </a:rPr>
            </a:br>
            <a:r>
              <a:rPr lang="en-US" altLang="en-US">
                <a:solidFill>
                  <a:srgbClr val="FFC000"/>
                </a:solidFill>
              </a:rPr>
              <a:t>                    </a:t>
            </a:r>
            <a:r>
              <a:rPr lang="en-US" altLang="en-US" i="1" u="sng">
                <a:solidFill>
                  <a:srgbClr val="FFC000"/>
                </a:solidFill>
              </a:rPr>
              <a:t>Ganning access</a:t>
            </a:r>
            <a:br>
              <a:rPr lang="en-US" altLang="en-US" i="1" u="sng">
                <a:solidFill>
                  <a:srgbClr val="FFC000"/>
                </a:solidFill>
              </a:rPr>
            </a:br>
            <a:br>
              <a:rPr lang="en-US" altLang="en-US" i="1">
                <a:solidFill>
                  <a:srgbClr val="FFC000"/>
                </a:solidFill>
              </a:rPr>
            </a:br>
            <a:r>
              <a:rPr lang="en-US" altLang="en-US" i="1">
                <a:solidFill>
                  <a:srgbClr val="FFC000"/>
                </a:solidFill>
              </a:rPr>
              <a:t>-&gt;</a:t>
            </a:r>
            <a:r>
              <a:rPr lang="en-US" altLang="en-US" sz="2800" i="1">
                <a:solidFill>
                  <a:schemeClr val="tx1"/>
                </a:solidFill>
              </a:rPr>
              <a:t>This phase is where an attacker breaks into the system/network using various tools or methods. </a:t>
            </a:r>
            <a:br>
              <a:rPr lang="en-US" altLang="en-US" sz="2800" i="1">
                <a:solidFill>
                  <a:schemeClr val="tx1"/>
                </a:solidFill>
              </a:rPr>
            </a:br>
            <a:br>
              <a:rPr lang="en-US" altLang="en-US" sz="2800" i="1">
                <a:solidFill>
                  <a:schemeClr val="tx1"/>
                </a:solidFill>
              </a:rPr>
            </a:br>
            <a:br>
              <a:rPr lang="en-US" altLang="en-US" sz="2800" i="1">
                <a:solidFill>
                  <a:schemeClr val="tx1"/>
                </a:solidFill>
              </a:rPr>
            </a:br>
            <a:r>
              <a:rPr lang="en-US" altLang="en-US" sz="2800" i="1">
                <a:solidFill>
                  <a:srgbClr val="FFC000"/>
                </a:solidFill>
              </a:rPr>
              <a:t>-&gt;</a:t>
            </a:r>
            <a:r>
              <a:rPr lang="en-US" altLang="en-US" sz="2800" i="1">
                <a:solidFill>
                  <a:schemeClr val="tx1"/>
                </a:solidFill>
              </a:rPr>
              <a:t>After entering into a system, he has to increase his privilege to administrator level </a:t>
            </a:r>
            <a:br>
              <a:rPr lang="en-US" altLang="en-US" sz="2800" i="1">
                <a:solidFill>
                  <a:schemeClr val="tx1"/>
                </a:solidFill>
              </a:rPr>
            </a:br>
            <a:br>
              <a:rPr lang="en-US" altLang="en-US" sz="2800" i="1">
                <a:solidFill>
                  <a:schemeClr val="tx1"/>
                </a:solidFill>
              </a:rPr>
            </a:br>
            <a:r>
              <a:rPr lang="en-US" altLang="en-US" sz="2800" i="1">
                <a:solidFill>
                  <a:srgbClr val="FFC000"/>
                </a:solidFill>
              </a:rPr>
              <a:t>-&gt;</a:t>
            </a:r>
            <a:r>
              <a:rPr lang="en-US" altLang="en-US" sz="2800" i="1">
                <a:solidFill>
                  <a:schemeClr val="tx1"/>
                </a:solidFill>
              </a:rPr>
              <a:t>so he can install an application he needs or modify data or hide data.</a:t>
            </a:r>
            <a:endParaRPr lang="en-US" altLang="en-US" sz="2800" i="1">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title"/>
          </p:nvPr>
        </p:nvSpPr>
        <p:spPr>
          <a:xfrm>
            <a:off x="126365" y="365125"/>
            <a:ext cx="11227435" cy="1979295"/>
          </a:xfrm>
        </p:spPr>
        <p:txBody>
          <a:bodyPr>
            <a:normAutofit fontScale="90000"/>
          </a:bodyPr>
          <a:p>
            <a:r>
              <a:rPr lang="en-US" altLang="en-US" i="1">
                <a:solidFill>
                  <a:srgbClr val="FFC000"/>
                </a:solidFill>
              </a:rPr>
              <a:t>               </a:t>
            </a:r>
            <a:br>
              <a:rPr lang="en-US" altLang="en-US" i="1">
                <a:solidFill>
                  <a:srgbClr val="FFC000"/>
                </a:solidFill>
              </a:rPr>
            </a:br>
            <a:r>
              <a:rPr lang="en-US" altLang="en-US" i="1">
                <a:solidFill>
                  <a:srgbClr val="FFC000"/>
                </a:solidFill>
              </a:rPr>
              <a:t>              </a:t>
            </a:r>
            <a:br>
              <a:rPr lang="en-US" altLang="en-US" i="1">
                <a:solidFill>
                  <a:srgbClr val="FFC000"/>
                </a:solidFill>
              </a:rPr>
            </a:br>
            <a:br>
              <a:rPr lang="en-US" altLang="en-US" i="1">
                <a:solidFill>
                  <a:srgbClr val="FFC000"/>
                </a:solidFill>
              </a:rPr>
            </a:br>
            <a:br>
              <a:rPr lang="en-US" altLang="en-US" i="1">
                <a:solidFill>
                  <a:srgbClr val="FFC000"/>
                </a:solidFill>
              </a:rPr>
            </a:br>
            <a:br>
              <a:rPr lang="en-US" altLang="en-US" i="1">
                <a:solidFill>
                  <a:srgbClr val="FFC000"/>
                </a:solidFill>
              </a:rPr>
            </a:br>
            <a:r>
              <a:rPr lang="en-US" altLang="en-US" i="1">
                <a:solidFill>
                  <a:srgbClr val="FFC000"/>
                </a:solidFill>
              </a:rPr>
              <a:t>          </a:t>
            </a:r>
            <a:r>
              <a:rPr lang="en-US" altLang="en-US" i="1" u="sng">
                <a:solidFill>
                  <a:srgbClr val="FFC000"/>
                </a:solidFill>
              </a:rPr>
              <a:t>Maintaning access</a:t>
            </a:r>
            <a:br>
              <a:rPr lang="en-US" altLang="en-US" i="1" u="sng">
                <a:solidFill>
                  <a:srgbClr val="FFC000"/>
                </a:solidFill>
              </a:rPr>
            </a:br>
            <a:br>
              <a:rPr lang="en-US" altLang="en-US" i="1" u="sng">
                <a:solidFill>
                  <a:srgbClr val="FFC000"/>
                </a:solidFill>
              </a:rPr>
            </a:br>
            <a:r>
              <a:rPr lang="en-US" altLang="en-US" sz="2800" i="1">
                <a:solidFill>
                  <a:schemeClr val="tx1">
                    <a:lumMod val="95000"/>
                    <a:lumOff val="5000"/>
                  </a:schemeClr>
                </a:solidFill>
              </a:rPr>
              <a:t>Hacker may just hack the system to show it was vulnerable or he can be so mischievous that he wants to maintain or persist the connection in the background without the knowledge of the user. </a:t>
            </a:r>
            <a:br>
              <a:rPr lang="en-US" altLang="en-US" sz="2800" i="1">
                <a:solidFill>
                  <a:schemeClr val="tx1">
                    <a:lumMod val="95000"/>
                    <a:lumOff val="5000"/>
                  </a:schemeClr>
                </a:solidFill>
              </a:rPr>
            </a:br>
            <a:br>
              <a:rPr lang="en-US" altLang="en-US" sz="2800" i="1">
                <a:solidFill>
                  <a:schemeClr val="tx1">
                    <a:lumMod val="95000"/>
                    <a:lumOff val="5000"/>
                  </a:schemeClr>
                </a:solidFill>
              </a:rPr>
            </a:br>
            <a:r>
              <a:rPr lang="en-US" altLang="en-US" sz="2800" i="1">
                <a:solidFill>
                  <a:srgbClr val="FFC000"/>
                </a:solidFill>
              </a:rPr>
              <a:t>-&gt;</a:t>
            </a:r>
            <a:r>
              <a:rPr lang="en-US" altLang="en-US" sz="2800" i="1">
                <a:solidFill>
                  <a:schemeClr val="tx1">
                    <a:lumMod val="95000"/>
                    <a:lumOff val="5000"/>
                  </a:schemeClr>
                </a:solidFill>
              </a:rPr>
              <a:t>This can be done using Trojans or other malicious files.</a:t>
            </a:r>
            <a:endParaRPr lang="en-US" altLang="en-US" sz="2800" i="1">
              <a:solidFill>
                <a:schemeClr val="tx1">
                  <a:lumMod val="95000"/>
                  <a:lumOff val="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title"/>
          </p:nvPr>
        </p:nvSpPr>
        <p:spPr>
          <a:xfrm>
            <a:off x="592455" y="365125"/>
            <a:ext cx="10761345" cy="1325880"/>
          </a:xfrm>
        </p:spPr>
        <p:txBody>
          <a:bodyPr>
            <a:normAutofit fontScale="90000"/>
          </a:bodyPr>
          <a:p>
            <a:br>
              <a:rPr lang="en-US"/>
            </a:br>
            <a:br>
              <a:rPr lang="en-US"/>
            </a:br>
            <a:br>
              <a:rPr lang="en-US"/>
            </a:br>
            <a:br>
              <a:rPr lang="en-US"/>
            </a:br>
            <a:br>
              <a:rPr lang="en-US"/>
            </a:br>
            <a:r>
              <a:rPr lang="en-US"/>
              <a:t>           </a:t>
            </a:r>
            <a:r>
              <a:rPr lang="en-US" b="1" i="1" u="sng">
                <a:solidFill>
                  <a:srgbClr val="FFC000"/>
                </a:solidFill>
              </a:rPr>
              <a:t> Clearing Track</a:t>
            </a:r>
            <a:br>
              <a:rPr lang="en-US" b="1" i="1" u="sng">
                <a:solidFill>
                  <a:srgbClr val="FFC000"/>
                </a:solidFill>
              </a:rPr>
            </a:br>
            <a:br>
              <a:rPr lang="en-US"/>
            </a:br>
            <a:r>
              <a:rPr lang="en-US" sz="2800"/>
              <a:t>No thief wants to get caught. An intelligent hacker always clears all evidence so that in the later point of time, no one will find any traces leading to him.</a:t>
            </a:r>
            <a:br>
              <a:rPr lang="en-US" sz="2800"/>
            </a:br>
            <a:br>
              <a:rPr lang="en-US" sz="2800"/>
            </a:br>
            <a:r>
              <a:rPr lang="en-US" altLang="en-US" sz="2800">
                <a:solidFill>
                  <a:srgbClr val="FFC000"/>
                </a:solidFill>
              </a:rPr>
              <a:t>-&gt;</a:t>
            </a:r>
            <a:r>
              <a:rPr lang="en-US" sz="2800"/>
              <a:t> This involves modifying/corrupting/deleting the values of Logs, modifying registry values and uninstalling all applications he used and deleting all folders he created. </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title"/>
          </p:nvPr>
        </p:nvSpPr>
        <p:spPr>
          <a:xfrm>
            <a:off x="181610" y="365125"/>
            <a:ext cx="11172190" cy="1325880"/>
          </a:xfrm>
        </p:spPr>
        <p:txBody>
          <a:bodyPr>
            <a:normAutofit fontScale="90000"/>
          </a:bodyPr>
          <a:p>
            <a:r>
              <a:rPr lang="en-US" altLang="en-US"/>
              <a:t>             </a:t>
            </a:r>
            <a:br>
              <a:rPr lang="en-US" altLang="en-US"/>
            </a:br>
            <a:br>
              <a:rPr lang="en-US" altLang="en-US"/>
            </a:br>
            <a:br>
              <a:rPr lang="en-US" altLang="en-US"/>
            </a:br>
            <a:br>
              <a:rPr lang="en-US" altLang="en-US"/>
            </a:br>
            <a:br>
              <a:rPr lang="en-US" altLang="en-US"/>
            </a:br>
            <a:br>
              <a:rPr lang="en-US" altLang="en-US"/>
            </a:br>
            <a:r>
              <a:rPr lang="en-US" altLang="en-US"/>
              <a:t>              </a:t>
            </a:r>
            <a:br>
              <a:rPr lang="en-US" altLang="en-US"/>
            </a:br>
            <a:br>
              <a:rPr lang="en-US" altLang="en-US"/>
            </a:br>
            <a:br>
              <a:rPr lang="en-US" altLang="en-US"/>
            </a:br>
            <a:r>
              <a:rPr lang="en-US" altLang="en-US"/>
              <a:t>          </a:t>
            </a:r>
            <a:r>
              <a:rPr lang="en-US" altLang="en-US" i="1" u="sng">
                <a:solidFill>
                  <a:srgbClr val="FFC000"/>
                </a:solidFill>
              </a:rPr>
              <a:t>conclusion</a:t>
            </a:r>
            <a:br>
              <a:rPr lang="en-US" altLang="en-US" i="1" u="sng">
                <a:solidFill>
                  <a:srgbClr val="FFC000"/>
                </a:solidFill>
              </a:rPr>
            </a:br>
            <a:r>
              <a:rPr lang="en-US" altLang="en-US" sz="2800" i="1">
                <a:solidFill>
                  <a:srgbClr val="FFC000"/>
                </a:solidFill>
              </a:rPr>
              <a:t>1)</a:t>
            </a:r>
            <a:r>
              <a:rPr lang="en-US" altLang="en-US" i="1">
                <a:solidFill>
                  <a:srgbClr val="FFC000"/>
                </a:solidFill>
              </a:rPr>
              <a:t>.</a:t>
            </a:r>
            <a:r>
              <a:rPr lang="en-US" altLang="en-US" sz="2800" i="1">
                <a:solidFill>
                  <a:schemeClr val="tx1"/>
                </a:solidFill>
              </a:rPr>
              <a:t>Introduction of ethical hacking</a:t>
            </a:r>
            <a:br>
              <a:rPr lang="en-US" altLang="en-US" sz="2800" i="1">
                <a:solidFill>
                  <a:srgbClr val="FFC000"/>
                </a:solidFill>
              </a:rPr>
            </a:br>
            <a:r>
              <a:rPr lang="en-US" altLang="en-US" sz="2800" i="1">
                <a:solidFill>
                  <a:srgbClr val="FFC000"/>
                </a:solidFill>
              </a:rPr>
              <a:t>2).</a:t>
            </a:r>
            <a:r>
              <a:rPr lang="en-US" altLang="en-US" sz="2800" i="1">
                <a:solidFill>
                  <a:schemeClr val="tx1"/>
                </a:solidFill>
              </a:rPr>
              <a:t>Operating system concept</a:t>
            </a:r>
            <a:br>
              <a:rPr lang="en-US" altLang="en-US" sz="2800" i="1">
                <a:solidFill>
                  <a:srgbClr val="FFC000"/>
                </a:solidFill>
              </a:rPr>
            </a:br>
            <a:r>
              <a:rPr lang="en-US" altLang="en-US" sz="2800" i="1">
                <a:solidFill>
                  <a:srgbClr val="FFC000"/>
                </a:solidFill>
              </a:rPr>
              <a:t>3).</a:t>
            </a:r>
            <a:r>
              <a:rPr lang="en-US" altLang="en-US" sz="2800" i="1">
                <a:solidFill>
                  <a:schemeClr val="tx1"/>
                </a:solidFill>
              </a:rPr>
              <a:t>Footprinting</a:t>
            </a:r>
            <a:br>
              <a:rPr lang="en-US" altLang="en-US" sz="2800" i="1">
                <a:solidFill>
                  <a:srgbClr val="FFC000"/>
                </a:solidFill>
              </a:rPr>
            </a:br>
            <a:r>
              <a:rPr lang="en-US" altLang="en-US" sz="2800" i="1">
                <a:solidFill>
                  <a:srgbClr val="FFC000"/>
                </a:solidFill>
              </a:rPr>
              <a:t>4).</a:t>
            </a:r>
            <a:r>
              <a:rPr lang="en-US" altLang="en-US" sz="2800" i="1">
                <a:solidFill>
                  <a:schemeClr val="tx1"/>
                </a:solidFill>
              </a:rPr>
              <a:t>Google hacking/Dorking</a:t>
            </a:r>
            <a:br>
              <a:rPr lang="en-US" altLang="en-US" sz="2800" i="1">
                <a:solidFill>
                  <a:srgbClr val="FFC000"/>
                </a:solidFill>
              </a:rPr>
            </a:br>
            <a:r>
              <a:rPr lang="en-US" altLang="en-US" sz="2800" i="1">
                <a:solidFill>
                  <a:srgbClr val="FFC000"/>
                </a:solidFill>
              </a:rPr>
              <a:t>5).</a:t>
            </a:r>
            <a:r>
              <a:rPr lang="en-US" altLang="en-US" sz="2800" i="1">
                <a:solidFill>
                  <a:schemeClr val="tx1"/>
                </a:solidFill>
              </a:rPr>
              <a:t>Network scanning</a:t>
            </a:r>
            <a:br>
              <a:rPr lang="en-US" altLang="en-US" sz="2800" i="1">
                <a:solidFill>
                  <a:srgbClr val="FFC000"/>
                </a:solidFill>
              </a:rPr>
            </a:br>
            <a:r>
              <a:rPr lang="en-US" altLang="en-US" sz="2800" i="1">
                <a:solidFill>
                  <a:srgbClr val="FFC000"/>
                </a:solidFill>
              </a:rPr>
              <a:t>6).</a:t>
            </a:r>
            <a:r>
              <a:rPr lang="en-US" altLang="en-US" sz="2800" i="1">
                <a:solidFill>
                  <a:schemeClr val="tx1"/>
                </a:solidFill>
              </a:rPr>
              <a:t>System hacking &amp; password breacking</a:t>
            </a:r>
            <a:br>
              <a:rPr lang="en-US" altLang="en-US" sz="2800" i="1">
                <a:solidFill>
                  <a:srgbClr val="FFC000"/>
                </a:solidFill>
              </a:rPr>
            </a:br>
            <a:r>
              <a:rPr lang="en-US" altLang="en-US" sz="2800" i="1">
                <a:solidFill>
                  <a:srgbClr val="FFC000"/>
                </a:solidFill>
              </a:rPr>
              <a:t>7).</a:t>
            </a:r>
            <a:r>
              <a:rPr lang="en-US" altLang="en-US" sz="2800" i="1">
                <a:solidFill>
                  <a:schemeClr val="tx1"/>
                </a:solidFill>
              </a:rPr>
              <a:t>Stagnography &amp; cryptography</a:t>
            </a:r>
            <a:br>
              <a:rPr lang="en-US" altLang="en-US" sz="2800" i="1">
                <a:solidFill>
                  <a:schemeClr val="tx1"/>
                </a:solidFill>
              </a:rPr>
            </a:br>
            <a:r>
              <a:rPr lang="en-US" altLang="en-US" sz="2800" i="1" u="sng">
                <a:solidFill>
                  <a:srgbClr val="FFC000"/>
                </a:solidFill>
              </a:rPr>
              <a:t>8).</a:t>
            </a:r>
            <a:r>
              <a:rPr lang="en-US" altLang="en-US" sz="2800" i="1">
                <a:solidFill>
                  <a:schemeClr val="tx1"/>
                </a:solidFill>
              </a:rPr>
              <a:t>Trojans &amp; backdoors</a:t>
            </a:r>
            <a:br>
              <a:rPr lang="en-US" altLang="en-US" sz="2800" i="1">
                <a:solidFill>
                  <a:schemeClr val="tx1"/>
                </a:solidFill>
              </a:rPr>
            </a:br>
            <a:r>
              <a:rPr lang="en-US" altLang="en-US" sz="2800" i="1">
                <a:solidFill>
                  <a:srgbClr val="FFC000"/>
                </a:solidFill>
              </a:rPr>
              <a:t>9).</a:t>
            </a:r>
            <a:r>
              <a:rPr lang="en-US" altLang="en-US" sz="2800" i="1">
                <a:solidFill>
                  <a:schemeClr val="tx1"/>
                </a:solidFill>
              </a:rPr>
              <a:t>Virus &amp; worms</a:t>
            </a:r>
            <a:br>
              <a:rPr lang="en-US" altLang="en-US" sz="2800" i="1">
                <a:solidFill>
                  <a:srgbClr val="FFC000"/>
                </a:solidFill>
              </a:rPr>
            </a:br>
            <a:r>
              <a:rPr lang="en-US" altLang="en-US" sz="2800" i="1">
                <a:solidFill>
                  <a:srgbClr val="FFC000"/>
                </a:solidFill>
              </a:rPr>
              <a:t>10).</a:t>
            </a:r>
            <a:r>
              <a:rPr lang="en-US" altLang="en-US" sz="2800" i="1">
                <a:solidFill>
                  <a:schemeClr val="tx1"/>
                </a:solidFill>
              </a:rPr>
              <a:t>Sniffers &amp; Phishing</a:t>
            </a:r>
            <a:br>
              <a:rPr lang="en-US" altLang="en-US" sz="2800" i="1">
                <a:solidFill>
                  <a:srgbClr val="FFC000"/>
                </a:solidFill>
              </a:rPr>
            </a:br>
            <a:r>
              <a:rPr lang="en-US" altLang="en-US" sz="2800" i="1">
                <a:solidFill>
                  <a:srgbClr val="FFC000"/>
                </a:solidFill>
              </a:rPr>
              <a:t>11).</a:t>
            </a:r>
            <a:r>
              <a:rPr lang="en-US" altLang="en-US" sz="2800" i="1">
                <a:solidFill>
                  <a:schemeClr val="tx1"/>
                </a:solidFill>
              </a:rPr>
              <a:t>Social Engineering</a:t>
            </a:r>
            <a:br>
              <a:rPr lang="en-US" altLang="en-US" sz="2800" i="1">
                <a:solidFill>
                  <a:srgbClr val="FFC000"/>
                </a:solidFill>
              </a:rPr>
            </a:br>
            <a:r>
              <a:rPr lang="en-US" altLang="en-US" sz="2800" i="1">
                <a:solidFill>
                  <a:srgbClr val="FFC000"/>
                </a:solidFill>
              </a:rPr>
              <a:t>12).</a:t>
            </a:r>
            <a:r>
              <a:rPr lang="en-US" altLang="en-US" sz="2800" i="1">
                <a:solidFill>
                  <a:schemeClr val="tx1"/>
                </a:solidFill>
              </a:rPr>
              <a:t>Denial of service</a:t>
            </a:r>
            <a:br>
              <a:rPr lang="en-US" altLang="en-US" sz="2800" i="1">
                <a:solidFill>
                  <a:srgbClr val="FFC000"/>
                </a:solidFill>
              </a:rPr>
            </a:br>
            <a:endParaRPr lang="en-US" altLang="en-US" sz="2800" i="1">
              <a:solidFill>
                <a:srgbClr val="FFC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title"/>
          </p:nvPr>
        </p:nvSpPr>
        <p:spPr>
          <a:xfrm>
            <a:off x="78105" y="365125"/>
            <a:ext cx="11275695" cy="1325880"/>
          </a:xfrm>
        </p:spPr>
        <p:txBody>
          <a:bodyPr>
            <a:normAutofit fontScale="90000"/>
          </a:bodyPr>
          <a:p>
            <a:r>
              <a:rPr lang="en-US" altLang="en-US"/>
              <a:t>    </a:t>
            </a:r>
            <a:br>
              <a:rPr lang="en-US" altLang="en-US"/>
            </a:br>
            <a:br>
              <a:rPr lang="en-US" altLang="en-US"/>
            </a:br>
            <a:br>
              <a:rPr lang="en-US" altLang="en-US"/>
            </a:br>
            <a:br>
              <a:rPr lang="en-US" altLang="en-US"/>
            </a:br>
            <a:br>
              <a:rPr lang="en-US" altLang="en-US"/>
            </a:br>
            <a:br>
              <a:rPr lang="en-US" altLang="en-US"/>
            </a:br>
            <a:br>
              <a:rPr lang="en-US" altLang="en-US"/>
            </a:br>
            <a:r>
              <a:rPr lang="en-US" altLang="en-US"/>
              <a:t>               </a:t>
            </a:r>
            <a:br>
              <a:rPr lang="en-US" altLang="en-US"/>
            </a:br>
            <a:r>
              <a:rPr lang="en-US" altLang="en-US"/>
              <a:t>  </a:t>
            </a:r>
            <a:br>
              <a:rPr lang="en-US" altLang="en-US"/>
            </a:br>
            <a:r>
              <a:rPr lang="en-US" altLang="en-US"/>
              <a:t> </a:t>
            </a:r>
            <a:br>
              <a:rPr lang="en-US" altLang="en-US"/>
            </a:br>
            <a:r>
              <a:rPr lang="en-US" altLang="en-US"/>
              <a:t>           </a:t>
            </a:r>
            <a:r>
              <a:rPr lang="en-US" altLang="en-US" i="1" u="sng">
                <a:solidFill>
                  <a:srgbClr val="FFC000"/>
                </a:solidFill>
              </a:rPr>
              <a:t> scope of Ethical Hacker</a:t>
            </a:r>
            <a:br>
              <a:rPr lang="en-US" altLang="en-US" i="1">
                <a:solidFill>
                  <a:srgbClr val="FFC000"/>
                </a:solidFill>
              </a:rPr>
            </a:br>
            <a:br>
              <a:rPr lang="en-US" altLang="en-US" i="1">
                <a:solidFill>
                  <a:srgbClr val="FFC000"/>
                </a:solidFill>
              </a:rPr>
            </a:br>
            <a:r>
              <a:rPr lang="en-US" altLang="en-US" i="1">
                <a:solidFill>
                  <a:srgbClr val="FFC000"/>
                </a:solidFill>
                <a:latin typeface="东文宋体" charset="0"/>
              </a:rPr>
              <a:t>◆</a:t>
            </a:r>
            <a:r>
              <a:rPr lang="en-US" altLang="en-US" sz="2800" i="1">
                <a:solidFill>
                  <a:schemeClr val="tx1"/>
                </a:solidFill>
              </a:rPr>
              <a:t>Wipro                                                                    </a:t>
            </a:r>
            <a:r>
              <a:rPr lang="en-US" altLang="en-US" sz="2800" i="1">
                <a:solidFill>
                  <a:srgbClr val="FFC000"/>
                </a:solidFill>
                <a:latin typeface="东文宋体" charset="0"/>
                <a:sym typeface="+mn-ea"/>
              </a:rPr>
              <a:t>◆</a:t>
            </a:r>
            <a:r>
              <a:rPr lang="en-US" altLang="en-US" sz="2800" i="1">
                <a:solidFill>
                  <a:schemeClr val="tx1"/>
                </a:solidFill>
              </a:rPr>
              <a:t>Tcs </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Infosys                                                                    </a:t>
            </a:r>
            <a:r>
              <a:rPr lang="en-US" altLang="en-US" sz="2800" i="1">
                <a:solidFill>
                  <a:srgbClr val="FFC000"/>
                </a:solidFill>
                <a:latin typeface="东文宋体" charset="0"/>
                <a:sym typeface="+mn-ea"/>
              </a:rPr>
              <a:t>◆</a:t>
            </a:r>
            <a:r>
              <a:rPr lang="en-US" altLang="en-US" sz="2800" i="1">
                <a:solidFill>
                  <a:schemeClr val="tx1"/>
                </a:solidFill>
              </a:rPr>
              <a:t>Tech mahindra</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IBM   &amp; all it company                                             </a:t>
            </a:r>
            <a:r>
              <a:rPr lang="en-US" altLang="en-US" sz="2800" i="1">
                <a:solidFill>
                  <a:srgbClr val="FFC000"/>
                </a:solidFill>
                <a:latin typeface="东文宋体" charset="0"/>
                <a:sym typeface="+mn-ea"/>
              </a:rPr>
              <a:t>◆</a:t>
            </a:r>
            <a:r>
              <a:rPr lang="en-US" altLang="en-US" sz="2800" i="1">
                <a:solidFill>
                  <a:schemeClr val="tx1"/>
                </a:solidFill>
              </a:rPr>
              <a:t>Hcl</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financial service provider                                        </a:t>
            </a:r>
            <a:r>
              <a:rPr lang="en-US" altLang="en-US" sz="2800" i="1">
                <a:solidFill>
                  <a:srgbClr val="FFC000"/>
                </a:solidFill>
                <a:latin typeface="东文宋体" charset="0"/>
                <a:sym typeface="+mn-ea"/>
              </a:rPr>
              <a:t>◆</a:t>
            </a:r>
            <a:r>
              <a:rPr lang="en-US" altLang="en-US" sz="2800" i="1">
                <a:solidFill>
                  <a:schemeClr val="tx1"/>
                </a:solidFill>
              </a:rPr>
              <a:t>Airtel</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Airlines                                                                     </a:t>
            </a:r>
            <a:r>
              <a:rPr lang="en-US" altLang="en-US" sz="2800" i="1">
                <a:solidFill>
                  <a:srgbClr val="FFC000"/>
                </a:solidFill>
                <a:latin typeface="东文宋体" charset="0"/>
                <a:sym typeface="+mn-ea"/>
              </a:rPr>
              <a:t>◆</a:t>
            </a:r>
            <a:r>
              <a:rPr lang="en-US" altLang="en-US" sz="2800" i="1">
                <a:solidFill>
                  <a:schemeClr val="tx1"/>
                </a:solidFill>
              </a:rPr>
              <a:t>Reliance</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Hotel</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Military and law enforcement agencies</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Defence organisation</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Detective companies</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Central buero of investigation</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National security agencies</a:t>
            </a:r>
            <a:br>
              <a:rPr lang="en-US" altLang="en-US" sz="2800" i="1">
                <a:solidFill>
                  <a:schemeClr val="tx1"/>
                </a:solidFill>
              </a:rPr>
            </a:br>
            <a:r>
              <a:rPr lang="en-US" altLang="en-US" sz="2800" i="1">
                <a:solidFill>
                  <a:srgbClr val="FFC000"/>
                </a:solidFill>
                <a:latin typeface="东文宋体" charset="0"/>
                <a:sym typeface="+mn-ea"/>
              </a:rPr>
              <a:t>◆</a:t>
            </a:r>
            <a:r>
              <a:rPr lang="en-US" altLang="en-US" sz="2800" i="1">
                <a:solidFill>
                  <a:schemeClr val="tx1"/>
                </a:solidFill>
              </a:rPr>
              <a:t>Graduates can setup own company through use of ethical hacking</a:t>
            </a:r>
            <a:br>
              <a:rPr lang="en-US" altLang="en-US" sz="2800" i="1">
                <a:solidFill>
                  <a:schemeClr val="tx1"/>
                </a:solidFill>
              </a:rPr>
            </a:br>
            <a:endParaRPr lang="en-US" altLang="en-US" sz="2800" i="1">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bg1"/>
                </a:solidFill>
              </a:rPr>
              <a:t>Introduction</a:t>
            </a:r>
            <a:endParaRPr lang="en-US" altLang="en-US">
              <a:solidFill>
                <a:schemeClr val="bg1"/>
              </a:solidFill>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p>
            <a:pPr marL="0" indent="0" algn="l">
              <a:buNone/>
            </a:pPr>
            <a:r>
              <a:rPr lang="en-US">
                <a:latin typeface="东文宋体" charset="0"/>
              </a:rPr>
              <a:t>◆</a:t>
            </a:r>
            <a:r>
              <a:rPr lang="en-US" altLang="en-US">
                <a:latin typeface="东文宋体" charset="0"/>
              </a:rPr>
              <a:t>hacking</a:t>
            </a:r>
            <a:endParaRPr lang="en-US" altLang="en-US">
              <a:latin typeface="东文宋体" charset="0"/>
            </a:endParaRPr>
          </a:p>
          <a:p>
            <a:pPr marL="0" indent="0" algn="l">
              <a:buNone/>
            </a:pPr>
            <a:r>
              <a:rPr lang="en-US" altLang="en-US">
                <a:latin typeface="东文宋体" charset="0"/>
              </a:rPr>
              <a:t>◆Ethical hacking</a:t>
            </a:r>
            <a:endParaRPr lang="en-US" altLang="en-US">
              <a:latin typeface="东文宋体" charset="0"/>
            </a:endParaRPr>
          </a:p>
          <a:p>
            <a:pPr marL="0" indent="0" algn="l">
              <a:buNone/>
            </a:pPr>
            <a:r>
              <a:rPr lang="en-US" altLang="en-US">
                <a:latin typeface="东文宋体" charset="0"/>
              </a:rPr>
              <a:t>◆hacking terminology</a:t>
            </a:r>
            <a:endParaRPr lang="en-US" altLang="en-US">
              <a:latin typeface="东文宋体" charset="0"/>
            </a:endParaRPr>
          </a:p>
          <a:p>
            <a:pPr marL="0" indent="0" algn="l">
              <a:buNone/>
            </a:pPr>
            <a:r>
              <a:rPr lang="en-US" altLang="en-US">
                <a:latin typeface="东文宋体" charset="0"/>
              </a:rPr>
              <a:t>◆Types of hacker</a:t>
            </a:r>
            <a:endParaRPr lang="en-US" altLang="en-US">
              <a:latin typeface="东文宋体" charset="0"/>
            </a:endParaRPr>
          </a:p>
          <a:p>
            <a:pPr marL="0" indent="0" algn="l">
              <a:buNone/>
            </a:pPr>
            <a:r>
              <a:rPr lang="en-US" altLang="en-US">
                <a:latin typeface="东文宋体" charset="0"/>
              </a:rPr>
              <a:t>◆ways of hacking</a:t>
            </a:r>
            <a:endParaRPr lang="en-US" altLang="en-US">
              <a:latin typeface="东文宋体" charset="0"/>
            </a:endParaRPr>
          </a:p>
          <a:p>
            <a:pPr marL="0" indent="0" algn="l">
              <a:buNone/>
            </a:pPr>
            <a:endParaRPr lang="en-US" altLang="en-US" i="1">
              <a:latin typeface="东文宋体" charset="0"/>
            </a:endParaRPr>
          </a:p>
        </p:txBody>
      </p:sp>
      <p:pic>
        <p:nvPicPr>
          <p:cNvPr id="4" name="Picture 3" descr="young-hacker-data-security-concept-cyber-102044279"/>
          <p:cNvPicPr>
            <a:picLocks noChangeAspect="1"/>
          </p:cNvPicPr>
          <p:nvPr/>
        </p:nvPicPr>
        <p:blipFill>
          <a:blip r:embed="rId1"/>
          <a:stretch>
            <a:fillRect/>
          </a:stretch>
        </p:blipFill>
        <p:spPr>
          <a:xfrm>
            <a:off x="6710680" y="1824990"/>
            <a:ext cx="4642485" cy="43522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soft" dir="t">
                <a:rot lat="0" lon="0" rev="15600000"/>
              </a:lightRig>
            </a:scene3d>
            <a:sp3d extrusionH="57150" prstMaterial="softEdge">
              <a:bevelT w="25400" h="38100"/>
            </a:sp3d>
          </a:bodyPr>
          <a:p>
            <a:r>
              <a:rPr lang="en-US" altLang="en-US">
                <a:solidFill>
                  <a:schemeClr val="accent4"/>
                </a:solidFill>
              </a:rPr>
              <a:t>               </a:t>
            </a:r>
            <a:br>
              <a:rPr lang="en-US" altLang="en-US">
                <a:solidFill>
                  <a:schemeClr val="accent4"/>
                </a:solidFill>
              </a:rPr>
            </a:br>
            <a:r>
              <a:rPr lang="en-US" altLang="en-US">
                <a:solidFill>
                  <a:schemeClr val="accent4"/>
                </a:solidFill>
              </a:rPr>
              <a:t>                       </a:t>
            </a:r>
            <a:br>
              <a:rPr lang="en-US" altLang="en-US">
                <a:solidFill>
                  <a:schemeClr val="accent4"/>
                </a:solidFill>
              </a:rPr>
            </a:br>
            <a:r>
              <a:rPr lang="en-US" altLang="en-US">
                <a:solidFill>
                  <a:schemeClr val="accent4"/>
                </a:solidFill>
              </a:rPr>
              <a:t>                      </a:t>
            </a:r>
            <a:r>
              <a:rPr lang="en-US" altLang="en-US">
                <a:solidFill>
                  <a:schemeClr val="accent4"/>
                </a:solidFill>
                <a:effectLst/>
              </a:rPr>
              <a:t> </a:t>
            </a:r>
            <a:r>
              <a:rPr lang="en-US" altLang="en-US" i="1">
                <a:solidFill>
                  <a:schemeClr val="accent4"/>
                </a:solidFill>
                <a:effectLst/>
              </a:rPr>
              <a:t>Hacking</a:t>
            </a:r>
            <a:br>
              <a:rPr lang="en-US" altLang="en-US" i="1">
                <a:solidFill>
                  <a:schemeClr val="accent4"/>
                </a:solidFill>
                <a:effectLst>
                  <a:outerShdw blurRad="38100" dist="22860" dir="5400000" algn="tl" rotWithShape="0">
                    <a:srgbClr val="000000">
                      <a:alpha val="30000"/>
                    </a:srgbClr>
                  </a:outerShdw>
                </a:effectLst>
              </a:rPr>
            </a:br>
            <a:br>
              <a:rPr lang="en-US" altLang="en-US" i="1">
                <a:solidFill>
                  <a:schemeClr val="accent4"/>
                </a:solidFill>
                <a:effectLst>
                  <a:outerShdw blurRad="38100" dist="22860" dir="5400000" algn="tl" rotWithShape="0">
                    <a:srgbClr val="000000">
                      <a:alpha val="30000"/>
                    </a:srgbClr>
                  </a:outerShdw>
                </a:effectLst>
              </a:rPr>
            </a:br>
            <a:r>
              <a:rPr lang="en-US" altLang="en-US" sz="3200" i="1">
                <a:solidFill>
                  <a:schemeClr val="bg1"/>
                </a:solidFill>
                <a:effectLst>
                  <a:outerShdw blurRad="38100" dist="22860" dir="5400000" algn="tl" rotWithShape="0">
                    <a:srgbClr val="000000">
                      <a:alpha val="30000"/>
                    </a:srgbClr>
                  </a:outerShdw>
                </a:effectLst>
              </a:rPr>
              <a:t>Hacking is what a hacker/cracker does on target to gain unauthorized access and compromise the target for own benifit.</a:t>
            </a:r>
            <a:br>
              <a:rPr lang="en-US" altLang="en-US" i="1">
                <a:solidFill>
                  <a:schemeClr val="bg1"/>
                </a:solidFill>
                <a:effectLst>
                  <a:outerShdw blurRad="38100" dist="22860" dir="5400000" algn="tl" rotWithShape="0">
                    <a:srgbClr val="000000">
                      <a:alpha val="30000"/>
                    </a:srgbClr>
                  </a:outerShdw>
                </a:effectLst>
              </a:rPr>
            </a:br>
            <a:endParaRPr lang="en-US" altLang="en-US" i="1">
              <a:solidFill>
                <a:schemeClr val="bg1"/>
              </a:solidFill>
              <a:effectLst>
                <a:outerShdw blurRad="38100" dist="22860" dir="5400000" algn="tl" rotWithShape="0">
                  <a:srgbClr val="000000">
                    <a:alpha val="30000"/>
                  </a:srgbClr>
                </a:outerShdw>
              </a:effectLst>
            </a:endParaRPr>
          </a:p>
        </p:txBody>
      </p:sp>
      <p:sp>
        <p:nvSpPr>
          <p:cNvPr id="8" name="Content Placeholder 7"/>
          <p:cNvSpPr/>
          <p:nvPr>
            <p:ph idx="1"/>
          </p:nvPr>
        </p:nvSpPr>
        <p:spPr>
          <a:xfrm>
            <a:off x="1055370" y="2313305"/>
            <a:ext cx="10515600" cy="4351338"/>
          </a:xfrm>
        </p:spPr>
        <p:txBody>
          <a:bodyPr/>
          <a:p>
            <a:endParaRPr lang="en-US"/>
          </a:p>
        </p:txBody>
      </p:sp>
      <p:sp>
        <p:nvSpPr>
          <p:cNvPr id="9" name="Rectangle 8"/>
          <p:cNvSpPr/>
          <p:nvPr/>
        </p:nvSpPr>
        <p:spPr>
          <a:xfrm>
            <a:off x="10795" y="2381250"/>
            <a:ext cx="12170410" cy="4458335"/>
          </a:xfrm>
          <a:prstGeom prst="rect">
            <a:avLst/>
          </a:pr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pPr marL="0" indent="0">
              <a:buNone/>
            </a:pPr>
            <a:r>
              <a:rPr lang="en-US">
                <a:solidFill>
                  <a:schemeClr val="bg1"/>
                </a:solidFill>
              </a:rPr>
              <a:t>Ethical Hacker does the same thing as that of hacker</a:t>
            </a:r>
            <a:endParaRPr lang="en-US">
              <a:solidFill>
                <a:schemeClr val="bg1"/>
              </a:solidFill>
            </a:endParaRPr>
          </a:p>
          <a:p>
            <a:pPr marL="0" indent="0">
              <a:buNone/>
            </a:pPr>
            <a:r>
              <a:rPr lang="en-US">
                <a:solidFill>
                  <a:schemeClr val="bg1"/>
                </a:solidFill>
              </a:rPr>
              <a:t> ethically, legally and his objectives are to:</a:t>
            </a:r>
            <a:endParaRPr lang="en-US">
              <a:solidFill>
                <a:schemeClr val="bg1"/>
              </a:solidFill>
            </a:endParaRPr>
          </a:p>
          <a:p>
            <a:pPr marL="0" indent="0">
              <a:buNone/>
            </a:pPr>
            <a:r>
              <a:rPr lang="en-US">
                <a:solidFill>
                  <a:schemeClr val="tx1"/>
                </a:solidFill>
                <a:latin typeface="东文宋体" charset="0"/>
              </a:rPr>
              <a:t>◆</a:t>
            </a:r>
            <a:r>
              <a:rPr lang="en-US">
                <a:solidFill>
                  <a:schemeClr val="bg1"/>
                </a:solidFill>
              </a:rPr>
              <a:t>Be watchful on intruder/stealth activities.</a:t>
            </a:r>
            <a:endParaRPr lang="en-US">
              <a:solidFill>
                <a:schemeClr val="bg1"/>
              </a:solidFill>
            </a:endParaRPr>
          </a:p>
          <a:p>
            <a:pPr marL="0" indent="0">
              <a:buNone/>
            </a:pPr>
            <a:r>
              <a:rPr lang="en-US">
                <a:solidFill>
                  <a:schemeClr val="tx1"/>
                </a:solidFill>
                <a:latin typeface="东文宋体" charset="0"/>
              </a:rPr>
              <a:t>◆</a:t>
            </a:r>
            <a:r>
              <a:rPr lang="en-US">
                <a:solidFill>
                  <a:schemeClr val="bg1"/>
                </a:solidFill>
              </a:rPr>
              <a:t>Protect target from reconnaissance</a:t>
            </a:r>
            <a:endParaRPr lang="en-US">
              <a:solidFill>
                <a:schemeClr val="bg1"/>
              </a:solidFill>
            </a:endParaRPr>
          </a:p>
          <a:p>
            <a:pPr marL="0" indent="0">
              <a:buNone/>
            </a:pPr>
            <a:r>
              <a:rPr lang="en-US">
                <a:solidFill>
                  <a:schemeClr val="tx1"/>
                </a:solidFill>
                <a:latin typeface="东文宋体" charset="0"/>
              </a:rPr>
              <a:t>◆</a:t>
            </a:r>
            <a:r>
              <a:rPr lang="en-US">
                <a:solidFill>
                  <a:schemeClr val="bg1"/>
                </a:solidFill>
              </a:rPr>
              <a:t>Secure target</a:t>
            </a:r>
            <a:endParaRPr lang="en-US">
              <a:solidFill>
                <a:schemeClr val="bg1"/>
              </a:solidFill>
            </a:endParaRPr>
          </a:p>
          <a:p>
            <a:pPr marL="0" indent="0">
              <a:buNone/>
            </a:pPr>
            <a:r>
              <a:rPr lang="en-US">
                <a:solidFill>
                  <a:schemeClr val="tx1"/>
                </a:solidFill>
                <a:latin typeface="东文宋体" charset="0"/>
              </a:rPr>
              <a:t>◆</a:t>
            </a:r>
            <a:r>
              <a:rPr lang="en-US">
                <a:solidFill>
                  <a:schemeClr val="bg1"/>
                </a:solidFill>
              </a:rPr>
              <a:t>Use updated anti malware softwares</a:t>
            </a:r>
            <a:endParaRPr lang="en-US">
              <a:solidFill>
                <a:schemeClr val="bg1"/>
              </a:solidFill>
            </a:endParaRPr>
          </a:p>
          <a:p>
            <a:pPr marL="0" indent="0">
              <a:buNone/>
            </a:pPr>
            <a:r>
              <a:rPr lang="en-US">
                <a:solidFill>
                  <a:schemeClr val="tx1"/>
                </a:solidFill>
                <a:latin typeface="东文宋体" charset="0"/>
              </a:rPr>
              <a:t>◆</a:t>
            </a:r>
            <a:r>
              <a:rPr lang="en-US">
                <a:solidFill>
                  <a:schemeClr val="bg1"/>
                </a:solidFill>
              </a:rPr>
              <a:t>Educate users on information security</a:t>
            </a:r>
            <a:endParaRPr lang="en-US">
              <a:solidFill>
                <a:schemeClr val="bg1"/>
              </a:solidFill>
            </a:endParaRPr>
          </a:p>
        </p:txBody>
      </p:sp>
      <p:sp>
        <p:nvSpPr>
          <p:cNvPr id="5" name="Rounded Rectangle 4"/>
          <p:cNvSpPr/>
          <p:nvPr/>
        </p:nvSpPr>
        <p:spPr>
          <a:xfrm>
            <a:off x="838200" y="24130"/>
            <a:ext cx="10515600" cy="1326515"/>
          </a:xfrm>
          <a:prstGeom prst="roundRect">
            <a:avLst/>
          </a:pr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4000">
                <a:solidFill>
                  <a:schemeClr val="bg1"/>
                </a:solidFill>
                <a:uFillTx/>
              </a:rPr>
              <a:t>Ethical hacking</a:t>
            </a:r>
            <a:endParaRPr lang="en-US" altLang="en-US" sz="4000">
              <a:solidFill>
                <a:schemeClr val="bg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ltLang="en-US">
                <a:solidFill>
                  <a:schemeClr val="accent4"/>
                </a:solidFill>
              </a:rPr>
              <a:t>         </a:t>
            </a:r>
            <a:r>
              <a:rPr lang="en-US" altLang="en-US">
                <a:solidFill>
                  <a:schemeClr val="accent4"/>
                </a:solidFill>
                <a:effectLst/>
              </a:rPr>
              <a:t>Hacking terminology</a:t>
            </a:r>
            <a:endParaRPr lang="en-US" altLang="en-US">
              <a:solidFill>
                <a:schemeClr val="accent4"/>
              </a:solidFill>
              <a:effectLst/>
            </a:endParaRPr>
          </a:p>
        </p:txBody>
      </p:sp>
      <p:sp>
        <p:nvSpPr>
          <p:cNvPr id="3" name="Content Placeholder 2"/>
          <p:cNvSpPr>
            <a:spLocks noGrp="1"/>
          </p:cNvSpPr>
          <p:nvPr>
            <p:ph idx="1"/>
          </p:nvPr>
        </p:nvSpPr>
        <p:spPr/>
        <p:txBody>
          <a:bodyPr/>
          <a:p>
            <a:pPr marL="0" indent="0">
              <a:buNone/>
            </a:pPr>
            <a:r>
              <a:rPr lang="en-US" altLang="en-US">
                <a:latin typeface="东文宋体" charset="0"/>
              </a:rPr>
              <a:t>●</a:t>
            </a:r>
            <a:r>
              <a:rPr lang="en-US" altLang="en-US"/>
              <a:t>Target : </a:t>
            </a:r>
            <a:r>
              <a:rPr lang="en-US" altLang="en-US">
                <a:solidFill>
                  <a:schemeClr val="bg1"/>
                </a:solidFill>
              </a:rPr>
              <a:t>system/Network/application/software</a:t>
            </a:r>
            <a:endParaRPr lang="en-US" altLang="en-US">
              <a:solidFill>
                <a:schemeClr val="bg1"/>
              </a:solidFill>
            </a:endParaRPr>
          </a:p>
          <a:p>
            <a:pPr marL="0" indent="0">
              <a:buNone/>
            </a:pPr>
            <a:r>
              <a:rPr lang="en-US" altLang="en-US">
                <a:solidFill>
                  <a:schemeClr val="tx1"/>
                </a:solidFill>
                <a:latin typeface="东文宋体" charset="0"/>
              </a:rPr>
              <a:t>●Security: </a:t>
            </a:r>
            <a:r>
              <a:rPr lang="en-US" altLang="en-US">
                <a:solidFill>
                  <a:schemeClr val="bg1"/>
                </a:solidFill>
                <a:latin typeface="东文宋体" charset="0"/>
              </a:rPr>
              <a:t>Confidentiality,Integrity,Availability</a:t>
            </a:r>
            <a:endParaRPr lang="en-US" altLang="en-US">
              <a:solidFill>
                <a:schemeClr val="bg1"/>
              </a:solidFill>
              <a:latin typeface="东文宋体" charset="0"/>
            </a:endParaRPr>
          </a:p>
          <a:p>
            <a:pPr marL="0" indent="0">
              <a:buNone/>
            </a:pPr>
            <a:r>
              <a:rPr lang="en-US" altLang="en-US">
                <a:solidFill>
                  <a:schemeClr val="tx1"/>
                </a:solidFill>
                <a:latin typeface="东文宋体" charset="0"/>
              </a:rPr>
              <a:t>●Attack : </a:t>
            </a:r>
            <a:r>
              <a:rPr lang="en-US" altLang="en-US">
                <a:solidFill>
                  <a:schemeClr val="bg1"/>
                </a:solidFill>
                <a:latin typeface="东文宋体" charset="0"/>
              </a:rPr>
              <a:t>Violation of security</a:t>
            </a:r>
            <a:endParaRPr lang="en-US" altLang="en-US">
              <a:solidFill>
                <a:schemeClr val="bg1"/>
              </a:solidFill>
              <a:latin typeface="东文宋体" charset="0"/>
            </a:endParaRPr>
          </a:p>
          <a:p>
            <a:pPr marL="0" indent="0">
              <a:buNone/>
            </a:pPr>
            <a:r>
              <a:rPr lang="en-US" altLang="en-US">
                <a:solidFill>
                  <a:schemeClr val="tx1"/>
                </a:solidFill>
                <a:latin typeface="东文宋体" charset="0"/>
              </a:rPr>
              <a:t>●Threat : </a:t>
            </a:r>
            <a:r>
              <a:rPr lang="en-US" altLang="en-US">
                <a:solidFill>
                  <a:schemeClr val="bg1"/>
                </a:solidFill>
                <a:latin typeface="东文宋体" charset="0"/>
              </a:rPr>
              <a:t>Possibility of danger</a:t>
            </a:r>
            <a:endParaRPr lang="en-US" altLang="en-US">
              <a:solidFill>
                <a:schemeClr val="bg1"/>
              </a:solidFill>
              <a:latin typeface="东文宋体" charset="0"/>
            </a:endParaRPr>
          </a:p>
          <a:p>
            <a:pPr marL="0" indent="0">
              <a:buNone/>
            </a:pPr>
            <a:r>
              <a:rPr lang="en-US" altLang="en-US">
                <a:solidFill>
                  <a:schemeClr val="tx1"/>
                </a:solidFill>
                <a:latin typeface="东文宋体" charset="0"/>
              </a:rPr>
              <a:t>●Bug/Flaw :</a:t>
            </a:r>
            <a:r>
              <a:rPr lang="en-US" altLang="en-US">
                <a:solidFill>
                  <a:schemeClr val="bg1"/>
                </a:solidFill>
                <a:latin typeface="东文宋体" charset="0"/>
              </a:rPr>
              <a:t>Threat to security</a:t>
            </a:r>
            <a:endParaRPr lang="en-US" altLang="en-US">
              <a:solidFill>
                <a:schemeClr val="bg1"/>
              </a:solidFill>
              <a:latin typeface="东文宋体" charset="0"/>
            </a:endParaRPr>
          </a:p>
          <a:p>
            <a:pPr marL="0" indent="0">
              <a:buNone/>
            </a:pPr>
            <a:r>
              <a:rPr lang="en-US" altLang="en-US">
                <a:solidFill>
                  <a:schemeClr val="tx1"/>
                </a:solidFill>
                <a:latin typeface="东文宋体" charset="0"/>
              </a:rPr>
              <a:t>●Vulnerability :</a:t>
            </a:r>
            <a:r>
              <a:rPr lang="en-US" altLang="en-US">
                <a:solidFill>
                  <a:schemeClr val="bg1"/>
                </a:solidFill>
                <a:latin typeface="东文宋体" charset="0"/>
              </a:rPr>
              <a:t>Weakness/Bug/Flaw/Attack surface</a:t>
            </a:r>
            <a:endParaRPr lang="en-US" altLang="en-US">
              <a:solidFill>
                <a:schemeClr val="bg1"/>
              </a:solidFill>
              <a:latin typeface="东文宋体" charset="0"/>
            </a:endParaRPr>
          </a:p>
          <a:p>
            <a:pPr marL="0" indent="0">
              <a:buNone/>
            </a:pPr>
            <a:r>
              <a:rPr lang="en-US" altLang="en-US">
                <a:solidFill>
                  <a:schemeClr val="tx1"/>
                </a:solidFill>
                <a:latin typeface="东文宋体" charset="0"/>
              </a:rPr>
              <a:t>●Exploit :</a:t>
            </a:r>
            <a:r>
              <a:rPr lang="en-US" altLang="en-US">
                <a:solidFill>
                  <a:schemeClr val="bg1"/>
                </a:solidFill>
                <a:latin typeface="东文宋体" charset="0"/>
              </a:rPr>
              <a:t>Piece of code or action</a:t>
            </a:r>
            <a:endParaRPr lang="en-US" altLang="en-US">
              <a:solidFill>
                <a:schemeClr val="bg1"/>
              </a:solidFill>
              <a:latin typeface="东文宋体"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ltLang="en-US">
                <a:solidFill>
                  <a:schemeClr val="accent4"/>
                </a:solidFill>
              </a:rPr>
              <a:t>          Types of Hacker</a:t>
            </a:r>
            <a:endParaRPr lang="en-US" altLang="en-US">
              <a:solidFill>
                <a:schemeClr val="accent4"/>
              </a:solidFill>
              <a:effectLst/>
            </a:endParaRPr>
          </a:p>
        </p:txBody>
      </p:sp>
      <p:sp>
        <p:nvSpPr>
          <p:cNvPr id="3" name="Content Placeholder 2"/>
          <p:cNvSpPr>
            <a:spLocks noGrp="1"/>
          </p:cNvSpPr>
          <p:nvPr>
            <p:ph idx="1"/>
          </p:nvPr>
        </p:nvSpPr>
        <p:spPr/>
        <p:txBody>
          <a:bodyPr/>
          <a:p>
            <a:pPr marL="0" indent="0">
              <a:buNone/>
            </a:pPr>
            <a:r>
              <a:rPr lang="en-US">
                <a:latin typeface="东文宋体" charset="0"/>
              </a:rPr>
              <a:t>◆</a:t>
            </a:r>
            <a:r>
              <a:rPr lang="en-US" altLang="en-US">
                <a:solidFill>
                  <a:schemeClr val="bg1"/>
                </a:solidFill>
                <a:latin typeface="东文宋体" charset="0"/>
              </a:rPr>
              <a:t>White hat hacker(Ethical hacker)</a:t>
            </a:r>
            <a:endParaRPr lang="en-US">
              <a:latin typeface="东文宋体" charset="0"/>
            </a:endParaRPr>
          </a:p>
          <a:p>
            <a:pPr marL="0" indent="0">
              <a:buNone/>
            </a:pPr>
            <a:r>
              <a:rPr lang="en-US">
                <a:latin typeface="东文宋体" charset="0"/>
                <a:sym typeface="+mn-ea"/>
              </a:rPr>
              <a:t>◆</a:t>
            </a:r>
            <a:r>
              <a:rPr lang="en-US" altLang="en-US">
                <a:solidFill>
                  <a:schemeClr val="bg1"/>
                </a:solidFill>
                <a:latin typeface="东文宋体" charset="0"/>
                <a:sym typeface="+mn-ea"/>
              </a:rPr>
              <a:t>Black hat hacker(Malicious or cracker)</a:t>
            </a:r>
            <a:endParaRPr lang="en-US">
              <a:latin typeface="东文宋体" charset="0"/>
              <a:sym typeface="+mn-ea"/>
            </a:endParaRPr>
          </a:p>
          <a:p>
            <a:pPr marL="0" indent="0">
              <a:buNone/>
            </a:pPr>
            <a:r>
              <a:rPr lang="en-US">
                <a:latin typeface="东文宋体" charset="0"/>
                <a:sym typeface="+mn-ea"/>
              </a:rPr>
              <a:t>◆</a:t>
            </a:r>
            <a:r>
              <a:rPr lang="en-US" altLang="en-US">
                <a:solidFill>
                  <a:schemeClr val="bg1"/>
                </a:solidFill>
                <a:latin typeface="东文宋体" charset="0"/>
                <a:sym typeface="+mn-ea"/>
              </a:rPr>
              <a:t>Grey hat hacker(Ethical+cracker)</a:t>
            </a:r>
            <a:endParaRPr lang="en-US">
              <a:latin typeface="东文宋体" charset="0"/>
              <a:sym typeface="+mn-ea"/>
            </a:endParaRPr>
          </a:p>
          <a:p>
            <a:pPr marL="0" indent="0">
              <a:buNone/>
            </a:pPr>
            <a:r>
              <a:rPr lang="en-US">
                <a:latin typeface="东文宋体" charset="0"/>
                <a:sym typeface="+mn-ea"/>
              </a:rPr>
              <a:t>◆</a:t>
            </a:r>
            <a:r>
              <a:rPr lang="en-US" altLang="en-US">
                <a:solidFill>
                  <a:schemeClr val="bg1"/>
                </a:solidFill>
                <a:latin typeface="东文宋体" charset="0"/>
                <a:sym typeface="+mn-ea"/>
              </a:rPr>
              <a:t>Blue hat hacker(Bug tester)</a:t>
            </a:r>
            <a:endParaRPr lang="en-US">
              <a:latin typeface="东文宋体" charset="0"/>
              <a:sym typeface="+mn-ea"/>
            </a:endParaRPr>
          </a:p>
          <a:p>
            <a:pPr marL="0" indent="0">
              <a:buNone/>
            </a:pPr>
            <a:r>
              <a:rPr lang="en-US">
                <a:latin typeface="东文宋体" charset="0"/>
                <a:sym typeface="+mn-ea"/>
              </a:rPr>
              <a:t>◆</a:t>
            </a:r>
            <a:r>
              <a:rPr lang="en-US" altLang="en-US">
                <a:solidFill>
                  <a:schemeClr val="bg1"/>
                </a:solidFill>
                <a:latin typeface="东文宋体" charset="0"/>
                <a:sym typeface="+mn-ea"/>
              </a:rPr>
              <a:t>Script Kiddle</a:t>
            </a:r>
            <a:endParaRPr lang="en-US">
              <a:latin typeface="东文宋体" charset="0"/>
              <a:sym typeface="+mn-ea"/>
            </a:endParaRPr>
          </a:p>
          <a:p>
            <a:pPr marL="0" indent="0">
              <a:buNone/>
            </a:pPr>
            <a:r>
              <a:rPr lang="en-US">
                <a:latin typeface="东文宋体" charset="0"/>
                <a:sym typeface="+mn-ea"/>
              </a:rPr>
              <a:t>◆</a:t>
            </a:r>
            <a:r>
              <a:rPr lang="en-US" altLang="en-US">
                <a:solidFill>
                  <a:schemeClr val="bg1"/>
                </a:solidFill>
                <a:latin typeface="东文宋体" charset="0"/>
                <a:sym typeface="+mn-ea"/>
              </a:rPr>
              <a:t>Hactivism</a:t>
            </a:r>
            <a:endParaRPr lang="en-US">
              <a:latin typeface="东文宋体" charset="0"/>
              <a:sym typeface="+mn-ea"/>
            </a:endParaRPr>
          </a:p>
          <a:p>
            <a:pPr marL="0" indent="0">
              <a:buNone/>
            </a:pPr>
            <a:endParaRPr lang="en-US">
              <a:latin typeface="东文宋体" charset="0"/>
            </a:endParaRPr>
          </a:p>
          <a:p>
            <a:pPr marL="0" indent="0">
              <a:buNone/>
            </a:pPr>
            <a:endParaRPr lang="en-US">
              <a:latin typeface="东文宋体"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a:t>
            </a:r>
            <a:r>
              <a:rPr lang="en-US" altLang="en-US">
                <a:solidFill>
                  <a:schemeClr val="bg1"/>
                </a:solidFill>
              </a:rPr>
              <a:t>Ways of hacking</a:t>
            </a:r>
            <a:endParaRPr lang="en-US" altLang="en-US">
              <a:solidFill>
                <a:schemeClr val="bg1"/>
              </a:solidFill>
            </a:endParaRPr>
          </a:p>
        </p:txBody>
      </p:sp>
      <p:sp>
        <p:nvSpPr>
          <p:cNvPr id="3" name="Content Placeholder 2"/>
          <p:cNvSpPr>
            <a:spLocks noGrp="1"/>
          </p:cNvSpPr>
          <p:nvPr>
            <p:ph idx="1"/>
          </p:nvPr>
        </p:nvSpPr>
        <p:spPr/>
        <p:txBody>
          <a:bodyPr>
            <a:normAutofit lnSpcReduction="10000"/>
          </a:bodyPr>
          <a:p>
            <a:pPr marL="0" indent="0">
              <a:buNone/>
            </a:pPr>
            <a:r>
              <a:rPr lang="en-US">
                <a:latin typeface="东文宋体" charset="0"/>
              </a:rPr>
              <a:t>◆</a:t>
            </a:r>
            <a:r>
              <a:rPr lang="en-US" altLang="en-US">
                <a:solidFill>
                  <a:schemeClr val="bg1"/>
                </a:solidFill>
                <a:latin typeface="东文宋体" charset="0"/>
              </a:rPr>
              <a:t>Phising</a:t>
            </a:r>
            <a:r>
              <a:rPr lang="en-US" altLang="en-US">
                <a:latin typeface="东文宋体" charset="0"/>
              </a:rPr>
              <a:t> </a:t>
            </a:r>
            <a:endParaRPr lang="en-US" altLang="en-US">
              <a:latin typeface="东文宋体" charset="0"/>
            </a:endParaRPr>
          </a:p>
          <a:p>
            <a:pPr marL="0" indent="0">
              <a:buNone/>
            </a:pPr>
            <a:r>
              <a:rPr lang="en-US" altLang="en-US">
                <a:latin typeface="东文宋体" charset="0"/>
              </a:rPr>
              <a:t>◆</a:t>
            </a:r>
            <a:r>
              <a:rPr lang="en-US" altLang="en-US">
                <a:solidFill>
                  <a:schemeClr val="bg1"/>
                </a:solidFill>
                <a:latin typeface="东文宋体" charset="0"/>
              </a:rPr>
              <a:t>Dos attack</a:t>
            </a:r>
            <a:endParaRPr lang="en-US" altLang="en-US">
              <a:solidFill>
                <a:schemeClr val="bg1"/>
              </a:solidFill>
              <a:latin typeface="东文宋体" charset="0"/>
            </a:endParaRPr>
          </a:p>
          <a:p>
            <a:pPr marL="0" indent="0">
              <a:buNone/>
            </a:pPr>
            <a:r>
              <a:rPr lang="en-US" altLang="en-US">
                <a:solidFill>
                  <a:schemeClr val="tx1"/>
                </a:solidFill>
                <a:latin typeface="东文宋体" charset="0"/>
              </a:rPr>
              <a:t>◆</a:t>
            </a:r>
            <a:r>
              <a:rPr lang="en-US" altLang="en-US">
                <a:solidFill>
                  <a:schemeClr val="bg1"/>
                </a:solidFill>
                <a:latin typeface="东文宋体" charset="0"/>
              </a:rPr>
              <a:t>DDos attack</a:t>
            </a:r>
            <a:endParaRPr lang="en-US" altLang="en-US">
              <a:solidFill>
                <a:schemeClr val="bg1"/>
              </a:solidFill>
              <a:latin typeface="东文宋体" charset="0"/>
            </a:endParaRPr>
          </a:p>
          <a:p>
            <a:pPr marL="0" indent="0">
              <a:buNone/>
            </a:pPr>
            <a:r>
              <a:rPr lang="en-US" altLang="en-US">
                <a:solidFill>
                  <a:schemeClr val="tx1"/>
                </a:solidFill>
                <a:latin typeface="东文宋体" charset="0"/>
              </a:rPr>
              <a:t>◆</a:t>
            </a:r>
            <a:r>
              <a:rPr lang="en-US" altLang="en-US">
                <a:solidFill>
                  <a:schemeClr val="bg1"/>
                </a:solidFill>
                <a:latin typeface="东文宋体" charset="0"/>
              </a:rPr>
              <a:t>Sniffing</a:t>
            </a:r>
            <a:endParaRPr lang="en-US" altLang="en-US">
              <a:solidFill>
                <a:schemeClr val="tx1"/>
              </a:solidFill>
              <a:latin typeface="东文宋体" charset="0"/>
            </a:endParaRPr>
          </a:p>
          <a:p>
            <a:pPr marL="0" indent="0">
              <a:buNone/>
            </a:pPr>
            <a:r>
              <a:rPr lang="en-US" altLang="en-US">
                <a:latin typeface="东文宋体" charset="0"/>
                <a:sym typeface="+mn-ea"/>
              </a:rPr>
              <a:t>◆</a:t>
            </a:r>
            <a:r>
              <a:rPr lang="en-US" altLang="en-US">
                <a:solidFill>
                  <a:schemeClr val="bg1"/>
                </a:solidFill>
                <a:latin typeface="东文宋体" charset="0"/>
                <a:sym typeface="+mn-ea"/>
              </a:rPr>
              <a:t>Spoofing</a:t>
            </a:r>
            <a:endParaRPr lang="en-US" altLang="en-US">
              <a:solidFill>
                <a:schemeClr val="tx1"/>
              </a:solidFill>
              <a:latin typeface="东文宋体" charset="0"/>
            </a:endParaRPr>
          </a:p>
          <a:p>
            <a:pPr marL="0" indent="0">
              <a:buNone/>
            </a:pPr>
            <a:r>
              <a:rPr lang="en-US" altLang="en-US">
                <a:latin typeface="东文宋体" charset="0"/>
                <a:sym typeface="+mn-ea"/>
              </a:rPr>
              <a:t>◆</a:t>
            </a:r>
            <a:r>
              <a:rPr lang="en-US" altLang="en-US">
                <a:solidFill>
                  <a:schemeClr val="bg1"/>
                </a:solidFill>
                <a:latin typeface="东文宋体" charset="0"/>
                <a:sym typeface="+mn-ea"/>
              </a:rPr>
              <a:t>SQL injection</a:t>
            </a:r>
            <a:endParaRPr lang="en-US" altLang="en-US">
              <a:solidFill>
                <a:schemeClr val="tx1"/>
              </a:solidFill>
              <a:latin typeface="东文宋体" charset="0"/>
            </a:endParaRPr>
          </a:p>
          <a:p>
            <a:pPr marL="0" indent="0">
              <a:buNone/>
            </a:pPr>
            <a:r>
              <a:rPr lang="en-US" altLang="en-US">
                <a:latin typeface="东文宋体" charset="0"/>
                <a:sym typeface="+mn-ea"/>
              </a:rPr>
              <a:t>◆</a:t>
            </a:r>
            <a:r>
              <a:rPr lang="en-US" altLang="en-US">
                <a:solidFill>
                  <a:schemeClr val="bg1"/>
                </a:solidFill>
                <a:latin typeface="东文宋体" charset="0"/>
                <a:sym typeface="+mn-ea"/>
              </a:rPr>
              <a:t>Viruses &amp; Worms</a:t>
            </a:r>
            <a:endParaRPr lang="en-US" altLang="en-US">
              <a:solidFill>
                <a:schemeClr val="tx1"/>
              </a:solidFill>
              <a:latin typeface="东文宋体" charset="0"/>
            </a:endParaRPr>
          </a:p>
          <a:p>
            <a:pPr marL="0" indent="0">
              <a:buNone/>
            </a:pPr>
            <a:r>
              <a:rPr lang="en-US" altLang="en-US">
                <a:latin typeface="东文宋体" charset="0"/>
                <a:sym typeface="+mn-ea"/>
              </a:rPr>
              <a:t>◆</a:t>
            </a:r>
            <a:r>
              <a:rPr lang="en-US" altLang="en-US">
                <a:solidFill>
                  <a:schemeClr val="bg1"/>
                </a:solidFill>
                <a:latin typeface="东文宋体" charset="0"/>
                <a:sym typeface="+mn-ea"/>
              </a:rPr>
              <a:t>Back Doors</a:t>
            </a:r>
            <a:endParaRPr lang="en-US" altLang="en-US">
              <a:solidFill>
                <a:schemeClr val="bg1"/>
              </a:solidFill>
              <a:latin typeface="东文宋体" charset="0"/>
              <a:sym typeface="+mn-ea"/>
            </a:endParaRPr>
          </a:p>
          <a:p>
            <a:pPr marL="0" indent="0">
              <a:buNone/>
            </a:pPr>
            <a:r>
              <a:rPr lang="en-US" altLang="en-US">
                <a:solidFill>
                  <a:schemeClr val="tx1"/>
                </a:solidFill>
                <a:latin typeface="东文宋体" charset="0"/>
              </a:rPr>
              <a:t>◆</a:t>
            </a:r>
            <a:r>
              <a:rPr lang="en-US" altLang="en-US">
                <a:solidFill>
                  <a:schemeClr val="bg1"/>
                </a:solidFill>
                <a:latin typeface="东文宋体" charset="0"/>
              </a:rPr>
              <a:t>Trojan horses</a:t>
            </a:r>
            <a:endParaRPr lang="en-US" altLang="en-US">
              <a:solidFill>
                <a:schemeClr val="tx1"/>
              </a:solidFill>
              <a:latin typeface="东文宋体" charset="0"/>
            </a:endParaRPr>
          </a:p>
          <a:p>
            <a:pPr marL="0" indent="0">
              <a:buNone/>
            </a:pPr>
            <a:endParaRPr lang="en-US" altLang="en-US">
              <a:solidFill>
                <a:schemeClr val="tx1"/>
              </a:solidFill>
              <a:latin typeface="东文宋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olidFill>
                  <a:schemeClr val="bg1"/>
                </a:solidFill>
              </a:rPr>
              <a:t>Ways of hacking(contd..)</a:t>
            </a:r>
            <a:br>
              <a:rPr lang="en-US" altLang="en-US">
                <a:solidFill>
                  <a:schemeClr val="bg1"/>
                </a:solidFill>
              </a:rPr>
            </a:br>
            <a:endParaRPr lang="en-US" altLang="en-US">
              <a:solidFill>
                <a:schemeClr val="bg1"/>
              </a:solidFill>
            </a:endParaRPr>
          </a:p>
        </p:txBody>
      </p:sp>
      <p:sp>
        <p:nvSpPr>
          <p:cNvPr id="3" name="Content Placeholder 2"/>
          <p:cNvSpPr>
            <a:spLocks noGrp="1"/>
          </p:cNvSpPr>
          <p:nvPr>
            <p:ph idx="1"/>
          </p:nvPr>
        </p:nvSpPr>
        <p:spPr/>
        <p:txBody>
          <a:bodyPr/>
          <a:p>
            <a:pPr marL="0" indent="0">
              <a:buNone/>
            </a:pPr>
            <a:r>
              <a:rPr lang="en-US">
                <a:latin typeface="东文宋体" charset="0"/>
              </a:rPr>
              <a:t>◆</a:t>
            </a:r>
            <a:r>
              <a:rPr lang="en-US" altLang="en-US">
                <a:solidFill>
                  <a:schemeClr val="bg1"/>
                </a:solidFill>
                <a:latin typeface="东文宋体" charset="0"/>
              </a:rPr>
              <a:t>Key loggers</a:t>
            </a:r>
            <a:endParaRPr lang="en-US">
              <a:latin typeface="东文宋体" charset="0"/>
            </a:endParaRPr>
          </a:p>
          <a:p>
            <a:pPr marL="0" indent="0">
              <a:buNone/>
            </a:pPr>
            <a:r>
              <a:rPr lang="en-US">
                <a:latin typeface="东文宋体" charset="0"/>
                <a:sym typeface="+mn-ea"/>
              </a:rPr>
              <a:t>◆</a:t>
            </a:r>
            <a:r>
              <a:rPr lang="en-US" altLang="en-US">
                <a:solidFill>
                  <a:schemeClr val="bg1"/>
                </a:solidFill>
                <a:latin typeface="东文宋体" charset="0"/>
                <a:sym typeface="+mn-ea"/>
              </a:rPr>
              <a:t>Brute Forcing</a:t>
            </a:r>
            <a:endParaRPr lang="en-US">
              <a:latin typeface="东文宋体" charset="0"/>
            </a:endParaRPr>
          </a:p>
          <a:p>
            <a:pPr marL="0" indent="0">
              <a:buNone/>
            </a:pPr>
            <a:r>
              <a:rPr lang="en-US">
                <a:latin typeface="东文宋体" charset="0"/>
                <a:sym typeface="+mn-ea"/>
              </a:rPr>
              <a:t>◆</a:t>
            </a:r>
            <a:r>
              <a:rPr lang="en-US" altLang="en-US">
                <a:solidFill>
                  <a:schemeClr val="bg1"/>
                </a:solidFill>
                <a:latin typeface="东文宋体" charset="0"/>
                <a:sym typeface="+mn-ea"/>
              </a:rPr>
              <a:t>Fake Messangers</a:t>
            </a:r>
            <a:endParaRPr lang="en-US">
              <a:latin typeface="东文宋体" charset="0"/>
            </a:endParaRPr>
          </a:p>
          <a:p>
            <a:pPr marL="0" indent="0">
              <a:buNone/>
            </a:pPr>
            <a:r>
              <a:rPr lang="en-US">
                <a:latin typeface="东文宋体" charset="0"/>
                <a:sym typeface="+mn-ea"/>
              </a:rPr>
              <a:t>◆</a:t>
            </a:r>
            <a:r>
              <a:rPr lang="en-US" altLang="en-US">
                <a:solidFill>
                  <a:schemeClr val="bg1"/>
                </a:solidFill>
                <a:latin typeface="东文宋体" charset="0"/>
                <a:sym typeface="+mn-ea"/>
              </a:rPr>
              <a:t>Cookie Stealer</a:t>
            </a:r>
            <a:endParaRPr lang="en-US">
              <a:latin typeface="东文宋体" charset="0"/>
            </a:endParaRPr>
          </a:p>
          <a:p>
            <a:pPr marL="0" indent="0">
              <a:buNone/>
            </a:pPr>
            <a:r>
              <a:rPr lang="en-US" altLang="en-US">
                <a:latin typeface="东文宋体" charset="0"/>
              </a:rPr>
              <a:t>◆</a:t>
            </a:r>
            <a:r>
              <a:rPr lang="en-US" altLang="en-US">
                <a:solidFill>
                  <a:schemeClr val="bg1"/>
                </a:solidFill>
                <a:latin typeface="东文宋体" charset="0"/>
              </a:rPr>
              <a:t>DNS poisoning or PHARMING</a:t>
            </a:r>
            <a:endParaRPr lang="en-US" altLang="en-US">
              <a:solidFill>
                <a:schemeClr val="bg1"/>
              </a:solidFill>
              <a:latin typeface="东文宋体" charset="0"/>
            </a:endParaRPr>
          </a:p>
          <a:p>
            <a:pPr marL="0" indent="0">
              <a:buNone/>
            </a:pPr>
            <a:endParaRPr lang="en-US" altLang="en-US">
              <a:solidFill>
                <a:schemeClr val="bg1"/>
              </a:solidFill>
              <a:latin typeface="东文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b="1" i="1"/>
              <a:t>         </a:t>
            </a:r>
            <a:endParaRPr lang="en-US" altLang="en-US" b="1" i="1" u="sng">
              <a:solidFill>
                <a:schemeClr val="tx1"/>
              </a:solidFill>
              <a:effectLst>
                <a:outerShdw blurRad="38100" dist="19050" dir="2700000" algn="tl" rotWithShape="0">
                  <a:schemeClr val="dk1">
                    <a:alpha val="40000"/>
                  </a:schemeClr>
                </a:outerShdw>
              </a:effectLst>
            </a:endParaRPr>
          </a:p>
        </p:txBody>
      </p:sp>
      <p:sp>
        <p:nvSpPr>
          <p:cNvPr id="10" name="Subtitle 9"/>
          <p:cNvSpPr>
            <a:spLocks noGrp="1"/>
          </p:cNvSpPr>
          <p:nvPr>
            <p:ph type="subTitle" idx="1"/>
          </p:nvPr>
        </p:nvSpPr>
        <p:spPr/>
        <p:txBody>
          <a:bodyPr/>
          <a:p>
            <a:endParaRPr lang="en-US"/>
          </a:p>
        </p:txBody>
      </p:sp>
      <p:sp>
        <p:nvSpPr>
          <p:cNvPr id="4" name="Rounded Rectangle 3"/>
          <p:cNvSpPr/>
          <p:nvPr/>
        </p:nvSpPr>
        <p:spPr>
          <a:xfrm>
            <a:off x="1922145" y="12700"/>
            <a:ext cx="8737600" cy="951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4400" b="1" i="1" u="sng">
                <a:solidFill>
                  <a:schemeClr val="tx1"/>
                </a:solidFill>
                <a:effectLst>
                  <a:outerShdw blurRad="38100" dist="19050" dir="2700000" algn="tl" rotWithShape="0">
                    <a:schemeClr val="dk1">
                      <a:alpha val="40000"/>
                    </a:schemeClr>
                  </a:outerShdw>
                </a:effectLst>
                <a:sym typeface="+mn-ea"/>
              </a:rPr>
              <a:t>Phase of hacking</a:t>
            </a:r>
            <a:endParaRPr lang="en-US" sz="4400"/>
          </a:p>
        </p:txBody>
      </p:sp>
      <p:sp>
        <p:nvSpPr>
          <p:cNvPr id="5" name="Rectangle 4"/>
          <p:cNvSpPr/>
          <p:nvPr/>
        </p:nvSpPr>
        <p:spPr>
          <a:xfrm>
            <a:off x="3116580" y="1299845"/>
            <a:ext cx="5452110" cy="67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3600" i="1">
                <a:solidFill>
                  <a:schemeClr val="tx1"/>
                </a:solidFill>
              </a:rPr>
              <a:t>Reconnaissance</a:t>
            </a:r>
            <a:endParaRPr lang="en-US" altLang="en-US" sz="3600" i="1">
              <a:solidFill>
                <a:schemeClr val="tx1"/>
              </a:solidFill>
            </a:endParaRPr>
          </a:p>
        </p:txBody>
      </p:sp>
      <p:sp>
        <p:nvSpPr>
          <p:cNvPr id="6" name="Rectangle 5"/>
          <p:cNvSpPr/>
          <p:nvPr/>
        </p:nvSpPr>
        <p:spPr>
          <a:xfrm>
            <a:off x="3116580" y="2411095"/>
            <a:ext cx="5452110" cy="74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3600" i="1">
                <a:solidFill>
                  <a:schemeClr val="tx1"/>
                </a:solidFill>
              </a:rPr>
              <a:t>Scanning</a:t>
            </a:r>
            <a:endParaRPr lang="en-US" altLang="en-US" sz="3600" i="1">
              <a:solidFill>
                <a:schemeClr val="tx1"/>
              </a:solidFill>
            </a:endParaRPr>
          </a:p>
        </p:txBody>
      </p:sp>
      <p:sp>
        <p:nvSpPr>
          <p:cNvPr id="7" name="Rectangle 6"/>
          <p:cNvSpPr/>
          <p:nvPr/>
        </p:nvSpPr>
        <p:spPr>
          <a:xfrm>
            <a:off x="3117215" y="3618865"/>
            <a:ext cx="5451475" cy="765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3600" i="1">
                <a:solidFill>
                  <a:schemeClr val="tx1"/>
                </a:solidFill>
              </a:rPr>
              <a:t>Ganning access</a:t>
            </a:r>
            <a:endParaRPr lang="en-US" altLang="en-US" sz="3600" i="1">
              <a:solidFill>
                <a:schemeClr val="tx1"/>
              </a:solidFill>
            </a:endParaRPr>
          </a:p>
        </p:txBody>
      </p:sp>
      <p:sp>
        <p:nvSpPr>
          <p:cNvPr id="8" name="Rectangle 7"/>
          <p:cNvSpPr/>
          <p:nvPr/>
        </p:nvSpPr>
        <p:spPr>
          <a:xfrm>
            <a:off x="3116580" y="4885055"/>
            <a:ext cx="545147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3600" i="1">
                <a:solidFill>
                  <a:schemeClr val="tx1"/>
                </a:solidFill>
              </a:rPr>
              <a:t>Maintaining access</a:t>
            </a:r>
            <a:endParaRPr lang="en-US" altLang="en-US" sz="3600" i="1">
              <a:solidFill>
                <a:schemeClr val="tx1"/>
              </a:solidFill>
            </a:endParaRPr>
          </a:p>
        </p:txBody>
      </p:sp>
      <p:sp>
        <p:nvSpPr>
          <p:cNvPr id="9" name="Rectangle 8"/>
          <p:cNvSpPr/>
          <p:nvPr/>
        </p:nvSpPr>
        <p:spPr>
          <a:xfrm>
            <a:off x="3116580" y="6028690"/>
            <a:ext cx="5451475" cy="690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3600" i="1">
                <a:solidFill>
                  <a:schemeClr val="tx1"/>
                </a:solidFill>
              </a:rPr>
              <a:t>Clearing  tracks</a:t>
            </a:r>
            <a:endParaRPr lang="en-US" altLang="en-US" sz="3600" i="1">
              <a:solidFill>
                <a:schemeClr val="tx1"/>
              </a:solidFill>
            </a:endParaRPr>
          </a:p>
        </p:txBody>
      </p:sp>
      <p:sp>
        <p:nvSpPr>
          <p:cNvPr id="11" name="Down Arrow 10"/>
          <p:cNvSpPr/>
          <p:nvPr/>
        </p:nvSpPr>
        <p:spPr>
          <a:xfrm>
            <a:off x="5694045" y="1972310"/>
            <a:ext cx="298450" cy="596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Down Arrow 11"/>
          <p:cNvSpPr/>
          <p:nvPr/>
        </p:nvSpPr>
        <p:spPr>
          <a:xfrm>
            <a:off x="5768975" y="3167380"/>
            <a:ext cx="279400" cy="429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Down Arrow 12"/>
          <p:cNvSpPr/>
          <p:nvPr/>
        </p:nvSpPr>
        <p:spPr>
          <a:xfrm>
            <a:off x="5768340" y="4418330"/>
            <a:ext cx="336550" cy="504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Down Arrow 13"/>
          <p:cNvSpPr/>
          <p:nvPr/>
        </p:nvSpPr>
        <p:spPr>
          <a:xfrm>
            <a:off x="5805805" y="5538470"/>
            <a:ext cx="373380" cy="615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4135</Words>
  <Application>WPS Presentation</Application>
  <PresentationFormat>Widescreen</PresentationFormat>
  <Paragraphs>118</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DejaVu Sans</vt:lpstr>
      <vt:lpstr>Droid Sans Fallback</vt:lpstr>
      <vt:lpstr>东文宋体</vt:lpstr>
      <vt:lpstr>微软雅黑</vt:lpstr>
      <vt:lpstr>Arial Unicode MS</vt:lpstr>
      <vt:lpstr>Calibri</vt:lpstr>
      <vt:lpstr>C059 [urw]</vt:lpstr>
      <vt:lpstr>Art_mountaineering</vt:lpstr>
      <vt:lpstr>Ethical Hacking </vt:lpstr>
      <vt:lpstr>Introduction</vt:lpstr>
      <vt:lpstr>                                                               Hacking  Hacking is what a hacker/cracker does on target to gain unauthorized access and compromise the target for own benifit. </vt:lpstr>
      <vt:lpstr>PowerPoint 演示文稿</vt:lpstr>
      <vt:lpstr>         Hacking terminology</vt:lpstr>
      <vt:lpstr>          Types of Hacker</vt:lpstr>
      <vt:lpstr>            Ways of hacking</vt:lpstr>
      <vt:lpstr>Ways of hacking(contd..) </vt:lpstr>
      <vt:lpstr>         </vt:lpstr>
      <vt:lpstr>Refers to the process of collecting as much as information as possible about the target system  to find ways to penetrate into the system.     </vt:lpstr>
      <vt:lpstr>     Footprinting tool</vt:lpstr>
      <vt:lpstr>                                                              scanning  Scanning is a set of procedures for identifying   -&gt;live hosts, ports, and services  -&gt; discovering Operating system and architecture of target system.  -&gt;Identifying vulnerabilities and threats in the network.   </vt:lpstr>
      <vt:lpstr>Network scanning</vt:lpstr>
      <vt:lpstr>                                                               Ganning access  -&gt;This phase is where an attacker breaks into the system/network using various tools or methods.    -&gt;After entering into a system, he has to increase his privilege to administrator level   -&gt;so he can install an application he needs or modify data or hide data.</vt:lpstr>
      <vt:lpstr>                                            Maintaning access  Hacker may just hack the system to show it was vulnerable or he can be so mischievous that he wants to maintain or persist the connection in the background without the knowledge of the user.   -&gt;This can be done using Trojans or other malicious files.</vt:lpstr>
      <vt:lpstr>                 Clearing Track  No thief wants to get caught. An intelligent hacker always clears all evidence so that in the later point of time, no one will find any traces leading to him.  -&gt; This involves modifying/corrupting/deleting the values of Logs, modifying registry values and uninstalling all applications he used and deleting all folders he created. </vt:lpstr>
      <vt:lpstr>                                              conclusion 1).Introduction of ethical hacking 2).Operating system concept 3).Footprinting 4).Google hacking/Dorking 5).Network scanning 6).System hacking &amp; password breacking 7).Stagnography &amp; cryptography 8).Trojans &amp; backdoors 9).Virus &amp; worms 10).Sniffers &amp; Phishing 11).Social Engineering 12).Denial of service </vt:lpstr>
      <vt:lpstr>                                            scope of Ethical Hacker  ◆Wipro                                                                    ◆Tcs  ◆Infosys                                                                    ◆Tech mahindra ◆IBM   &amp; all it company                                             ◆Hcl ◆financial service provider                                        ◆Airtel ◆Airlines                                                                     ◆Reliance ◆Hotel ◆Military and law enforcement agencies ◆Defence organisation ◆Detective companies ◆Central buero of investigation ◆National security agencies ◆Graduates can setup own company through use of ethical hacking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root</dc:creator>
  <cp:lastModifiedBy>root</cp:lastModifiedBy>
  <cp:revision>65</cp:revision>
  <dcterms:created xsi:type="dcterms:W3CDTF">2020-03-24T04:24:49Z</dcterms:created>
  <dcterms:modified xsi:type="dcterms:W3CDTF">2020-03-24T04:24:49Z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