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b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INJECTION</a:t>
            </a:r>
            <a:b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q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0" y="2152015"/>
            <a:ext cx="5447030" cy="2464435"/>
          </a:xfrm>
          <a:prstGeom prst="rect">
            <a:avLst/>
          </a:prstGeom>
        </p:spPr>
      </p:pic>
      <p:pic>
        <p:nvPicPr>
          <p:cNvPr id="6" name="Picture 5" descr="istockphoto-516607038-612x6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980" y="2152015"/>
            <a:ext cx="1865630" cy="24650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05" y="-37465"/>
            <a:ext cx="12221210" cy="69132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25060" y="5619750"/>
            <a:ext cx="3473450" cy="730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 b="1" i="1">
                <a:solidFill>
                  <a:srgbClr val="FF0000"/>
                </a:solidFill>
              </a:rPr>
              <a:t>meet database</a:t>
            </a:r>
            <a:endParaRPr lang="en-US" altLang="en-US" sz="3600" b="1" i="1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3" idx="1"/>
          </p:cNvCxnSpPr>
          <p:nvPr/>
        </p:nvCxnSpPr>
        <p:spPr>
          <a:xfrm flipH="1" flipV="1">
            <a:off x="2658745" y="5845175"/>
            <a:ext cx="2266315" cy="140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655" y="-33655"/>
            <a:ext cx="12204065" cy="68694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39860" y="843915"/>
            <a:ext cx="3042920" cy="76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 i="1" u="sng">
                <a:solidFill>
                  <a:srgbClr val="FF0000"/>
                </a:solidFill>
              </a:rPr>
              <a:t>find </a:t>
            </a:r>
            <a:r>
              <a:rPr lang="en-US" altLang="en-US" sz="2800" b="1" i="1">
                <a:solidFill>
                  <a:srgbClr val="FF0000"/>
                </a:solidFill>
              </a:rPr>
              <a:t>table in database</a:t>
            </a:r>
            <a:endParaRPr lang="en-US" altLang="en-US" sz="2800" b="1" i="1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3" idx="1"/>
          </p:cNvCxnSpPr>
          <p:nvPr/>
        </p:nvCxnSpPr>
        <p:spPr>
          <a:xfrm flipH="1" flipV="1">
            <a:off x="8213090" y="974725"/>
            <a:ext cx="826770" cy="252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8890"/>
            <a:ext cx="12372340" cy="68586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40805" y="3778250"/>
            <a:ext cx="4966335" cy="123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 b="1" i="1">
                <a:solidFill>
                  <a:srgbClr val="FF0000"/>
                </a:solidFill>
              </a:rPr>
              <a:t>meet table</a:t>
            </a:r>
            <a:endParaRPr lang="en-US" altLang="en-US" sz="3600" b="1" i="1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3" idx="1"/>
          </p:cNvCxnSpPr>
          <p:nvPr/>
        </p:nvCxnSpPr>
        <p:spPr>
          <a:xfrm flipH="1">
            <a:off x="3541395" y="4394835"/>
            <a:ext cx="2899410" cy="92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" y="-33020"/>
            <a:ext cx="12223750" cy="69253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96120" y="899160"/>
            <a:ext cx="2464435" cy="82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 i="1">
                <a:solidFill>
                  <a:srgbClr val="FF0000"/>
                </a:solidFill>
              </a:rPr>
              <a:t>find column</a:t>
            </a:r>
            <a:endParaRPr lang="en-US" altLang="en-US" sz="2800" b="1" i="1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3" idx="1"/>
          </p:cNvCxnSpPr>
          <p:nvPr/>
        </p:nvCxnSpPr>
        <p:spPr>
          <a:xfrm flipH="1" flipV="1">
            <a:off x="9125585" y="899160"/>
            <a:ext cx="470535" cy="410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875" y="-29845"/>
            <a:ext cx="12223750" cy="68624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32500" y="4057650"/>
            <a:ext cx="4667885" cy="115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 i="1">
                <a:solidFill>
                  <a:srgbClr val="FF0000"/>
                </a:solidFill>
              </a:rPr>
              <a:t>meet columns</a:t>
            </a:r>
            <a:endParaRPr lang="en-US" altLang="en-US" sz="2800" b="1" i="1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3" idx="1"/>
          </p:cNvCxnSpPr>
          <p:nvPr/>
        </p:nvCxnSpPr>
        <p:spPr>
          <a:xfrm flipH="1" flipV="1">
            <a:off x="3300095" y="4617720"/>
            <a:ext cx="2732405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655" y="-19050"/>
            <a:ext cx="12204700" cy="69145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27465" y="1729105"/>
            <a:ext cx="2987675" cy="653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 i="1">
                <a:solidFill>
                  <a:srgbClr val="FF0000"/>
                </a:solidFill>
              </a:rPr>
              <a:t>find username</a:t>
            </a:r>
            <a:endParaRPr lang="en-US" altLang="en-US" sz="2800" b="1" i="1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3" idx="0"/>
          </p:cNvCxnSpPr>
          <p:nvPr/>
        </p:nvCxnSpPr>
        <p:spPr>
          <a:xfrm flipH="1" flipV="1">
            <a:off x="9763125" y="1113155"/>
            <a:ext cx="658495" cy="61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2070" y="-1905"/>
            <a:ext cx="12239625" cy="69183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31870" y="5388610"/>
            <a:ext cx="4649470" cy="896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 i="1">
                <a:solidFill>
                  <a:srgbClr val="FF0000"/>
                </a:solidFill>
              </a:rPr>
              <a:t>meet</a:t>
            </a:r>
            <a:endParaRPr lang="en-US" altLang="en-US" sz="2800" b="1" i="1">
              <a:solidFill>
                <a:srgbClr val="FF0000"/>
              </a:solidFill>
            </a:endParaRPr>
          </a:p>
          <a:p>
            <a:pPr algn="ctr"/>
            <a:r>
              <a:rPr lang="en-US" altLang="en-US" sz="2800" b="1" i="1">
                <a:solidFill>
                  <a:srgbClr val="FF0000"/>
                </a:solidFill>
              </a:rPr>
              <a:t>username</a:t>
            </a:r>
            <a:endParaRPr lang="en-US" altLang="en-US" sz="2800" b="1" i="1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3" idx="1"/>
          </p:cNvCxnSpPr>
          <p:nvPr/>
        </p:nvCxnSpPr>
        <p:spPr>
          <a:xfrm flipH="1" flipV="1">
            <a:off x="936625" y="5761990"/>
            <a:ext cx="2595245" cy="74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17780"/>
            <a:ext cx="12186920" cy="68408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25280" y="1309370"/>
            <a:ext cx="2893695" cy="970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 i="1">
                <a:solidFill>
                  <a:srgbClr val="FF0000"/>
                </a:solidFill>
              </a:rPr>
              <a:t>find </a:t>
            </a:r>
            <a:endParaRPr lang="en-US" altLang="en-US" sz="2800" b="1" i="1">
              <a:solidFill>
                <a:srgbClr val="FF0000"/>
              </a:solidFill>
            </a:endParaRPr>
          </a:p>
          <a:p>
            <a:pPr algn="ctr"/>
            <a:r>
              <a:rPr lang="en-US" altLang="en-US" sz="2800" b="1" i="1">
                <a:solidFill>
                  <a:srgbClr val="FF0000"/>
                </a:solidFill>
              </a:rPr>
              <a:t>password</a:t>
            </a:r>
            <a:endParaRPr lang="en-US" altLang="en-US" sz="28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" y="-20955"/>
            <a:ext cx="12185015" cy="68999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27145" y="4996815"/>
            <a:ext cx="4686300" cy="91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meet</a:t>
            </a:r>
            <a:endParaRPr lang="en-US" altLang="en-US" sz="2800" b="1">
              <a:solidFill>
                <a:srgbClr val="FF0000"/>
              </a:solidFill>
            </a:endParaRPr>
          </a:p>
          <a:p>
            <a:pPr algn="ctr"/>
            <a:r>
              <a:rPr lang="en-US" altLang="en-US" sz="2800" b="1">
                <a:solidFill>
                  <a:srgbClr val="FF0000"/>
                </a:solidFill>
              </a:rPr>
              <a:t>password</a:t>
            </a:r>
            <a:endParaRPr lang="en-US" altLang="en-US" sz="2800" b="1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>
            <a:stCxn id="3" idx="1"/>
          </p:cNvCxnSpPr>
          <p:nvPr/>
        </p:nvCxnSpPr>
        <p:spPr>
          <a:xfrm flipH="1">
            <a:off x="1138555" y="5454650"/>
            <a:ext cx="2688590" cy="12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               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90"/>
            <a:ext cx="10515600" cy="497459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indent="0">
              <a:buNone/>
            </a:pPr>
            <a:r>
              <a:rPr lang="en-US" altLang="en-US">
                <a:solidFill>
                  <a:schemeClr val="accent4"/>
                </a:solidFill>
              </a:rPr>
              <a:t>          </a:t>
            </a:r>
            <a:endParaRPr lang="en-US" altLang="en-US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accent4"/>
                </a:solidFill>
              </a:rPr>
              <a:t>         </a:t>
            </a:r>
            <a:r>
              <a:rPr lang="en-US" altLang="en-US" sz="3200" b="1">
                <a:solidFill>
                  <a:schemeClr val="tx1"/>
                </a:solidFill>
                <a:effectLst/>
                <a:latin typeface="Arial" panose="02080604020202020204" pitchFamily="34" charset="0"/>
              </a:rPr>
              <a:t>-&gt;Database is a collection of data.</a:t>
            </a:r>
            <a:endParaRPr lang="en-US" altLang="en-US" sz="3200" b="1"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  <a:p>
            <a:pPr marL="0" indent="0">
              <a:buNone/>
            </a:pPr>
            <a:r>
              <a:rPr lang="en-US" altLang="en-US" sz="3200" b="1">
                <a:solidFill>
                  <a:schemeClr val="tx1"/>
                </a:solidFill>
                <a:effectLst/>
                <a:latin typeface="Arial" panose="02080604020202020204" pitchFamily="34" charset="0"/>
              </a:rPr>
              <a:t>                 </a:t>
            </a:r>
            <a:endParaRPr lang="en-US" altLang="en-US" sz="3200" b="1"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  <a:p>
            <a:pPr marL="0" indent="0">
              <a:buNone/>
            </a:pPr>
            <a:r>
              <a:rPr lang="en-US" altLang="en-US" sz="3200" b="1">
                <a:solidFill>
                  <a:schemeClr val="tx1"/>
                </a:solidFill>
                <a:effectLst/>
                <a:latin typeface="Arial" panose="02080604020202020204" pitchFamily="34" charset="0"/>
              </a:rPr>
              <a:t>              </a:t>
            </a:r>
            <a:r>
              <a:rPr lang="en-US" altLang="en-US" sz="3200" b="1">
                <a:solidFill>
                  <a:schemeClr val="accent4"/>
                </a:solidFill>
                <a:effectLst/>
                <a:sym typeface="+mn-ea"/>
              </a:rPr>
              <a:t>website point of view</a:t>
            </a:r>
            <a:endParaRPr lang="en-US" altLang="en-US" sz="3200" b="1">
              <a:solidFill>
                <a:schemeClr val="accent4"/>
              </a:solidFill>
              <a:effectLst/>
              <a:sym typeface="+mn-ea"/>
            </a:endParaRPr>
          </a:p>
          <a:p>
            <a:pPr marL="0" indent="0">
              <a:buNone/>
            </a:pPr>
            <a:r>
              <a:rPr lang="en-US" altLang="en-US" sz="3200" b="1">
                <a:solidFill>
                  <a:schemeClr val="accent4"/>
                </a:solidFill>
                <a:effectLst/>
                <a:latin typeface="Arial" panose="02080604020202020204" pitchFamily="34" charset="0"/>
                <a:sym typeface="+mn-ea"/>
              </a:rPr>
              <a:t> </a:t>
            </a:r>
            <a:r>
              <a:rPr lang="en-US" altLang="en-US" sz="3200">
                <a:solidFill>
                  <a:srgbClr val="000000"/>
                </a:solidFill>
                <a:effectLst/>
                <a:latin typeface="Arial" panose="02080604020202020204" pitchFamily="34" charset="0"/>
                <a:sym typeface="+mn-ea"/>
              </a:rPr>
              <a:t>Database is used for storing user ids,passwords,</a:t>
            </a:r>
            <a:endParaRPr lang="en-US" altLang="en-US" sz="3200">
              <a:solidFill>
                <a:srgbClr val="000000"/>
              </a:solidFill>
              <a:effectLst/>
              <a:latin typeface="Arial" panose="0208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en-US" sz="3200">
                <a:solidFill>
                  <a:srgbClr val="000000"/>
                </a:solidFill>
                <a:effectLst/>
                <a:latin typeface="Arial" panose="02080604020202020204" pitchFamily="34" charset="0"/>
                <a:sym typeface="+mn-ea"/>
              </a:rPr>
              <a:t>web page details and more.</a:t>
            </a:r>
            <a:endParaRPr lang="en-US" altLang="en-US" sz="3200">
              <a:solidFill>
                <a:srgbClr val="000000"/>
              </a:solidFill>
              <a:effectLst/>
              <a:latin typeface="Arial" panose="02080604020202020204" pitchFamily="34" charset="0"/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41445" y="285750"/>
            <a:ext cx="3850005" cy="916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en-US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          </a:t>
            </a:r>
            <a:r>
              <a:rPr lang="en-US" altLang="en-US" sz="4000" b="1"/>
              <a:t>what is sql injection ?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olidFill>
                  <a:srgbClr val="000000"/>
                </a:solidFill>
              </a:rPr>
              <a:t>-&gt;sql injection is Common and famous method of hacking at present time.</a:t>
            </a:r>
            <a:endParaRPr lang="en-US" altLang="en-US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accent4"/>
                </a:solidFill>
              </a:rPr>
              <a:t>                 </a:t>
            </a:r>
            <a:endParaRPr lang="en-US" altLang="en-US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accent4"/>
                </a:solidFill>
              </a:rPr>
              <a:t>                       Using this method</a:t>
            </a:r>
            <a:endParaRPr lang="en-US" altLang="en-US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-&gt;Unauthorized person can access the database of the website.</a:t>
            </a:r>
            <a:endParaRPr lang="en-US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-&gt;Attacker can get all details from the database.</a:t>
            </a:r>
            <a:endParaRPr lang="en-US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          </a:t>
            </a:r>
            <a:br>
              <a:rPr lang="en-US" altLang="en-US"/>
            </a:br>
            <a:r>
              <a:rPr lang="en-US" altLang="en-US"/>
              <a:t>          way of sql injection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Using tools                              Without tools</a:t>
            </a:r>
            <a:endParaRPr lang="en-U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endParaRPr lang="en-U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sql injection tools</a:t>
            </a:r>
            <a:endParaRPr lang="en-US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SQLDict                                   • SQLExec</a:t>
            </a:r>
            <a:endParaRPr lang="en-US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SQLbf                                      • SQLSmack</a:t>
            </a:r>
            <a:endParaRPr lang="en-US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SQL2.exe                                 • SQLPoke</a:t>
            </a:r>
            <a:endParaRPr lang="en-US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     • SQLNinja </a:t>
            </a:r>
            <a:endParaRPr lang="en-US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</a:t>
            </a:r>
            <a:r>
              <a:rPr lang="en-US" altLang="en-US" sz="4000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this tool</a:t>
            </a:r>
            <a:endParaRPr lang="en-US" altLang="en-US" sz="4000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694940" y="624840"/>
            <a:ext cx="1704340" cy="1152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288790" y="579120"/>
            <a:ext cx="2329180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26160" y="5315585"/>
            <a:ext cx="2915285" cy="916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东文宋体" charset="0"/>
              </a:rPr>
              <a:t>◆ sqlmap</a:t>
            </a:r>
            <a:endParaRPr lang="en-US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东文宋体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941445" y="5718810"/>
            <a:ext cx="1265555" cy="109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45720" y="-18415"/>
            <a:ext cx="12153900" cy="688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/root/Documents/hacking/image/web1.pngweb1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-181610" y="-17780"/>
            <a:ext cx="12289155" cy="68757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181610" y="-18415"/>
            <a:ext cx="12413615" cy="11442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 b="1" i="1">
                <a:solidFill>
                  <a:schemeClr val="tx1"/>
                </a:solidFill>
              </a:rPr>
              <a:t>SQLMAP</a:t>
            </a:r>
            <a:endParaRPr lang="en-US" altLang="en-US" sz="4000" b="1" i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en-US">
                <a:solidFill>
                  <a:schemeClr val="tx1"/>
                </a:solidFill>
              </a:rPr>
              <a:t>Aim:- hack</a:t>
            </a:r>
            <a:r>
              <a:rPr lang="en-US" altLang="en-US">
                <a:solidFill>
                  <a:schemeClr val="accent4"/>
                </a:solidFill>
              </a:rPr>
              <a:t>  </a:t>
            </a:r>
            <a:r>
              <a:rPr lang="en-US" altLang="en-US">
                <a:solidFill>
                  <a:schemeClr val="accent4"/>
                </a:solidFill>
                <a:effectLst/>
              </a:rPr>
              <a:t>http://testphp.vulnweb.com</a:t>
            </a:r>
            <a:br>
              <a:rPr lang="en-US" altLang="en-US">
                <a:solidFill>
                  <a:schemeClr val="accent4"/>
                </a:solidFill>
                <a:effectLst/>
              </a:rPr>
            </a:br>
            <a:br>
              <a:rPr lang="en-US" altLang="en-US">
                <a:solidFill>
                  <a:schemeClr val="accent4"/>
                </a:solidFill>
                <a:effectLst/>
              </a:rPr>
            </a:br>
            <a:br>
              <a:rPr lang="en-US" altLang="en-US">
                <a:solidFill>
                  <a:schemeClr val="accent4"/>
                </a:solidFill>
                <a:effectLst/>
              </a:rPr>
            </a:br>
            <a:endParaRPr lang="en-US" altLang="en-US">
              <a:solidFill>
                <a:schemeClr val="accent4"/>
              </a:solidFill>
              <a:effectLst/>
            </a:endParaRPr>
          </a:p>
        </p:txBody>
      </p:sp>
      <p:pic>
        <p:nvPicPr>
          <p:cNvPr id="4" name="Content Placeholder 3" descr="sig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3970" y="365125"/>
            <a:ext cx="12293600" cy="657796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290695" y="1386205"/>
            <a:ext cx="1043940" cy="49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468620" y="1833245"/>
            <a:ext cx="1997710" cy="536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 i="1">
                <a:solidFill>
                  <a:schemeClr val="tx1"/>
                </a:solidFill>
              </a:rPr>
              <a:t>HACK</a:t>
            </a:r>
            <a:endParaRPr lang="en-US" altLang="en-US" b="1" i="1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22935" y="4159250"/>
            <a:ext cx="332486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37330" y="3964940"/>
            <a:ext cx="2042160" cy="40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 i="1">
                <a:solidFill>
                  <a:schemeClr val="tx1"/>
                </a:solidFill>
              </a:rPr>
              <a:t>FOR SIGNUP</a:t>
            </a:r>
            <a:endParaRPr lang="en-US" altLang="en-US" b="1" i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-6350"/>
            <a:ext cx="12191365" cy="687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462780" y="5292090"/>
            <a:ext cx="2131695" cy="11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vul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-6350"/>
            <a:ext cx="12192635" cy="68707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4447540" y="5113020"/>
            <a:ext cx="2952115" cy="298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48880" y="4933950"/>
            <a:ext cx="2117090" cy="283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</a:rPr>
              <a:t>USE THIS LINK</a:t>
            </a:r>
            <a:endParaRPr lang="en-US" altLang="en-US" b="1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117590" y="327660"/>
            <a:ext cx="1490980" cy="909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668260" y="1117600"/>
            <a:ext cx="3398520" cy="52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 i="1">
                <a:solidFill>
                  <a:schemeClr val="tx1"/>
                </a:solidFill>
              </a:rPr>
              <a:t>CHECKING VULNERABILITY LINK</a:t>
            </a:r>
            <a:endParaRPr lang="en-US" altLang="en-US" b="1" i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" y="-103505"/>
            <a:ext cx="12145010" cy="6930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79130" y="567055"/>
            <a:ext cx="3697605" cy="864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 b="1" i="1">
                <a:solidFill>
                  <a:srgbClr val="FF0000"/>
                </a:solidFill>
              </a:rPr>
              <a:t>find database</a:t>
            </a:r>
            <a:endParaRPr lang="en-US" altLang="en-US" sz="3600" b="1" i="1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892925" y="857250"/>
            <a:ext cx="1296670" cy="28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1164</Words>
  <Application>WPS Presentation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DejaVu Sans</vt:lpstr>
      <vt:lpstr>东文宋体</vt:lpstr>
      <vt:lpstr>Droid Sans Fallback</vt:lpstr>
      <vt:lpstr>Calibri Light</vt:lpstr>
      <vt:lpstr>Calibri</vt:lpstr>
      <vt:lpstr>微软雅黑</vt:lpstr>
      <vt:lpstr>Arial Unicode MS</vt:lpstr>
      <vt:lpstr>Office Theme</vt:lpstr>
      <vt:lpstr>            SQL INJECTION  </vt:lpstr>
      <vt:lpstr>                 </vt:lpstr>
      <vt:lpstr>          what is sql injection ? </vt:lpstr>
      <vt:lpstr>                     way of sql injection   </vt:lpstr>
      <vt:lpstr>PowerPoint 演示文稿</vt:lpstr>
      <vt:lpstr>PowerPoint 演示文稿</vt:lpstr>
      <vt:lpstr>Aim:- hack  http://testphp.vulnweb.com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root</dc:creator>
  <cp:lastModifiedBy>root</cp:lastModifiedBy>
  <cp:revision>30</cp:revision>
  <dcterms:created xsi:type="dcterms:W3CDTF">2019-10-31T00:59:14Z</dcterms:created>
  <dcterms:modified xsi:type="dcterms:W3CDTF">2019-10-31T00:59:14Z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