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7" r:id="rId5"/>
    <p:sldId id="269" r:id="rId6"/>
    <p:sldId id="271" r:id="rId7"/>
    <p:sldId id="272" r:id="rId8"/>
    <p:sldId id="273" r:id="rId9"/>
    <p:sldId id="263"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Kumar" userId="c73feaeedc90e919" providerId="LiveId" clId="{3045656D-82EE-4A3A-9629-24F2DFB18C0E}"/>
    <pc:docChg chg="undo custSel modSld">
      <pc:chgData name="Nitin Kumar" userId="c73feaeedc90e919" providerId="LiveId" clId="{3045656D-82EE-4A3A-9629-24F2DFB18C0E}" dt="2022-11-28T17:38:17.333" v="5" actId="20577"/>
      <pc:docMkLst>
        <pc:docMk/>
      </pc:docMkLst>
      <pc:sldChg chg="addSp delSp modSp mod">
        <pc:chgData name="Nitin Kumar" userId="c73feaeedc90e919" providerId="LiveId" clId="{3045656D-82EE-4A3A-9629-24F2DFB18C0E}" dt="2022-11-28T17:38:17.333" v="5" actId="20577"/>
        <pc:sldMkLst>
          <pc:docMk/>
          <pc:sldMk cId="177990524" sldId="256"/>
        </pc:sldMkLst>
        <pc:graphicFrameChg chg="add del modGraphic">
          <ac:chgData name="Nitin Kumar" userId="c73feaeedc90e919" providerId="LiveId" clId="{3045656D-82EE-4A3A-9629-24F2DFB18C0E}" dt="2022-11-28T17:38:17.333" v="5" actId="20577"/>
          <ac:graphicFrameMkLst>
            <pc:docMk/>
            <pc:sldMk cId="177990524" sldId="256"/>
            <ac:graphicFrameMk id="4" creationId="{6D9AD6A5-06DE-C5C8-E105-20E8485332C7}"/>
          </ac:graphicFrameMkLst>
        </pc:graphicFrameChg>
      </pc:sldChg>
    </pc:docChg>
  </pc:docChgLst>
  <pc:docChgLst>
    <pc:chgData name="Nitin Kumar" userId="c73feaeedc90e919" providerId="LiveId" clId="{EA0E4EE6-9E8F-4552-A4DC-1380850096CF}"/>
    <pc:docChg chg="custSel addSld delSld modSld">
      <pc:chgData name="Nitin Kumar" userId="c73feaeedc90e919" providerId="LiveId" clId="{EA0E4EE6-9E8F-4552-A4DC-1380850096CF}" dt="2022-10-19T05:59:40.656" v="480" actId="2711"/>
      <pc:docMkLst>
        <pc:docMk/>
      </pc:docMkLst>
      <pc:sldChg chg="modSp mod">
        <pc:chgData name="Nitin Kumar" userId="c73feaeedc90e919" providerId="LiveId" clId="{EA0E4EE6-9E8F-4552-A4DC-1380850096CF}" dt="2022-10-19T05:59:40.656" v="480" actId="2711"/>
        <pc:sldMkLst>
          <pc:docMk/>
          <pc:sldMk cId="859326655" sldId="263"/>
        </pc:sldMkLst>
        <pc:spChg chg="mod">
          <ac:chgData name="Nitin Kumar" userId="c73feaeedc90e919" providerId="LiveId" clId="{EA0E4EE6-9E8F-4552-A4DC-1380850096CF}" dt="2022-10-19T05:59:40.656" v="480" actId="2711"/>
          <ac:spMkLst>
            <pc:docMk/>
            <pc:sldMk cId="859326655" sldId="263"/>
            <ac:spMk id="2" creationId="{9977F227-02FA-50B0-D395-06C0FB5A7D3A}"/>
          </ac:spMkLst>
        </pc:spChg>
        <pc:spChg chg="mod">
          <ac:chgData name="Nitin Kumar" userId="c73feaeedc90e919" providerId="LiveId" clId="{EA0E4EE6-9E8F-4552-A4DC-1380850096CF}" dt="2022-10-19T05:59:28.161" v="479" actId="20577"/>
          <ac:spMkLst>
            <pc:docMk/>
            <pc:sldMk cId="859326655" sldId="263"/>
            <ac:spMk id="5" creationId="{CA6C981D-5F80-0638-969C-5CE61F682B2C}"/>
          </ac:spMkLst>
        </pc:spChg>
      </pc:sldChg>
      <pc:sldChg chg="modSp mod">
        <pc:chgData name="Nitin Kumar" userId="c73feaeedc90e919" providerId="LiveId" clId="{EA0E4EE6-9E8F-4552-A4DC-1380850096CF}" dt="2022-10-19T05:58:09.337" v="472" actId="255"/>
        <pc:sldMkLst>
          <pc:docMk/>
          <pc:sldMk cId="4275745158" sldId="268"/>
        </pc:sldMkLst>
        <pc:spChg chg="mod">
          <ac:chgData name="Nitin Kumar" userId="c73feaeedc90e919" providerId="LiveId" clId="{EA0E4EE6-9E8F-4552-A4DC-1380850096CF}" dt="2022-10-19T05:58:09.337" v="472" actId="255"/>
          <ac:spMkLst>
            <pc:docMk/>
            <pc:sldMk cId="4275745158" sldId="268"/>
            <ac:spMk id="2" creationId="{089FA0E6-200A-C9ED-9003-D3B8B1992C1F}"/>
          </ac:spMkLst>
        </pc:spChg>
      </pc:sldChg>
      <pc:sldChg chg="modSp mod">
        <pc:chgData name="Nitin Kumar" userId="c73feaeedc90e919" providerId="LiveId" clId="{EA0E4EE6-9E8F-4552-A4DC-1380850096CF}" dt="2022-10-19T05:58:30.235" v="474" actId="255"/>
        <pc:sldMkLst>
          <pc:docMk/>
          <pc:sldMk cId="3086627892" sldId="269"/>
        </pc:sldMkLst>
        <pc:spChg chg="mod">
          <ac:chgData name="Nitin Kumar" userId="c73feaeedc90e919" providerId="LiveId" clId="{EA0E4EE6-9E8F-4552-A4DC-1380850096CF}" dt="2022-10-19T05:58:30.235" v="474" actId="255"/>
          <ac:spMkLst>
            <pc:docMk/>
            <pc:sldMk cId="3086627892" sldId="269"/>
            <ac:spMk id="2" creationId="{DFEAA076-72A1-0C2C-EA0E-34A41947DFA0}"/>
          </ac:spMkLst>
        </pc:spChg>
      </pc:sldChg>
      <pc:sldChg chg="del">
        <pc:chgData name="Nitin Kumar" userId="c73feaeedc90e919" providerId="LiveId" clId="{EA0E4EE6-9E8F-4552-A4DC-1380850096CF}" dt="2022-10-19T05:58:36.258" v="475" actId="47"/>
        <pc:sldMkLst>
          <pc:docMk/>
          <pc:sldMk cId="4169936586" sldId="270"/>
        </pc:sldMkLst>
      </pc:sldChg>
      <pc:sldChg chg="addSp modSp new mod">
        <pc:chgData name="Nitin Kumar" userId="c73feaeedc90e919" providerId="LiveId" clId="{EA0E4EE6-9E8F-4552-A4DC-1380850096CF}" dt="2022-10-19T05:57:02.286" v="455" actId="14100"/>
        <pc:sldMkLst>
          <pc:docMk/>
          <pc:sldMk cId="1576249562" sldId="277"/>
        </pc:sldMkLst>
        <pc:spChg chg="add mod">
          <ac:chgData name="Nitin Kumar" userId="c73feaeedc90e919" providerId="LiveId" clId="{EA0E4EE6-9E8F-4552-A4DC-1380850096CF}" dt="2022-10-19T05:57:02.286" v="455" actId="14100"/>
          <ac:spMkLst>
            <pc:docMk/>
            <pc:sldMk cId="1576249562" sldId="277"/>
            <ac:spMk id="3" creationId="{AC27CCAB-B584-D74F-B9FE-E99D8725E8F1}"/>
          </ac:spMkLst>
        </pc:spChg>
        <pc:spChg chg="add mod">
          <ac:chgData name="Nitin Kumar" userId="c73feaeedc90e919" providerId="LiveId" clId="{EA0E4EE6-9E8F-4552-A4DC-1380850096CF}" dt="2022-10-19T05:47:46.334" v="25" actId="1076"/>
          <ac:spMkLst>
            <pc:docMk/>
            <pc:sldMk cId="1576249562" sldId="277"/>
            <ac:spMk id="4" creationId="{6B32075D-6DB7-A9BC-579E-220CEB02E3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5E58-B15C-6930-6A1C-380500E50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163D27-5B5C-3401-82C2-3D459E703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F77003-EF44-322B-51BE-5F155E14A6CB}"/>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5" name="Footer Placeholder 4">
            <a:extLst>
              <a:ext uri="{FF2B5EF4-FFF2-40B4-BE49-F238E27FC236}">
                <a16:creationId xmlns:a16="http://schemas.microsoft.com/office/drawing/2014/main" id="{7476C54B-EAEC-96F4-9B87-25FE7D38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40F78-D210-0086-4F8B-0DE59804ABD4}"/>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337204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997B-F9A4-42C9-6CB9-F7A994D635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568AB-841F-821B-F0E3-D6104F31D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A4DE5-4D1F-B70C-630D-6367810C8CCB}"/>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5" name="Footer Placeholder 4">
            <a:extLst>
              <a:ext uri="{FF2B5EF4-FFF2-40B4-BE49-F238E27FC236}">
                <a16:creationId xmlns:a16="http://schemas.microsoft.com/office/drawing/2014/main" id="{2BFC0057-FBDB-CF22-6552-3E08B59E2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F25FF-575B-A975-39EF-EE436EE4D24B}"/>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170878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15E29-221D-D978-FB86-BD0B8700D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B6F6A-03CF-D8F9-2C23-D325214B2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B4420-409E-1057-6875-C0F9539E5B04}"/>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5" name="Footer Placeholder 4">
            <a:extLst>
              <a:ext uri="{FF2B5EF4-FFF2-40B4-BE49-F238E27FC236}">
                <a16:creationId xmlns:a16="http://schemas.microsoft.com/office/drawing/2014/main" id="{E7238358-01EC-39F9-AB94-0FB844DC3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917A1-68FD-4AFC-83EF-50798276DDE5}"/>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1575319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5E36A2-8472-4DDB-9A6C-B7AD405D995E}"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9973A-D245-46E4-91E2-B3B5102CBD48}" type="slidenum">
              <a:rPr lang="en-IN" smtClean="0"/>
              <a:t>‹#›</a:t>
            </a:fld>
            <a:endParaRPr lang="en-IN"/>
          </a:p>
        </p:txBody>
      </p:sp>
    </p:spTree>
    <p:extLst>
      <p:ext uri="{BB962C8B-B14F-4D97-AF65-F5344CB8AC3E}">
        <p14:creationId xmlns:p14="http://schemas.microsoft.com/office/powerpoint/2010/main" val="191101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83CA-399C-FD91-C5A1-24B250A792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484B1-039E-1FD6-31B4-60C0DA69E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E947A-0811-1F70-C919-9140E508666C}"/>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5" name="Footer Placeholder 4">
            <a:extLst>
              <a:ext uri="{FF2B5EF4-FFF2-40B4-BE49-F238E27FC236}">
                <a16:creationId xmlns:a16="http://schemas.microsoft.com/office/drawing/2014/main" id="{5AB05A27-7F19-4343-4CA9-ED65E08D2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89A8-850A-3998-D7C8-356534DE4A27}"/>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302480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745A-275E-9CDB-94FC-BCA95D1D1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20E96B-2C3C-63E7-6956-EB5E988D59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2BB25F-CB28-3060-8DE4-5D70D92D021F}"/>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5" name="Footer Placeholder 4">
            <a:extLst>
              <a:ext uri="{FF2B5EF4-FFF2-40B4-BE49-F238E27FC236}">
                <a16:creationId xmlns:a16="http://schemas.microsoft.com/office/drawing/2014/main" id="{B92688F9-8B38-C4FB-86A8-E179DF184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C4C89-28B3-835D-7AA4-2ADC925C8B81}"/>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43779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7760-A21D-5541-9817-0E9866754C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0061E-C1A3-7562-2074-CED9ED746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89C8C-CC71-03B3-4358-8C9C54BCF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4C42D-8951-1488-72BA-2CCB4ADB2405}"/>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6" name="Footer Placeholder 5">
            <a:extLst>
              <a:ext uri="{FF2B5EF4-FFF2-40B4-BE49-F238E27FC236}">
                <a16:creationId xmlns:a16="http://schemas.microsoft.com/office/drawing/2014/main" id="{3283D584-8AAF-0C57-1788-0990839FA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25F76-1473-93E1-5C6A-574F62D10F34}"/>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170114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5987-5FFC-A172-1335-8F0EC617B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971F9A-090D-3A79-2FDE-F8D348106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9D962F-FD48-EE58-6F89-C5E45FD0C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AAF8D9-FBD6-2CB0-3712-E7927DD24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C67B4-F9BC-D575-6155-22765D8EC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D679D6-17BB-4B23-C983-6D6A4F0EE5B8}"/>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8" name="Footer Placeholder 7">
            <a:extLst>
              <a:ext uri="{FF2B5EF4-FFF2-40B4-BE49-F238E27FC236}">
                <a16:creationId xmlns:a16="http://schemas.microsoft.com/office/drawing/2014/main" id="{AB6D79CD-32F5-F892-D422-3A09EC13F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43D309-6F87-22A1-9F9D-F6DFA7C766C7}"/>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251736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1945-27FC-06F4-BBFD-B2676F5DF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FDEE-C6AA-C56F-3BE1-30860A3696CA}"/>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4" name="Footer Placeholder 3">
            <a:extLst>
              <a:ext uri="{FF2B5EF4-FFF2-40B4-BE49-F238E27FC236}">
                <a16:creationId xmlns:a16="http://schemas.microsoft.com/office/drawing/2014/main" id="{9B4FFBFF-2DC9-1B01-4C83-1292DC949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3B9ED-5EC7-FC51-48FB-AA5DF7FFF9DE}"/>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300238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962D3-227E-78DA-6BBE-4151EC9C53DD}"/>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3" name="Footer Placeholder 2">
            <a:extLst>
              <a:ext uri="{FF2B5EF4-FFF2-40B4-BE49-F238E27FC236}">
                <a16:creationId xmlns:a16="http://schemas.microsoft.com/office/drawing/2014/main" id="{53059A67-6794-2076-329A-59A2D21C5F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62CEA-1C1E-6140-5513-AC55AA2843BC}"/>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158564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0AC7-8A82-C005-CDAE-ED422297F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E3613-180A-2C50-6669-24B132C55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AC964E-1461-026E-940F-C98A04855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6ECE2-2E43-8428-78F9-FA11DC1FB3A4}"/>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6" name="Footer Placeholder 5">
            <a:extLst>
              <a:ext uri="{FF2B5EF4-FFF2-40B4-BE49-F238E27FC236}">
                <a16:creationId xmlns:a16="http://schemas.microsoft.com/office/drawing/2014/main" id="{112B1D76-9D53-67CF-C281-58C4D75D1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7C7A9-8A97-B9DF-73C7-0EAF3027E4FA}"/>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280864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95D1-5EA7-555E-8DFF-1AB517E19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4AA20-BC77-66EB-56FC-51AC70668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E8F80-D763-D090-9065-54F297889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78B4-372E-B148-6376-5FC060EAB9E1}"/>
              </a:ext>
            </a:extLst>
          </p:cNvPr>
          <p:cNvSpPr>
            <a:spLocks noGrp="1"/>
          </p:cNvSpPr>
          <p:nvPr>
            <p:ph type="dt" sz="half" idx="10"/>
          </p:nvPr>
        </p:nvSpPr>
        <p:spPr/>
        <p:txBody>
          <a:bodyPr/>
          <a:lstStyle/>
          <a:p>
            <a:fld id="{546F277E-7E7A-442D-9113-1D88EEA2958E}" type="datetimeFigureOut">
              <a:rPr lang="en-US" smtClean="0"/>
              <a:t>12/21/2022</a:t>
            </a:fld>
            <a:endParaRPr lang="en-US"/>
          </a:p>
        </p:txBody>
      </p:sp>
      <p:sp>
        <p:nvSpPr>
          <p:cNvPr id="6" name="Footer Placeholder 5">
            <a:extLst>
              <a:ext uri="{FF2B5EF4-FFF2-40B4-BE49-F238E27FC236}">
                <a16:creationId xmlns:a16="http://schemas.microsoft.com/office/drawing/2014/main" id="{83C45443-9C4D-9B68-5EE1-13F2C09E6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04600-56A2-381B-D288-BF6EBD6D2C27}"/>
              </a:ext>
            </a:extLst>
          </p:cNvPr>
          <p:cNvSpPr>
            <a:spLocks noGrp="1"/>
          </p:cNvSpPr>
          <p:nvPr>
            <p:ph type="sldNum" sz="quarter" idx="12"/>
          </p:nvPr>
        </p:nvSpPr>
        <p:spPr/>
        <p:txBody>
          <a:bodyPr/>
          <a:lstStyle/>
          <a:p>
            <a:fld id="{8622795B-9EAF-4B75-9626-A77C626AC39F}" type="slidenum">
              <a:rPr lang="en-US" smtClean="0"/>
              <a:t>‹#›</a:t>
            </a:fld>
            <a:endParaRPr lang="en-US"/>
          </a:p>
        </p:txBody>
      </p:sp>
    </p:spTree>
    <p:extLst>
      <p:ext uri="{BB962C8B-B14F-4D97-AF65-F5344CB8AC3E}">
        <p14:creationId xmlns:p14="http://schemas.microsoft.com/office/powerpoint/2010/main" val="195576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6304A-3723-2505-6471-F072EBB01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7F59CA-A6F7-4DC3-803D-437107073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847D7-6686-1CF4-D2C9-60ABEED84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F277E-7E7A-442D-9113-1D88EEA2958E}" type="datetimeFigureOut">
              <a:rPr lang="en-US" smtClean="0"/>
              <a:t>12/21/2022</a:t>
            </a:fld>
            <a:endParaRPr lang="en-US"/>
          </a:p>
        </p:txBody>
      </p:sp>
      <p:sp>
        <p:nvSpPr>
          <p:cNvPr id="5" name="Footer Placeholder 4">
            <a:extLst>
              <a:ext uri="{FF2B5EF4-FFF2-40B4-BE49-F238E27FC236}">
                <a16:creationId xmlns:a16="http://schemas.microsoft.com/office/drawing/2014/main" id="{B6AEA773-5500-2957-A0B4-84A70AC858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BD242-8DF5-30AF-9A96-D3C8E2969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2795B-9EAF-4B75-9626-A77C626AC39F}" type="slidenum">
              <a:rPr lang="en-US" smtClean="0"/>
              <a:t>‹#›</a:t>
            </a:fld>
            <a:endParaRPr lang="en-US"/>
          </a:p>
        </p:txBody>
      </p:sp>
    </p:spTree>
    <p:extLst>
      <p:ext uri="{BB962C8B-B14F-4D97-AF65-F5344CB8AC3E}">
        <p14:creationId xmlns:p14="http://schemas.microsoft.com/office/powerpoint/2010/main" val="97716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9EF5AF-F663-7111-2D81-9DEBC3A6FB61}"/>
              </a:ext>
            </a:extLst>
          </p:cNvPr>
          <p:cNvSpPr>
            <a:spLocks noGrp="1"/>
          </p:cNvSpPr>
          <p:nvPr>
            <p:ph type="subTitle" idx="1"/>
          </p:nvPr>
        </p:nvSpPr>
        <p:spPr>
          <a:xfrm>
            <a:off x="0" y="1860558"/>
            <a:ext cx="11837324" cy="737206"/>
          </a:xfrm>
        </p:spPr>
        <p:txBody>
          <a:bodyPr>
            <a:normAutofit lnSpcReduction="10000"/>
          </a:bodyPr>
          <a:lstStyle/>
          <a:p>
            <a:r>
              <a:rPr lang="en-IN" sz="4800" dirty="0">
                <a:latin typeface="Times New Roman" panose="02020603050405020304" pitchFamily="18" charset="0"/>
                <a:cs typeface="Times New Roman" panose="02020603050405020304" pitchFamily="18" charset="0"/>
              </a:rPr>
              <a:t>HEART  STROKE  PREDECTION</a:t>
            </a:r>
            <a:endParaRPr lang="en-US" sz="4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028" name="Picture 4" descr="Image result for kr mangalam logo">
            <a:extLst>
              <a:ext uri="{FF2B5EF4-FFF2-40B4-BE49-F238E27FC236}">
                <a16:creationId xmlns:a16="http://schemas.microsoft.com/office/drawing/2014/main" id="{D0D8A609-27F3-DCC0-4AB4-1170B198A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916" y="67397"/>
            <a:ext cx="4962525"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6D9AD6A5-06DE-C5C8-E105-20E8485332C7}"/>
              </a:ext>
            </a:extLst>
          </p:cNvPr>
          <p:cNvGraphicFramePr>
            <a:graphicFrameLocks noGrp="1"/>
          </p:cNvGraphicFramePr>
          <p:nvPr>
            <p:extLst>
              <p:ext uri="{D42A27DB-BD31-4B8C-83A1-F6EECF244321}">
                <p14:modId xmlns:p14="http://schemas.microsoft.com/office/powerpoint/2010/main" val="3864493904"/>
              </p:ext>
            </p:extLst>
          </p:nvPr>
        </p:nvGraphicFramePr>
        <p:xfrm>
          <a:off x="332509" y="3275215"/>
          <a:ext cx="11529753" cy="1097280"/>
        </p:xfrm>
        <a:graphic>
          <a:graphicData uri="http://schemas.openxmlformats.org/drawingml/2006/table">
            <a:tbl>
              <a:tblPr firstRow="1" bandRow="1">
                <a:tableStyleId>{5C22544A-7EE6-4342-B048-85BDC9FD1C3A}</a:tableStyleId>
              </a:tblPr>
              <a:tblGrid>
                <a:gridCol w="3843251">
                  <a:extLst>
                    <a:ext uri="{9D8B030D-6E8A-4147-A177-3AD203B41FA5}">
                      <a16:colId xmlns:a16="http://schemas.microsoft.com/office/drawing/2014/main" val="2938548977"/>
                    </a:ext>
                  </a:extLst>
                </a:gridCol>
                <a:gridCol w="3843251">
                  <a:extLst>
                    <a:ext uri="{9D8B030D-6E8A-4147-A177-3AD203B41FA5}">
                      <a16:colId xmlns:a16="http://schemas.microsoft.com/office/drawing/2014/main" val="79241732"/>
                    </a:ext>
                  </a:extLst>
                </a:gridCol>
                <a:gridCol w="3843251">
                  <a:extLst>
                    <a:ext uri="{9D8B030D-6E8A-4147-A177-3AD203B41FA5}">
                      <a16:colId xmlns:a16="http://schemas.microsoft.com/office/drawing/2014/main" val="926689649"/>
                    </a:ext>
                  </a:extLst>
                </a:gridCol>
              </a:tblGrid>
              <a:tr h="243643">
                <a:tc>
                  <a:txBody>
                    <a:bodyPr/>
                    <a:lstStyle/>
                    <a:p>
                      <a:pPr algn="ctr"/>
                      <a:r>
                        <a:rPr lang="en-US" dirty="0"/>
                        <a:t>Member Name</a:t>
                      </a:r>
                    </a:p>
                  </a:txBody>
                  <a:tcPr/>
                </a:tc>
                <a:tc>
                  <a:txBody>
                    <a:bodyPr/>
                    <a:lstStyle/>
                    <a:p>
                      <a:pPr algn="ctr"/>
                      <a:r>
                        <a:rPr lang="en-US" dirty="0"/>
                        <a:t>Roll</a:t>
                      </a:r>
                    </a:p>
                  </a:txBody>
                  <a:tcPr/>
                </a:tc>
                <a:tc>
                  <a:txBody>
                    <a:bodyPr/>
                    <a:lstStyle/>
                    <a:p>
                      <a:pPr algn="ctr"/>
                      <a:r>
                        <a:rPr lang="en-US" dirty="0"/>
                        <a:t>Program</a:t>
                      </a:r>
                    </a:p>
                  </a:txBody>
                  <a:tcPr/>
                </a:tc>
                <a:extLst>
                  <a:ext uri="{0D108BD9-81ED-4DB2-BD59-A6C34878D82A}">
                    <a16:rowId xmlns:a16="http://schemas.microsoft.com/office/drawing/2014/main" val="2297298501"/>
                  </a:ext>
                </a:extLst>
              </a:tr>
              <a:tr h="243643">
                <a:tc>
                  <a:txBody>
                    <a:bodyPr/>
                    <a:lstStyle/>
                    <a:p>
                      <a:r>
                        <a:rPr lang="en-US" dirty="0"/>
                        <a:t>Nitin Kumar</a:t>
                      </a:r>
                    </a:p>
                  </a:txBody>
                  <a:tcPr/>
                </a:tc>
                <a:tc>
                  <a:txBody>
                    <a:bodyPr/>
                    <a:lstStyle/>
                    <a:p>
                      <a:r>
                        <a:rPr lang="en-US" dirty="0"/>
                        <a:t>2001840003</a:t>
                      </a:r>
                    </a:p>
                  </a:txBody>
                  <a:tcPr/>
                </a:tc>
                <a:tc>
                  <a:txBody>
                    <a:bodyPr/>
                    <a:lstStyle/>
                    <a:p>
                      <a:r>
                        <a:rPr lang="en-US" dirty="0"/>
                        <a:t>Bsc.(H) Data Science</a:t>
                      </a:r>
                    </a:p>
                  </a:txBody>
                  <a:tcPr/>
                </a:tc>
                <a:extLst>
                  <a:ext uri="{0D108BD9-81ED-4DB2-BD59-A6C34878D82A}">
                    <a16:rowId xmlns:a16="http://schemas.microsoft.com/office/drawing/2014/main" val="3383601012"/>
                  </a:ext>
                </a:extLst>
              </a:tr>
              <a:tr h="237565">
                <a:tc>
                  <a:txBody>
                    <a:bodyPr/>
                    <a:lstStyle/>
                    <a:p>
                      <a:r>
                        <a:rPr lang="en-US" dirty="0"/>
                        <a:t>Rohit Kumar</a:t>
                      </a:r>
                    </a:p>
                  </a:txBody>
                  <a:tcPr/>
                </a:tc>
                <a:tc>
                  <a:txBody>
                    <a:bodyPr/>
                    <a:lstStyle/>
                    <a:p>
                      <a:r>
                        <a:rPr lang="en-US" dirty="0"/>
                        <a:t>2001840008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Bsc.(H) Data Science</a:t>
                      </a:r>
                      <a:endParaRPr lang="en-US" dirty="0"/>
                    </a:p>
                  </a:txBody>
                  <a:tcPr/>
                </a:tc>
                <a:extLst>
                  <a:ext uri="{0D108BD9-81ED-4DB2-BD59-A6C34878D82A}">
                    <a16:rowId xmlns:a16="http://schemas.microsoft.com/office/drawing/2014/main" val="1120234136"/>
                  </a:ext>
                </a:extLst>
              </a:tr>
            </a:tbl>
          </a:graphicData>
        </a:graphic>
      </p:graphicFrame>
      <p:sp>
        <p:nvSpPr>
          <p:cNvPr id="6" name="TextBox 5">
            <a:extLst>
              <a:ext uri="{FF2B5EF4-FFF2-40B4-BE49-F238E27FC236}">
                <a16:creationId xmlns:a16="http://schemas.microsoft.com/office/drawing/2014/main" id="{383BACBB-80AA-38F9-7A5C-B751EB81E75C}"/>
              </a:ext>
            </a:extLst>
          </p:cNvPr>
          <p:cNvSpPr txBox="1"/>
          <p:nvPr/>
        </p:nvSpPr>
        <p:spPr>
          <a:xfrm>
            <a:off x="1269768" y="5727397"/>
            <a:ext cx="10002289" cy="369332"/>
          </a:xfrm>
          <a:prstGeom prst="rect">
            <a:avLst/>
          </a:prstGeom>
          <a:noFill/>
        </p:spPr>
        <p:txBody>
          <a:bodyPr wrap="square">
            <a:spAutoFit/>
          </a:bodyPr>
          <a:lstStyle/>
          <a:p>
            <a:r>
              <a:rPr lang="en-US" sz="1800" dirty="0"/>
              <a:t>Project Mentor: Dr. Meenu </a:t>
            </a:r>
            <a:r>
              <a:rPr lang="en-IN" sz="1800" dirty="0">
                <a:solidFill>
                  <a:srgbClr val="000000"/>
                </a:solidFill>
                <a:effectLst/>
                <a:latin typeface="Times New Roman" panose="02020603050405020304" pitchFamily="18" charset="0"/>
                <a:ea typeface="Calibri" panose="020F0502020204030204" pitchFamily="34" charset="0"/>
              </a:rPr>
              <a:t>Vijarania</a:t>
            </a:r>
            <a:r>
              <a:rPr lang="en-US" sz="1800" dirty="0"/>
              <a:t>  </a:t>
            </a:r>
          </a:p>
        </p:txBody>
      </p:sp>
    </p:spTree>
    <p:extLst>
      <p:ext uri="{BB962C8B-B14F-4D97-AF65-F5344CB8AC3E}">
        <p14:creationId xmlns:p14="http://schemas.microsoft.com/office/powerpoint/2010/main" val="177990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05D07-28C9-47A6-1369-E0E60FA55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14" y="765111"/>
            <a:ext cx="10748864" cy="5374432"/>
          </a:xfrm>
          <a:prstGeom prst="rect">
            <a:avLst/>
          </a:prstGeom>
        </p:spPr>
      </p:pic>
    </p:spTree>
    <p:extLst>
      <p:ext uri="{BB962C8B-B14F-4D97-AF65-F5344CB8AC3E}">
        <p14:creationId xmlns:p14="http://schemas.microsoft.com/office/powerpoint/2010/main" val="170579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F02F-508B-E213-3DD4-1C47230E10FE}"/>
              </a:ext>
            </a:extLst>
          </p:cNvPr>
          <p:cNvSpPr>
            <a:spLocks noGrp="1"/>
          </p:cNvSpPr>
          <p:nvPr>
            <p:ph type="ctrTitle"/>
          </p:nvPr>
        </p:nvSpPr>
        <p:spPr>
          <a:xfrm>
            <a:off x="1091682" y="5561045"/>
            <a:ext cx="10142375" cy="1037351"/>
          </a:xfrm>
        </p:spPr>
        <p:txBody>
          <a:bodyPr>
            <a:normAutofit/>
          </a:bodyPr>
          <a:lstStyle/>
          <a:p>
            <a:r>
              <a:rPr lang="en-IN" dirty="0"/>
              <a:t>HEART  STROKE  PREDECTION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9BEEA32-883C-DFAD-7AF5-D281FEA97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654"/>
            <a:ext cx="12194555" cy="5374433"/>
          </a:xfrm>
          <a:prstGeom prst="rect">
            <a:avLst/>
          </a:prstGeom>
        </p:spPr>
      </p:pic>
    </p:spTree>
    <p:extLst>
      <p:ext uri="{BB962C8B-B14F-4D97-AF65-F5344CB8AC3E}">
        <p14:creationId xmlns:p14="http://schemas.microsoft.com/office/powerpoint/2010/main" val="337829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A0E6-200A-C9ED-9003-D3B8B1992C1F}"/>
              </a:ext>
            </a:extLst>
          </p:cNvPr>
          <p:cNvSpPr>
            <a:spLocks noGrp="1"/>
          </p:cNvSpPr>
          <p:nvPr>
            <p:ph type="ctrTitle"/>
          </p:nvPr>
        </p:nvSpPr>
        <p:spPr>
          <a:xfrm>
            <a:off x="143069" y="95995"/>
            <a:ext cx="9144000" cy="967695"/>
          </a:xfrm>
        </p:spPr>
        <p:txBody>
          <a:bodyPr>
            <a:normAutofit fontScale="90000"/>
          </a:bodyPr>
          <a:lstStyle/>
          <a:p>
            <a:pPr algn="l"/>
            <a:r>
              <a:rPr lang="en-IN" sz="4400" dirty="0">
                <a:effectLst/>
                <a:latin typeface="Times New Roman" panose="02020603050405020304" pitchFamily="18" charset="0"/>
                <a:ea typeface="Calibri" panose="020F0502020204030204" pitchFamily="34" charset="0"/>
                <a:cs typeface="Times New Roman" panose="02020603050405020304" pitchFamily="18" charset="0"/>
              </a:rPr>
              <a:t>Project Idea</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61385E15-93AA-1AA3-1DA4-3571DC498DDC}"/>
              </a:ext>
            </a:extLst>
          </p:cNvPr>
          <p:cNvSpPr>
            <a:spLocks noGrp="1"/>
          </p:cNvSpPr>
          <p:nvPr>
            <p:ph type="subTitle" idx="1"/>
          </p:nvPr>
        </p:nvSpPr>
        <p:spPr>
          <a:xfrm>
            <a:off x="143069" y="868168"/>
            <a:ext cx="11076619" cy="5825240"/>
          </a:xfrm>
        </p:spPr>
        <p:txBody>
          <a:bodyPr>
            <a:noAutofit/>
          </a:bodyPr>
          <a:lstStyle/>
          <a:p>
            <a:pPr marL="457200" indent="-457200" algn="l">
              <a:lnSpc>
                <a:spcPct val="100000"/>
              </a:lnSpc>
              <a:buAutoNum type="arabicPeriod"/>
            </a:pPr>
            <a:r>
              <a:rPr lang="en-IN" dirty="0">
                <a:effectLst/>
                <a:latin typeface="Times New Roman" panose="02020603050405020304" pitchFamily="18" charset="0"/>
                <a:ea typeface="Calibri" panose="020F0502020204030204" pitchFamily="34" charset="0"/>
              </a:rPr>
              <a:t>According to survey over 3 million people losses their life due to heart stroke and heart attack per year.</a:t>
            </a:r>
            <a:endParaRPr lang="en-IN" dirty="0">
              <a:latin typeface="Times New Roman" panose="02020603050405020304" pitchFamily="18" charset="0"/>
              <a:ea typeface="Calibri" panose="020F0502020204030204" pitchFamily="34" charset="0"/>
            </a:endParaRPr>
          </a:p>
          <a:p>
            <a:pPr marL="457200" indent="-457200" algn="l">
              <a:lnSpc>
                <a:spcPct val="100000"/>
              </a:lnSpc>
              <a:buAutoNum type="arabicPeriod"/>
            </a:pPr>
            <a:r>
              <a:rPr lang="en-IN" dirty="0">
                <a:effectLst/>
                <a:latin typeface="Times New Roman" panose="02020603050405020304" pitchFamily="18" charset="0"/>
                <a:ea typeface="Calibri" panose="020F0502020204030204" pitchFamily="34" charset="0"/>
              </a:rPr>
              <a:t>Heart stroke is found to be a dominant reason that loses their life due to heart related diseases.  </a:t>
            </a:r>
          </a:p>
          <a:p>
            <a:pPr marL="457200" indent="-457200" algn="l">
              <a:lnSpc>
                <a:spcPct val="100000"/>
              </a:lnSpc>
              <a:buAutoNum type="arabicPeriod"/>
            </a:pPr>
            <a:r>
              <a:rPr lang="en-IN" dirty="0">
                <a:effectLst/>
                <a:latin typeface="Times New Roman" panose="02020603050405020304" pitchFamily="18" charset="0"/>
                <a:ea typeface="Calibri" panose="020F0502020204030204" pitchFamily="34" charset="0"/>
              </a:rPr>
              <a:t>To overcome the issues of death due to heart stroke, predictive modelling approach can be used to collect the data with multiple methods that find the root causes of heart stroke which will help to reduce the deaths due to heart stroke.</a:t>
            </a:r>
          </a:p>
          <a:p>
            <a:pPr marL="457200" indent="-457200" algn="l">
              <a:lnSpc>
                <a:spcPct val="100000"/>
              </a:lnSpc>
              <a:buAutoNum type="arabicPeriod"/>
            </a:pPr>
            <a:r>
              <a:rPr lang="en-IN" dirty="0">
                <a:effectLst/>
                <a:latin typeface="Times New Roman" panose="02020603050405020304" pitchFamily="18" charset="0"/>
                <a:ea typeface="Calibri" panose="020F0502020204030204" pitchFamily="34" charset="0"/>
              </a:rPr>
              <a:t> high blood pressure is also found to be one more cause for heart stroke disease. </a:t>
            </a:r>
          </a:p>
          <a:p>
            <a:pPr marL="457200" indent="-457200" algn="l">
              <a:lnSpc>
                <a:spcPct val="100000"/>
              </a:lnSpc>
              <a:buAutoNum type="arabicPeriod"/>
            </a:pPr>
            <a:r>
              <a:rPr lang="en-IN" dirty="0">
                <a:effectLst/>
                <a:latin typeface="Times New Roman" panose="02020603050405020304" pitchFamily="18" charset="0"/>
                <a:ea typeface="Calibri" panose="020F0502020204030204" pitchFamily="34" charset="0"/>
              </a:rPr>
              <a:t>In the case of a prediction model, it is also necessary to take into consideration factors like age, gender, bmi(Body Mass Index) , other illnesses if present, medical history, drinking and smoking habits, level of glucose, type of work the person performs, etc. </a:t>
            </a:r>
            <a:endParaRPr lang="en-IN" dirty="0"/>
          </a:p>
        </p:txBody>
      </p:sp>
    </p:spTree>
    <p:extLst>
      <p:ext uri="{BB962C8B-B14F-4D97-AF65-F5344CB8AC3E}">
        <p14:creationId xmlns:p14="http://schemas.microsoft.com/office/powerpoint/2010/main" val="427574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7CCAB-B584-D74F-B9FE-E99D8725E8F1}"/>
              </a:ext>
            </a:extLst>
          </p:cNvPr>
          <p:cNvSpPr txBox="1"/>
          <p:nvPr/>
        </p:nvSpPr>
        <p:spPr>
          <a:xfrm>
            <a:off x="934064" y="1474442"/>
            <a:ext cx="9340645" cy="4708981"/>
          </a:xfrm>
          <a:prstGeom prst="rect">
            <a:avLst/>
          </a:prstGeom>
          <a:noFill/>
        </p:spPr>
        <p:txBody>
          <a:bodyPr wrap="square">
            <a:spAutoFit/>
          </a:bodyPr>
          <a:lstStyle/>
          <a:p>
            <a:pPr marL="285750" indent="-28575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The main objective of the project is to develop a heart prediction system , the system can discover and extract hidden knowledge associated with diseases from heart data set.</a:t>
            </a:r>
          </a:p>
          <a:p>
            <a:pPr marL="285750" indent="-285750">
              <a:buFont typeface="Wingdings" panose="05000000000000000000" pitchFamily="2" charset="2"/>
              <a:buChar char="Ø"/>
            </a:pPr>
            <a:endParaRPr lang="en-US" sz="240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This system aims to exploit machine learning techniques on medical  data set to assist in the prediction of heart disease.</a:t>
            </a:r>
            <a:endParaRPr lang="en-US" sz="2400" i="0" dirty="0">
              <a:solidFill>
                <a:srgbClr val="202124"/>
              </a:solidFill>
              <a:effectLst/>
              <a:latin typeface="Times New Roman" panose="02020603050405020304" pitchFamily="18" charset="0"/>
              <a:cs typeface="Times New Roman" panose="02020603050405020304" pitchFamily="18" charset="0"/>
            </a:endParaRPr>
          </a:p>
          <a:p>
            <a:endParaRPr lang="en-US" sz="240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i="0" dirty="0">
                <a:solidFill>
                  <a:srgbClr val="202124"/>
                </a:solidFill>
                <a:effectLst/>
                <a:latin typeface="Times New Roman" panose="02020603050405020304" pitchFamily="18" charset="0"/>
                <a:cs typeface="Times New Roman" panose="02020603050405020304" pitchFamily="18" charset="0"/>
              </a:rPr>
              <a:t> It enables significant knowledge, </a:t>
            </a:r>
            <a:r>
              <a:rPr lang="en-US" sz="2400" i="0" dirty="0" err="1">
                <a:solidFill>
                  <a:srgbClr val="202124"/>
                </a:solidFill>
                <a:effectLst/>
                <a:latin typeface="Times New Roman" panose="02020603050405020304" pitchFamily="18" charset="0"/>
                <a:cs typeface="Times New Roman" panose="02020603050405020304" pitchFamily="18" charset="0"/>
              </a:rPr>
              <a:t>eg</a:t>
            </a:r>
            <a:r>
              <a:rPr lang="en-US" sz="2400" i="0" dirty="0">
                <a:solidFill>
                  <a:srgbClr val="202124"/>
                </a:solidFill>
                <a:effectLst/>
                <a:latin typeface="Times New Roman" panose="02020603050405020304" pitchFamily="18" charset="0"/>
                <a:cs typeface="Times New Roman" panose="02020603050405020304" pitchFamily="18" charset="0"/>
              </a:rPr>
              <a:t>, relationships between medical factors related to heart disease and patterns, to be established.</a:t>
            </a:r>
          </a:p>
          <a:p>
            <a:endParaRPr lang="en-US" sz="2400"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202124"/>
                </a:solidFill>
                <a:latin typeface="Times New Roman" panose="02020603050405020304" pitchFamily="18" charset="0"/>
                <a:cs typeface="Times New Roman" panose="02020603050405020304" pitchFamily="18" charset="0"/>
              </a:rPr>
              <a:t>Reduce the cost of medical tests.</a:t>
            </a:r>
          </a:p>
          <a:p>
            <a:pPr marL="285750" indent="-285750">
              <a:buFont typeface="Wingdings" panose="05000000000000000000" pitchFamily="2" charset="2"/>
              <a:buChar char="Ø"/>
            </a:pPr>
            <a:endParaRPr lang="en-US" dirty="0">
              <a:solidFill>
                <a:srgbClr val="202124"/>
              </a:solidFill>
              <a:latin typeface="arial" panose="020B0604020202020204" pitchFamily="34" charset="0"/>
            </a:endParaRPr>
          </a:p>
          <a:p>
            <a:pPr marL="285750" indent="-285750">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6B32075D-6DB7-A9BC-579E-220CEB02E3C4}"/>
              </a:ext>
            </a:extLst>
          </p:cNvPr>
          <p:cNvSpPr txBox="1"/>
          <p:nvPr/>
        </p:nvSpPr>
        <p:spPr>
          <a:xfrm>
            <a:off x="589936" y="314632"/>
            <a:ext cx="4503174"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Project Objectives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24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A076-72A1-0C2C-EA0E-34A41947DFA0}"/>
              </a:ext>
            </a:extLst>
          </p:cNvPr>
          <p:cNvSpPr>
            <a:spLocks noGrp="1"/>
          </p:cNvSpPr>
          <p:nvPr>
            <p:ph type="title"/>
          </p:nvPr>
        </p:nvSpPr>
        <p:spPr>
          <a:xfrm>
            <a:off x="131633" y="539270"/>
            <a:ext cx="9868646" cy="531845"/>
          </a:xfrm>
        </p:spPr>
        <p:txBody>
          <a:bodyPr>
            <a:no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RISK FACTORS </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E0A177E-70C4-A7B5-9102-18C9C8AA831B}"/>
              </a:ext>
            </a:extLst>
          </p:cNvPr>
          <p:cNvSpPr>
            <a:spLocks noGrp="1"/>
          </p:cNvSpPr>
          <p:nvPr>
            <p:ph type="body" sz="half" idx="2"/>
          </p:nvPr>
        </p:nvSpPr>
        <p:spPr>
          <a:xfrm>
            <a:off x="0" y="1152330"/>
            <a:ext cx="11119104" cy="4754694"/>
          </a:xfrm>
        </p:spPr>
        <p:txBody>
          <a:bodyPr>
            <a:normAutofit fontScale="32500" lnSpcReduction="20000"/>
          </a:bodyPr>
          <a:lstStyle/>
          <a:p>
            <a:pPr marL="342900" lvl="0" indent="-342900" algn="just">
              <a:lnSpc>
                <a:spcPct val="107000"/>
              </a:lnSpc>
              <a:spcAft>
                <a:spcPts val="800"/>
              </a:spcAft>
              <a:buFont typeface="Symbol" panose="05050102010706020507" pitchFamily="18" charset="2"/>
              <a:buChar char=""/>
            </a:pPr>
            <a:r>
              <a:rPr lang="en-US" sz="6000" b="1" dirty="0">
                <a:effectLst/>
                <a:latin typeface="Times New Roman" panose="02020603050405020304" pitchFamily="18" charset="0"/>
                <a:ea typeface="Calibri" panose="020F0502020204030204" pitchFamily="34" charset="0"/>
                <a:cs typeface="Times New Roman" panose="02020603050405020304" pitchFamily="18" charset="0"/>
              </a:rPr>
              <a:t>High blood pressure - </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The arteries in the body are impacted by the prevalent condition of high blood pressure. The blood's constant pressure against the artery walls is too high if you have high blood pressure. To pump blood, the heart must work harder.</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High blood stress can be related to dementia. </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Young humans will have excessive blood stress, too. </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High blood stress typically doesn`t have any symptoms. </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Many humans who've excessive blood </a:t>
            </a:r>
          </a:p>
          <a:p>
            <a:pPr lvl="0" algn="just">
              <a:lnSpc>
                <a:spcPct val="107000"/>
              </a:lnSpc>
              <a:spcAft>
                <a:spcPts val="800"/>
              </a:spcAft>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stress don`t understand it. </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Women and African Americans face dangers in relation to </a:t>
            </a:r>
          </a:p>
          <a:p>
            <a:pPr lvl="0" algn="just">
              <a:lnSpc>
                <a:spcPct val="107000"/>
              </a:lnSpc>
              <a:spcAft>
                <a:spcPts val="800"/>
              </a:spcAft>
            </a:pPr>
            <a:r>
              <a:rPr lang="en-US" sz="6000" dirty="0">
                <a:latin typeface="Times New Roman" panose="02020603050405020304" pitchFamily="18" charset="0"/>
                <a:ea typeface="Calibri" panose="020F0502020204030204" pitchFamily="34" charset="0"/>
                <a:cs typeface="Times New Roman" panose="02020603050405020304" pitchFamily="18" charset="0"/>
              </a:rPr>
              <a:t>          </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excessive blood stress.</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C93509-A854-BAB4-8F6D-9E13C47C1E04}"/>
              </a:ext>
            </a:extLst>
          </p:cNvPr>
          <p:cNvPicPr>
            <a:picLocks noChangeAspect="1"/>
          </p:cNvPicPr>
          <p:nvPr/>
        </p:nvPicPr>
        <p:blipFill>
          <a:blip r:embed="rId2"/>
          <a:stretch>
            <a:fillRect/>
          </a:stretch>
        </p:blipFill>
        <p:spPr>
          <a:xfrm>
            <a:off x="6428233" y="2219482"/>
            <a:ext cx="5669262" cy="3285206"/>
          </a:xfrm>
          <a:prstGeom prst="rect">
            <a:avLst/>
          </a:prstGeom>
        </p:spPr>
      </p:pic>
    </p:spTree>
    <p:extLst>
      <p:ext uri="{BB962C8B-B14F-4D97-AF65-F5344CB8AC3E}">
        <p14:creationId xmlns:p14="http://schemas.microsoft.com/office/powerpoint/2010/main" val="308662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E7B87-9E97-E96B-FB55-122E32424D72}"/>
              </a:ext>
            </a:extLst>
          </p:cNvPr>
          <p:cNvSpPr txBox="1"/>
          <p:nvPr/>
        </p:nvSpPr>
        <p:spPr>
          <a:xfrm>
            <a:off x="548173" y="379470"/>
            <a:ext cx="9687509" cy="6251007"/>
          </a:xfrm>
          <a:prstGeom prst="rect">
            <a:avLst/>
          </a:prstGeom>
          <a:noFill/>
        </p:spPr>
        <p:txBody>
          <a:bodyPr wrap="square">
            <a:spAutoFit/>
          </a:bodyPr>
          <a:lstStyle/>
          <a:p>
            <a:pPr algn="just">
              <a:lnSpc>
                <a:spcPct val="107000"/>
              </a:lnSpc>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 </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algorithms that transform a data set into a model are known as machine learning   algorithms, and they are the heart of machine learning. The best algorithm (supervised, unsupervised, classification, regression, etc.) will rely on the type of problem you are trying to solve, the processing power you have, and the type of data you have.</a:t>
            </a: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rPr>
              <a:t>A decision tree can be used in decision analysis to reflect decisions and decision-making formally and visually. In data mining, a decision tree describes data but not decisions; the resulting classification tree can be an input for decision-making</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403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D72D-B96D-27E3-1439-6D6A5E99F5BB}"/>
              </a:ext>
            </a:extLst>
          </p:cNvPr>
          <p:cNvSpPr>
            <a:spLocks noGrp="1"/>
          </p:cNvSpPr>
          <p:nvPr>
            <p:ph type="ctrTitle"/>
          </p:nvPr>
        </p:nvSpPr>
        <p:spPr>
          <a:xfrm>
            <a:off x="410547" y="99420"/>
            <a:ext cx="10300995" cy="1860010"/>
          </a:xfrm>
        </p:spPr>
        <p:txBody>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Normal heart or Heart with Dilated Cardiomyopathy</a:t>
            </a: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F6B769-FFC7-EDB9-83CF-4863EFAC80DA}"/>
              </a:ext>
            </a:extLst>
          </p:cNvPr>
          <p:cNvPicPr>
            <a:picLocks noChangeAspect="1"/>
          </p:cNvPicPr>
          <p:nvPr/>
        </p:nvPicPr>
        <p:blipFill>
          <a:blip r:embed="rId2"/>
          <a:stretch>
            <a:fillRect/>
          </a:stretch>
        </p:blipFill>
        <p:spPr>
          <a:xfrm>
            <a:off x="908003" y="1959429"/>
            <a:ext cx="10341630" cy="4665305"/>
          </a:xfrm>
          <a:prstGeom prst="rect">
            <a:avLst/>
          </a:prstGeom>
        </p:spPr>
      </p:pic>
    </p:spTree>
    <p:extLst>
      <p:ext uri="{BB962C8B-B14F-4D97-AF65-F5344CB8AC3E}">
        <p14:creationId xmlns:p14="http://schemas.microsoft.com/office/powerpoint/2010/main" val="159009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2ECB3E-9FE5-FEAD-7478-4985ACE81CA7}"/>
              </a:ext>
            </a:extLst>
          </p:cNvPr>
          <p:cNvSpPr txBox="1"/>
          <p:nvPr/>
        </p:nvSpPr>
        <p:spPr>
          <a:xfrm>
            <a:off x="665971" y="715369"/>
            <a:ext cx="9118109" cy="1646413"/>
          </a:xfrm>
          <a:prstGeom prst="rect">
            <a:avLst/>
          </a:prstGeom>
          <a:noFill/>
        </p:spPr>
        <p:txBody>
          <a:bodyPr wrap="square">
            <a:spAutoFit/>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 Nearest Neighbour is a simple algorithm that stores all the available cases and classifies the new data or case based on a similarity measure. It is mostly used to classifies a data point based on how its neighbour are classified.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9A11D21-CBA9-2653-45C4-F9F72C933236}"/>
              </a:ext>
            </a:extLst>
          </p:cNvPr>
          <p:cNvSpPr txBox="1"/>
          <p:nvPr/>
        </p:nvSpPr>
        <p:spPr>
          <a:xfrm>
            <a:off x="473529" y="296150"/>
            <a:ext cx="6097554" cy="460895"/>
          </a:xfrm>
          <a:prstGeom prst="rect">
            <a:avLst/>
          </a:prstGeom>
          <a:noFill/>
        </p:spPr>
        <p:txBody>
          <a:bodyPr wrap="square">
            <a:spAutoFit/>
          </a:bodyPr>
          <a:lstStyle/>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K nearest neighbour</a:t>
            </a:r>
          </a:p>
        </p:txBody>
      </p:sp>
      <p:sp>
        <p:nvSpPr>
          <p:cNvPr id="3" name="TextBox 2">
            <a:extLst>
              <a:ext uri="{FF2B5EF4-FFF2-40B4-BE49-F238E27FC236}">
                <a16:creationId xmlns:a16="http://schemas.microsoft.com/office/drawing/2014/main" id="{0342A4A9-0D9D-B0A2-1FD1-E1CD9173CA64}"/>
              </a:ext>
            </a:extLst>
          </p:cNvPr>
          <p:cNvSpPr txBox="1"/>
          <p:nvPr/>
        </p:nvSpPr>
        <p:spPr>
          <a:xfrm>
            <a:off x="269809" y="2584909"/>
            <a:ext cx="6096000" cy="468077"/>
          </a:xfrm>
          <a:prstGeom prst="rect">
            <a:avLst/>
          </a:prstGeom>
          <a:noFill/>
        </p:spPr>
        <p:txBody>
          <a:bodyPr wrap="square">
            <a:spAutoFit/>
          </a:bodyPr>
          <a:lstStyle/>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Support vector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6C4C31A-7A70-2576-11E9-EFF99B0C27BE}"/>
              </a:ext>
            </a:extLst>
          </p:cNvPr>
          <p:cNvSpPr txBox="1"/>
          <p:nvPr/>
        </p:nvSpPr>
        <p:spPr>
          <a:xfrm>
            <a:off x="473528" y="3105834"/>
            <a:ext cx="8396151" cy="83099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is a type of deep learning algorithm that performs supervised learning for classification or regression of data groups.</a:t>
            </a:r>
          </a:p>
        </p:txBody>
      </p:sp>
      <p:sp>
        <p:nvSpPr>
          <p:cNvPr id="8" name="TextBox 7">
            <a:extLst>
              <a:ext uri="{FF2B5EF4-FFF2-40B4-BE49-F238E27FC236}">
                <a16:creationId xmlns:a16="http://schemas.microsoft.com/office/drawing/2014/main" id="{BCF21683-2326-C7F1-A975-8159578F5B0E}"/>
              </a:ext>
            </a:extLst>
          </p:cNvPr>
          <p:cNvSpPr txBox="1"/>
          <p:nvPr/>
        </p:nvSpPr>
        <p:spPr>
          <a:xfrm>
            <a:off x="268255" y="4209779"/>
            <a:ext cx="6097554" cy="468077"/>
          </a:xfrm>
          <a:prstGeom prst="rect">
            <a:avLst/>
          </a:prstGeom>
          <a:noFill/>
        </p:spPr>
        <p:txBody>
          <a:bodyPr wrap="square">
            <a:spAutoFit/>
          </a:bodyPr>
          <a:lstStyle/>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8A2C054D-B3A3-6ECB-F6CC-9FDC44D7CEA4}"/>
              </a:ext>
            </a:extLst>
          </p:cNvPr>
          <p:cNvSpPr txBox="1"/>
          <p:nvPr/>
        </p:nvSpPr>
        <p:spPr>
          <a:xfrm>
            <a:off x="473528" y="4634320"/>
            <a:ext cx="9429424" cy="156966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Regression and classification both employ Random Forest methods. It organises the data into a tree and bases its predictions on it. Even when significant portions of record values are missing, the Random Forest algorithm can still produce the same results when applied to huge datasets. </a:t>
            </a:r>
          </a:p>
        </p:txBody>
      </p:sp>
    </p:spTree>
    <p:extLst>
      <p:ext uri="{BB962C8B-B14F-4D97-AF65-F5344CB8AC3E}">
        <p14:creationId xmlns:p14="http://schemas.microsoft.com/office/powerpoint/2010/main" val="288467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F227-02FA-50B0-D395-06C0FB5A7D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CA6C981D-5F80-0638-969C-5CE61F682B2C}"/>
              </a:ext>
            </a:extLst>
          </p:cNvPr>
          <p:cNvSpPr txBox="1"/>
          <p:nvPr/>
        </p:nvSpPr>
        <p:spPr>
          <a:xfrm>
            <a:off x="442452" y="1711308"/>
            <a:ext cx="10441858" cy="3718069"/>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S. M. Reza, M. M. Rahman, M. H. Parvez, M. S. Kaiser, and S. Al Mamun, “Innovative approach in web application effort &amp; cost estimation using functional measurement type,” in 2015 International Conference on Electrical Engineering and Information Communication Technology (ICEEICT). IEEE, 2015, pp. 1–7.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P. Govindarajan, R.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Soundara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pandian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Gandomi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Patan, P. Jayaraman, and R. Manikandan, “Classification of heart stroke disease using machine learning algorithms,” Neural Computing and Applications, vol. 32, no. 3, pp. 817–828, Feb. 2020. </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C.V. Krishna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Veni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 R. Shoba, On the classification of imbalanced Datasets, International Journal of Computer Science &amp; Technology 2011; 2:145-148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Turkmen HI,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Karsligil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ME. Advanced computing solutions for analysis of laryngeal disorders. Medical &amp; biological engineering &amp; computing. 2019 Nov;57(11):2535-52.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932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828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Calibri</vt:lpstr>
      <vt:lpstr>Calibri Light</vt:lpstr>
      <vt:lpstr>Courier New</vt:lpstr>
      <vt:lpstr>Symbol</vt:lpstr>
      <vt:lpstr>Times New Roman</vt:lpstr>
      <vt:lpstr>Wingdings</vt:lpstr>
      <vt:lpstr>Office Theme</vt:lpstr>
      <vt:lpstr>PowerPoint Presentation</vt:lpstr>
      <vt:lpstr>HEART  STROKE  PREDECTION      </vt:lpstr>
      <vt:lpstr>Project Idea </vt:lpstr>
      <vt:lpstr>PowerPoint Presentation</vt:lpstr>
      <vt:lpstr>RISK FACTORS  </vt:lpstr>
      <vt:lpstr>PowerPoint Presentation</vt:lpstr>
      <vt:lpstr>Normal heart or Heart with Dilated Cardiomyopathy </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dc:title>
  <dc:creator>Pankaj Agarwal</dc:creator>
  <cp:lastModifiedBy>Nitin Kumar</cp:lastModifiedBy>
  <cp:revision>5</cp:revision>
  <dcterms:created xsi:type="dcterms:W3CDTF">2022-10-07T14:37:13Z</dcterms:created>
  <dcterms:modified xsi:type="dcterms:W3CDTF">2022-12-21T16:32:38Z</dcterms:modified>
</cp:coreProperties>
</file>