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44882-FCDC-4E84-9FA5-9D47ADC094FC}"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B01F3-AADF-4A81-A8BC-05817D887D26}" type="slidenum">
              <a:rPr lang="en-US" smtClean="0"/>
              <a:t>‹#›</a:t>
            </a:fld>
            <a:endParaRPr lang="en-US"/>
          </a:p>
        </p:txBody>
      </p:sp>
    </p:spTree>
    <p:extLst>
      <p:ext uri="{BB962C8B-B14F-4D97-AF65-F5344CB8AC3E}">
        <p14:creationId xmlns:p14="http://schemas.microsoft.com/office/powerpoint/2010/main" val="373749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D806-06B4-1798-178E-270682337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24270-09BB-94BE-00C7-8134C69FE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F38FF5-DA0D-D530-5A3D-B7072A524333}"/>
              </a:ext>
            </a:extLst>
          </p:cNvPr>
          <p:cNvSpPr>
            <a:spLocks noGrp="1"/>
          </p:cNvSpPr>
          <p:nvPr>
            <p:ph type="dt" sz="half" idx="10"/>
          </p:nvPr>
        </p:nvSpPr>
        <p:spPr/>
        <p:txBody>
          <a:bodyPr/>
          <a:lstStyle/>
          <a:p>
            <a:fld id="{8BB35070-2EEB-492F-AAE4-499A02F7C964}" type="datetime1">
              <a:rPr lang="en-IN" smtClean="0"/>
              <a:t>07-05-2023</a:t>
            </a:fld>
            <a:endParaRPr lang="en-IN"/>
          </a:p>
        </p:txBody>
      </p:sp>
      <p:sp>
        <p:nvSpPr>
          <p:cNvPr id="5" name="Footer Placeholder 4">
            <a:extLst>
              <a:ext uri="{FF2B5EF4-FFF2-40B4-BE49-F238E27FC236}">
                <a16:creationId xmlns:a16="http://schemas.microsoft.com/office/drawing/2014/main" id="{DA26A0B2-3BF4-73F1-C0B1-A0971C545F39}"/>
              </a:ext>
            </a:extLst>
          </p:cNvPr>
          <p:cNvSpPr>
            <a:spLocks noGrp="1"/>
          </p:cNvSpPr>
          <p:nvPr>
            <p:ph type="ftr" sz="quarter" idx="11"/>
          </p:nvPr>
        </p:nvSpPr>
        <p:spPr/>
        <p:txBody>
          <a:bodyPr/>
          <a:lstStyle/>
          <a:p>
            <a:r>
              <a:rPr lang="en-IN" dirty="0"/>
              <a:t>Broadridge Indian Innovation Hackathon</a:t>
            </a:r>
          </a:p>
        </p:txBody>
      </p:sp>
      <p:sp>
        <p:nvSpPr>
          <p:cNvPr id="6" name="Slide Number Placeholder 5">
            <a:extLst>
              <a:ext uri="{FF2B5EF4-FFF2-40B4-BE49-F238E27FC236}">
                <a16:creationId xmlns:a16="http://schemas.microsoft.com/office/drawing/2014/main" id="{68921E6B-5BB2-D35C-C19D-E37A20305A52}"/>
              </a:ext>
            </a:extLst>
          </p:cNvPr>
          <p:cNvSpPr>
            <a:spLocks noGrp="1"/>
          </p:cNvSpPr>
          <p:nvPr>
            <p:ph type="sldNum" sz="quarter" idx="12"/>
          </p:nvPr>
        </p:nvSpPr>
        <p:spPr/>
        <p:txBody>
          <a:bodyPr/>
          <a:lstStyle/>
          <a:p>
            <a:fld id="{60F80DB9-8D7C-4622-9156-227AF4E6912C}" type="slidenum">
              <a:rPr lang="en-IN" smtClean="0"/>
              <a:t>‹#›</a:t>
            </a:fld>
            <a:endParaRPr lang="en-IN"/>
          </a:p>
        </p:txBody>
      </p:sp>
    </p:spTree>
    <p:extLst>
      <p:ext uri="{BB962C8B-B14F-4D97-AF65-F5344CB8AC3E}">
        <p14:creationId xmlns:p14="http://schemas.microsoft.com/office/powerpoint/2010/main" val="156878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DE3E-4AA0-6B95-79BC-D8E13D2B4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0EB079-9DAE-4C5D-6CBD-2CFABFC41C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CEA50-4B36-1F38-FED6-7381827C7574}"/>
              </a:ext>
            </a:extLst>
          </p:cNvPr>
          <p:cNvSpPr>
            <a:spLocks noGrp="1"/>
          </p:cNvSpPr>
          <p:nvPr>
            <p:ph type="dt" sz="half" idx="10"/>
          </p:nvPr>
        </p:nvSpPr>
        <p:spPr/>
        <p:txBody>
          <a:bodyPr/>
          <a:lstStyle/>
          <a:p>
            <a:fld id="{FA6A5BCD-2AC4-41BC-BFC6-00857A116523}" type="datetime1">
              <a:rPr lang="en-IN" smtClean="0"/>
              <a:t>07-05-2023</a:t>
            </a:fld>
            <a:endParaRPr lang="en-IN"/>
          </a:p>
        </p:txBody>
      </p:sp>
      <p:sp>
        <p:nvSpPr>
          <p:cNvPr id="5" name="Footer Placeholder 4">
            <a:extLst>
              <a:ext uri="{FF2B5EF4-FFF2-40B4-BE49-F238E27FC236}">
                <a16:creationId xmlns:a16="http://schemas.microsoft.com/office/drawing/2014/main" id="{58B8EF46-051C-4B66-920C-E6DAF289F6B7}"/>
              </a:ext>
            </a:extLst>
          </p:cNvPr>
          <p:cNvSpPr>
            <a:spLocks noGrp="1"/>
          </p:cNvSpPr>
          <p:nvPr>
            <p:ph type="ftr" sz="quarter" idx="11"/>
          </p:nvPr>
        </p:nvSpPr>
        <p:spPr/>
        <p:txBody>
          <a:bodyPr/>
          <a:lstStyle/>
          <a:p>
            <a:r>
              <a:rPr lang="en-IN"/>
              <a:t>Broadridge Indian Innovation Hackathon</a:t>
            </a:r>
          </a:p>
        </p:txBody>
      </p:sp>
      <p:sp>
        <p:nvSpPr>
          <p:cNvPr id="6" name="Slide Number Placeholder 5">
            <a:extLst>
              <a:ext uri="{FF2B5EF4-FFF2-40B4-BE49-F238E27FC236}">
                <a16:creationId xmlns:a16="http://schemas.microsoft.com/office/drawing/2014/main" id="{4005FD03-219C-E36D-2B00-D5476AE38E7F}"/>
              </a:ext>
            </a:extLst>
          </p:cNvPr>
          <p:cNvSpPr>
            <a:spLocks noGrp="1"/>
          </p:cNvSpPr>
          <p:nvPr>
            <p:ph type="sldNum" sz="quarter" idx="12"/>
          </p:nvPr>
        </p:nvSpPr>
        <p:spPr/>
        <p:txBody>
          <a:bodyPr/>
          <a:lstStyle/>
          <a:p>
            <a:fld id="{60F80DB9-8D7C-4622-9156-227AF4E6912C}" type="slidenum">
              <a:rPr lang="en-IN" smtClean="0"/>
              <a:t>‹#›</a:t>
            </a:fld>
            <a:endParaRPr lang="en-IN"/>
          </a:p>
        </p:txBody>
      </p:sp>
    </p:spTree>
    <p:extLst>
      <p:ext uri="{BB962C8B-B14F-4D97-AF65-F5344CB8AC3E}">
        <p14:creationId xmlns:p14="http://schemas.microsoft.com/office/powerpoint/2010/main" val="306514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67CCA-EBC6-C9CB-F9F8-B096D5FF31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5BFC50-EFCC-E3AE-193A-5E7C2EA984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0CED6-5BF4-FDB0-DE9D-29E1E888575F}"/>
              </a:ext>
            </a:extLst>
          </p:cNvPr>
          <p:cNvSpPr>
            <a:spLocks noGrp="1"/>
          </p:cNvSpPr>
          <p:nvPr>
            <p:ph type="dt" sz="half" idx="10"/>
          </p:nvPr>
        </p:nvSpPr>
        <p:spPr/>
        <p:txBody>
          <a:bodyPr/>
          <a:lstStyle/>
          <a:p>
            <a:fld id="{72368C36-9A47-4C06-B50B-FBC00E6B02B2}" type="datetime1">
              <a:rPr lang="en-IN" smtClean="0"/>
              <a:t>07-05-2023</a:t>
            </a:fld>
            <a:endParaRPr lang="en-IN"/>
          </a:p>
        </p:txBody>
      </p:sp>
      <p:sp>
        <p:nvSpPr>
          <p:cNvPr id="5" name="Footer Placeholder 4">
            <a:extLst>
              <a:ext uri="{FF2B5EF4-FFF2-40B4-BE49-F238E27FC236}">
                <a16:creationId xmlns:a16="http://schemas.microsoft.com/office/drawing/2014/main" id="{5443EAA9-A915-C6A8-031A-12F0C79CA831}"/>
              </a:ext>
            </a:extLst>
          </p:cNvPr>
          <p:cNvSpPr>
            <a:spLocks noGrp="1"/>
          </p:cNvSpPr>
          <p:nvPr>
            <p:ph type="ftr" sz="quarter" idx="11"/>
          </p:nvPr>
        </p:nvSpPr>
        <p:spPr/>
        <p:txBody>
          <a:bodyPr/>
          <a:lstStyle/>
          <a:p>
            <a:r>
              <a:rPr lang="en-IN"/>
              <a:t>Broadridge Indian Innovation Hackathon</a:t>
            </a:r>
          </a:p>
        </p:txBody>
      </p:sp>
      <p:sp>
        <p:nvSpPr>
          <p:cNvPr id="6" name="Slide Number Placeholder 5">
            <a:extLst>
              <a:ext uri="{FF2B5EF4-FFF2-40B4-BE49-F238E27FC236}">
                <a16:creationId xmlns:a16="http://schemas.microsoft.com/office/drawing/2014/main" id="{B67B8DEB-B6DE-7CBD-429F-909D895E824F}"/>
              </a:ext>
            </a:extLst>
          </p:cNvPr>
          <p:cNvSpPr>
            <a:spLocks noGrp="1"/>
          </p:cNvSpPr>
          <p:nvPr>
            <p:ph type="sldNum" sz="quarter" idx="12"/>
          </p:nvPr>
        </p:nvSpPr>
        <p:spPr/>
        <p:txBody>
          <a:bodyPr/>
          <a:lstStyle/>
          <a:p>
            <a:fld id="{60F80DB9-8D7C-4622-9156-227AF4E6912C}" type="slidenum">
              <a:rPr lang="en-IN" smtClean="0"/>
              <a:t>‹#›</a:t>
            </a:fld>
            <a:endParaRPr lang="en-IN"/>
          </a:p>
        </p:txBody>
      </p:sp>
    </p:spTree>
    <p:extLst>
      <p:ext uri="{BB962C8B-B14F-4D97-AF65-F5344CB8AC3E}">
        <p14:creationId xmlns:p14="http://schemas.microsoft.com/office/powerpoint/2010/main" val="418365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636B-DB66-3088-2522-8E7EC3AD86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913777-4CD4-45E0-2CFA-6EC3F5FB4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8FC40-474F-14FF-166F-20F3609BC283}"/>
              </a:ext>
            </a:extLst>
          </p:cNvPr>
          <p:cNvSpPr>
            <a:spLocks noGrp="1"/>
          </p:cNvSpPr>
          <p:nvPr>
            <p:ph type="dt" sz="half" idx="10"/>
          </p:nvPr>
        </p:nvSpPr>
        <p:spPr/>
        <p:txBody>
          <a:bodyPr/>
          <a:lstStyle/>
          <a:p>
            <a:fld id="{9D70F111-5673-4A32-9CFF-1F38581D99E7}" type="datetime1">
              <a:rPr lang="en-IN" smtClean="0"/>
              <a:t>07-05-2023</a:t>
            </a:fld>
            <a:endParaRPr lang="en-IN"/>
          </a:p>
        </p:txBody>
      </p:sp>
      <p:sp>
        <p:nvSpPr>
          <p:cNvPr id="5" name="Footer Placeholder 4">
            <a:extLst>
              <a:ext uri="{FF2B5EF4-FFF2-40B4-BE49-F238E27FC236}">
                <a16:creationId xmlns:a16="http://schemas.microsoft.com/office/drawing/2014/main" id="{E9EBACEE-CB79-8F22-DFF2-079011C8A823}"/>
              </a:ext>
            </a:extLst>
          </p:cNvPr>
          <p:cNvSpPr>
            <a:spLocks noGrp="1"/>
          </p:cNvSpPr>
          <p:nvPr>
            <p:ph type="ftr" sz="quarter" idx="11"/>
          </p:nvPr>
        </p:nvSpPr>
        <p:spPr/>
        <p:txBody>
          <a:bodyPr/>
          <a:lstStyle/>
          <a:p>
            <a:r>
              <a:rPr lang="en-IN" dirty="0"/>
              <a:t>Broadridge Indian Innovation Hackathon</a:t>
            </a:r>
          </a:p>
        </p:txBody>
      </p:sp>
      <p:sp>
        <p:nvSpPr>
          <p:cNvPr id="6" name="Slide Number Placeholder 5">
            <a:extLst>
              <a:ext uri="{FF2B5EF4-FFF2-40B4-BE49-F238E27FC236}">
                <a16:creationId xmlns:a16="http://schemas.microsoft.com/office/drawing/2014/main" id="{A2EFCBD2-AD4E-A962-9FA8-7AE61FD7ECF6}"/>
              </a:ext>
            </a:extLst>
          </p:cNvPr>
          <p:cNvSpPr>
            <a:spLocks noGrp="1"/>
          </p:cNvSpPr>
          <p:nvPr>
            <p:ph type="sldNum" sz="quarter" idx="12"/>
          </p:nvPr>
        </p:nvSpPr>
        <p:spPr/>
        <p:txBody>
          <a:bodyPr/>
          <a:lstStyle/>
          <a:p>
            <a:fld id="{60F80DB9-8D7C-4622-9156-227AF4E6912C}" type="slidenum">
              <a:rPr lang="en-IN" smtClean="0"/>
              <a:t>‹#›</a:t>
            </a:fld>
            <a:endParaRPr lang="en-IN"/>
          </a:p>
        </p:txBody>
      </p:sp>
    </p:spTree>
    <p:extLst>
      <p:ext uri="{BB962C8B-B14F-4D97-AF65-F5344CB8AC3E}">
        <p14:creationId xmlns:p14="http://schemas.microsoft.com/office/powerpoint/2010/main" val="247706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7FBB-6EC8-39FF-31DE-158B2D8D7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03B8D2-3E32-97EF-B67B-9D389C085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4144E0-6B0C-23D8-6E35-DC7B1D31F4A7}"/>
              </a:ext>
            </a:extLst>
          </p:cNvPr>
          <p:cNvSpPr>
            <a:spLocks noGrp="1"/>
          </p:cNvSpPr>
          <p:nvPr>
            <p:ph type="dt" sz="half" idx="10"/>
          </p:nvPr>
        </p:nvSpPr>
        <p:spPr/>
        <p:txBody>
          <a:bodyPr/>
          <a:lstStyle/>
          <a:p>
            <a:fld id="{472C2A3F-FFD1-4977-8DE7-363BCD2F0A3C}" type="datetime1">
              <a:rPr lang="en-IN" smtClean="0"/>
              <a:t>07-05-2023</a:t>
            </a:fld>
            <a:endParaRPr lang="en-IN"/>
          </a:p>
        </p:txBody>
      </p:sp>
      <p:sp>
        <p:nvSpPr>
          <p:cNvPr id="5" name="Footer Placeholder 4">
            <a:extLst>
              <a:ext uri="{FF2B5EF4-FFF2-40B4-BE49-F238E27FC236}">
                <a16:creationId xmlns:a16="http://schemas.microsoft.com/office/drawing/2014/main" id="{1A015DA9-5367-54C1-9F1C-6A2D2FA489E3}"/>
              </a:ext>
            </a:extLst>
          </p:cNvPr>
          <p:cNvSpPr>
            <a:spLocks noGrp="1"/>
          </p:cNvSpPr>
          <p:nvPr>
            <p:ph type="ftr" sz="quarter" idx="11"/>
          </p:nvPr>
        </p:nvSpPr>
        <p:spPr/>
        <p:txBody>
          <a:bodyPr/>
          <a:lstStyle/>
          <a:p>
            <a:r>
              <a:rPr lang="en-IN"/>
              <a:t>Broadridge Indian Innovation Hackathon</a:t>
            </a:r>
          </a:p>
        </p:txBody>
      </p:sp>
      <p:sp>
        <p:nvSpPr>
          <p:cNvPr id="6" name="Slide Number Placeholder 5">
            <a:extLst>
              <a:ext uri="{FF2B5EF4-FFF2-40B4-BE49-F238E27FC236}">
                <a16:creationId xmlns:a16="http://schemas.microsoft.com/office/drawing/2014/main" id="{6891BD71-CE3B-C77B-CE9F-78601A0ADF3B}"/>
              </a:ext>
            </a:extLst>
          </p:cNvPr>
          <p:cNvSpPr>
            <a:spLocks noGrp="1"/>
          </p:cNvSpPr>
          <p:nvPr>
            <p:ph type="sldNum" sz="quarter" idx="12"/>
          </p:nvPr>
        </p:nvSpPr>
        <p:spPr/>
        <p:txBody>
          <a:bodyPr/>
          <a:lstStyle/>
          <a:p>
            <a:fld id="{60F80DB9-8D7C-4622-9156-227AF4E6912C}" type="slidenum">
              <a:rPr lang="en-IN" smtClean="0"/>
              <a:t>‹#›</a:t>
            </a:fld>
            <a:endParaRPr lang="en-IN"/>
          </a:p>
        </p:txBody>
      </p:sp>
    </p:spTree>
    <p:extLst>
      <p:ext uri="{BB962C8B-B14F-4D97-AF65-F5344CB8AC3E}">
        <p14:creationId xmlns:p14="http://schemas.microsoft.com/office/powerpoint/2010/main" val="230055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0820-A7D9-C2D4-74EB-F08AA8928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318AF-E053-513E-4308-42AE716F5E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3B3D2C-11DC-D066-6294-35977ED906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743648-7F74-8EE4-F1F6-0C7D063E6D7D}"/>
              </a:ext>
            </a:extLst>
          </p:cNvPr>
          <p:cNvSpPr>
            <a:spLocks noGrp="1"/>
          </p:cNvSpPr>
          <p:nvPr>
            <p:ph type="dt" sz="half" idx="10"/>
          </p:nvPr>
        </p:nvSpPr>
        <p:spPr/>
        <p:txBody>
          <a:bodyPr/>
          <a:lstStyle/>
          <a:p>
            <a:fld id="{4E76A1E7-219D-4378-8C84-A628CF62D4A2}" type="datetime1">
              <a:rPr lang="en-IN" smtClean="0"/>
              <a:t>07-05-2023</a:t>
            </a:fld>
            <a:endParaRPr lang="en-IN"/>
          </a:p>
        </p:txBody>
      </p:sp>
      <p:sp>
        <p:nvSpPr>
          <p:cNvPr id="6" name="Footer Placeholder 5">
            <a:extLst>
              <a:ext uri="{FF2B5EF4-FFF2-40B4-BE49-F238E27FC236}">
                <a16:creationId xmlns:a16="http://schemas.microsoft.com/office/drawing/2014/main" id="{67091D00-2892-A55C-4136-F0951D12BE69}"/>
              </a:ext>
            </a:extLst>
          </p:cNvPr>
          <p:cNvSpPr>
            <a:spLocks noGrp="1"/>
          </p:cNvSpPr>
          <p:nvPr>
            <p:ph type="ftr" sz="quarter" idx="11"/>
          </p:nvPr>
        </p:nvSpPr>
        <p:spPr/>
        <p:txBody>
          <a:bodyPr/>
          <a:lstStyle/>
          <a:p>
            <a:r>
              <a:rPr lang="en-IN"/>
              <a:t>Broadridge Indian Innovation Hackathon</a:t>
            </a:r>
          </a:p>
        </p:txBody>
      </p:sp>
      <p:sp>
        <p:nvSpPr>
          <p:cNvPr id="7" name="Slide Number Placeholder 6">
            <a:extLst>
              <a:ext uri="{FF2B5EF4-FFF2-40B4-BE49-F238E27FC236}">
                <a16:creationId xmlns:a16="http://schemas.microsoft.com/office/drawing/2014/main" id="{A4307379-7A92-2CFD-092D-99EFFC2D9DA4}"/>
              </a:ext>
            </a:extLst>
          </p:cNvPr>
          <p:cNvSpPr>
            <a:spLocks noGrp="1"/>
          </p:cNvSpPr>
          <p:nvPr>
            <p:ph type="sldNum" sz="quarter" idx="12"/>
          </p:nvPr>
        </p:nvSpPr>
        <p:spPr/>
        <p:txBody>
          <a:bodyPr/>
          <a:lstStyle/>
          <a:p>
            <a:fld id="{60F80DB9-8D7C-4622-9156-227AF4E6912C}" type="slidenum">
              <a:rPr lang="en-IN" smtClean="0"/>
              <a:t>‹#›</a:t>
            </a:fld>
            <a:endParaRPr lang="en-IN"/>
          </a:p>
        </p:txBody>
      </p:sp>
    </p:spTree>
    <p:extLst>
      <p:ext uri="{BB962C8B-B14F-4D97-AF65-F5344CB8AC3E}">
        <p14:creationId xmlns:p14="http://schemas.microsoft.com/office/powerpoint/2010/main" val="21477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74C1-47DF-9996-6CFB-33C9BD8B1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537E11-9E5B-8D23-C2ED-B013D3361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B54DDA-8B00-95F1-6ED1-0A82B1032D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BB332B-73C5-3A8B-0B82-862E714473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BAEE7-EC73-4BEF-6333-F39A9AD60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74CBBF-BC2B-B489-CB86-1CB28075869F}"/>
              </a:ext>
            </a:extLst>
          </p:cNvPr>
          <p:cNvSpPr>
            <a:spLocks noGrp="1"/>
          </p:cNvSpPr>
          <p:nvPr>
            <p:ph type="dt" sz="half" idx="10"/>
          </p:nvPr>
        </p:nvSpPr>
        <p:spPr/>
        <p:txBody>
          <a:bodyPr/>
          <a:lstStyle/>
          <a:p>
            <a:fld id="{CB2F78BC-1A89-4306-87FF-2E8F0F1AB379}" type="datetime1">
              <a:rPr lang="en-IN" smtClean="0"/>
              <a:t>07-05-2023</a:t>
            </a:fld>
            <a:endParaRPr lang="en-IN"/>
          </a:p>
        </p:txBody>
      </p:sp>
      <p:sp>
        <p:nvSpPr>
          <p:cNvPr id="8" name="Footer Placeholder 7">
            <a:extLst>
              <a:ext uri="{FF2B5EF4-FFF2-40B4-BE49-F238E27FC236}">
                <a16:creationId xmlns:a16="http://schemas.microsoft.com/office/drawing/2014/main" id="{9B10770B-E4E2-061D-D34D-698BA5EEE25E}"/>
              </a:ext>
            </a:extLst>
          </p:cNvPr>
          <p:cNvSpPr>
            <a:spLocks noGrp="1"/>
          </p:cNvSpPr>
          <p:nvPr>
            <p:ph type="ftr" sz="quarter" idx="11"/>
          </p:nvPr>
        </p:nvSpPr>
        <p:spPr/>
        <p:txBody>
          <a:bodyPr/>
          <a:lstStyle/>
          <a:p>
            <a:r>
              <a:rPr lang="en-IN"/>
              <a:t>Broadridge Indian Innovation Hackathon</a:t>
            </a:r>
          </a:p>
        </p:txBody>
      </p:sp>
      <p:sp>
        <p:nvSpPr>
          <p:cNvPr id="9" name="Slide Number Placeholder 8">
            <a:extLst>
              <a:ext uri="{FF2B5EF4-FFF2-40B4-BE49-F238E27FC236}">
                <a16:creationId xmlns:a16="http://schemas.microsoft.com/office/drawing/2014/main" id="{478998D6-3212-5ACC-356F-D573E8A30C87}"/>
              </a:ext>
            </a:extLst>
          </p:cNvPr>
          <p:cNvSpPr>
            <a:spLocks noGrp="1"/>
          </p:cNvSpPr>
          <p:nvPr>
            <p:ph type="sldNum" sz="quarter" idx="12"/>
          </p:nvPr>
        </p:nvSpPr>
        <p:spPr/>
        <p:txBody>
          <a:bodyPr/>
          <a:lstStyle/>
          <a:p>
            <a:fld id="{60F80DB9-8D7C-4622-9156-227AF4E6912C}" type="slidenum">
              <a:rPr lang="en-IN" smtClean="0"/>
              <a:t>‹#›</a:t>
            </a:fld>
            <a:endParaRPr lang="en-IN"/>
          </a:p>
        </p:txBody>
      </p:sp>
    </p:spTree>
    <p:extLst>
      <p:ext uri="{BB962C8B-B14F-4D97-AF65-F5344CB8AC3E}">
        <p14:creationId xmlns:p14="http://schemas.microsoft.com/office/powerpoint/2010/main" val="407756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2986-3472-FB1A-8E4D-84A105001B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3DFF9C-93FF-2A63-730C-DC00F46F0686}"/>
              </a:ext>
            </a:extLst>
          </p:cNvPr>
          <p:cNvSpPr>
            <a:spLocks noGrp="1"/>
          </p:cNvSpPr>
          <p:nvPr>
            <p:ph type="dt" sz="half" idx="10"/>
          </p:nvPr>
        </p:nvSpPr>
        <p:spPr/>
        <p:txBody>
          <a:bodyPr/>
          <a:lstStyle/>
          <a:p>
            <a:fld id="{681B60B7-736A-4792-8360-E61E4C1C48D3}" type="datetime1">
              <a:rPr lang="en-IN" smtClean="0"/>
              <a:t>07-05-2023</a:t>
            </a:fld>
            <a:endParaRPr lang="en-IN"/>
          </a:p>
        </p:txBody>
      </p:sp>
      <p:sp>
        <p:nvSpPr>
          <p:cNvPr id="4" name="Footer Placeholder 3">
            <a:extLst>
              <a:ext uri="{FF2B5EF4-FFF2-40B4-BE49-F238E27FC236}">
                <a16:creationId xmlns:a16="http://schemas.microsoft.com/office/drawing/2014/main" id="{E33CA4DF-FF05-F881-19B1-AD081102B372}"/>
              </a:ext>
            </a:extLst>
          </p:cNvPr>
          <p:cNvSpPr>
            <a:spLocks noGrp="1"/>
          </p:cNvSpPr>
          <p:nvPr>
            <p:ph type="ftr" sz="quarter" idx="11"/>
          </p:nvPr>
        </p:nvSpPr>
        <p:spPr/>
        <p:txBody>
          <a:bodyPr/>
          <a:lstStyle/>
          <a:p>
            <a:r>
              <a:rPr lang="en-IN"/>
              <a:t>Broadridge Indian Innovation Hackathon</a:t>
            </a:r>
          </a:p>
        </p:txBody>
      </p:sp>
      <p:sp>
        <p:nvSpPr>
          <p:cNvPr id="5" name="Slide Number Placeholder 4">
            <a:extLst>
              <a:ext uri="{FF2B5EF4-FFF2-40B4-BE49-F238E27FC236}">
                <a16:creationId xmlns:a16="http://schemas.microsoft.com/office/drawing/2014/main" id="{EE0EF219-EB44-A334-11D4-31EE5256FA68}"/>
              </a:ext>
            </a:extLst>
          </p:cNvPr>
          <p:cNvSpPr>
            <a:spLocks noGrp="1"/>
          </p:cNvSpPr>
          <p:nvPr>
            <p:ph type="sldNum" sz="quarter" idx="12"/>
          </p:nvPr>
        </p:nvSpPr>
        <p:spPr/>
        <p:txBody>
          <a:bodyPr/>
          <a:lstStyle/>
          <a:p>
            <a:fld id="{60F80DB9-8D7C-4622-9156-227AF4E6912C}" type="slidenum">
              <a:rPr lang="en-IN" smtClean="0"/>
              <a:t>‹#›</a:t>
            </a:fld>
            <a:endParaRPr lang="en-IN"/>
          </a:p>
        </p:txBody>
      </p:sp>
    </p:spTree>
    <p:extLst>
      <p:ext uri="{BB962C8B-B14F-4D97-AF65-F5344CB8AC3E}">
        <p14:creationId xmlns:p14="http://schemas.microsoft.com/office/powerpoint/2010/main" val="269863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E385B-A3E8-29AB-85A6-8732006A90B4}"/>
              </a:ext>
            </a:extLst>
          </p:cNvPr>
          <p:cNvSpPr>
            <a:spLocks noGrp="1"/>
          </p:cNvSpPr>
          <p:nvPr>
            <p:ph type="dt" sz="half" idx="10"/>
          </p:nvPr>
        </p:nvSpPr>
        <p:spPr/>
        <p:txBody>
          <a:bodyPr/>
          <a:lstStyle/>
          <a:p>
            <a:fld id="{A26DA536-3B07-4BF6-BE8D-AFE2ACCA5698}" type="datetime1">
              <a:rPr lang="en-IN" smtClean="0"/>
              <a:t>07-05-2023</a:t>
            </a:fld>
            <a:endParaRPr lang="en-IN"/>
          </a:p>
        </p:txBody>
      </p:sp>
      <p:sp>
        <p:nvSpPr>
          <p:cNvPr id="3" name="Footer Placeholder 2">
            <a:extLst>
              <a:ext uri="{FF2B5EF4-FFF2-40B4-BE49-F238E27FC236}">
                <a16:creationId xmlns:a16="http://schemas.microsoft.com/office/drawing/2014/main" id="{8EAB62A9-7525-BB7F-4D87-ECAD96423F0B}"/>
              </a:ext>
            </a:extLst>
          </p:cNvPr>
          <p:cNvSpPr>
            <a:spLocks noGrp="1"/>
          </p:cNvSpPr>
          <p:nvPr>
            <p:ph type="ftr" sz="quarter" idx="11"/>
          </p:nvPr>
        </p:nvSpPr>
        <p:spPr/>
        <p:txBody>
          <a:bodyPr/>
          <a:lstStyle/>
          <a:p>
            <a:r>
              <a:rPr lang="en-IN"/>
              <a:t>Broadridge Indian Innovation Hackathon</a:t>
            </a:r>
          </a:p>
        </p:txBody>
      </p:sp>
      <p:sp>
        <p:nvSpPr>
          <p:cNvPr id="4" name="Slide Number Placeholder 3">
            <a:extLst>
              <a:ext uri="{FF2B5EF4-FFF2-40B4-BE49-F238E27FC236}">
                <a16:creationId xmlns:a16="http://schemas.microsoft.com/office/drawing/2014/main" id="{B9E75BF4-50C4-3917-7422-A779BD34E089}"/>
              </a:ext>
            </a:extLst>
          </p:cNvPr>
          <p:cNvSpPr>
            <a:spLocks noGrp="1"/>
          </p:cNvSpPr>
          <p:nvPr>
            <p:ph type="sldNum" sz="quarter" idx="12"/>
          </p:nvPr>
        </p:nvSpPr>
        <p:spPr/>
        <p:txBody>
          <a:bodyPr/>
          <a:lstStyle/>
          <a:p>
            <a:fld id="{60F80DB9-8D7C-4622-9156-227AF4E6912C}" type="slidenum">
              <a:rPr lang="en-IN" smtClean="0"/>
              <a:t>‹#›</a:t>
            </a:fld>
            <a:endParaRPr lang="en-IN"/>
          </a:p>
        </p:txBody>
      </p:sp>
    </p:spTree>
    <p:extLst>
      <p:ext uri="{BB962C8B-B14F-4D97-AF65-F5344CB8AC3E}">
        <p14:creationId xmlns:p14="http://schemas.microsoft.com/office/powerpoint/2010/main" val="36979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0385-ABD7-A76F-AAF1-C29B1F93E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F0206B-5B8B-AD5E-049B-DEA202EF2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547F87-64C7-B081-83EB-1C23EB896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2935A-FC43-2139-7E2D-618C050641A5}"/>
              </a:ext>
            </a:extLst>
          </p:cNvPr>
          <p:cNvSpPr>
            <a:spLocks noGrp="1"/>
          </p:cNvSpPr>
          <p:nvPr>
            <p:ph type="dt" sz="half" idx="10"/>
          </p:nvPr>
        </p:nvSpPr>
        <p:spPr/>
        <p:txBody>
          <a:bodyPr/>
          <a:lstStyle/>
          <a:p>
            <a:fld id="{A3EA2229-72CA-432F-9487-67BF9E4A0308}" type="datetime1">
              <a:rPr lang="en-IN" smtClean="0"/>
              <a:t>07-05-2023</a:t>
            </a:fld>
            <a:endParaRPr lang="en-IN"/>
          </a:p>
        </p:txBody>
      </p:sp>
      <p:sp>
        <p:nvSpPr>
          <p:cNvPr id="6" name="Footer Placeholder 5">
            <a:extLst>
              <a:ext uri="{FF2B5EF4-FFF2-40B4-BE49-F238E27FC236}">
                <a16:creationId xmlns:a16="http://schemas.microsoft.com/office/drawing/2014/main" id="{BE633719-B01E-4822-4CF7-F42A873E644A}"/>
              </a:ext>
            </a:extLst>
          </p:cNvPr>
          <p:cNvSpPr>
            <a:spLocks noGrp="1"/>
          </p:cNvSpPr>
          <p:nvPr>
            <p:ph type="ftr" sz="quarter" idx="11"/>
          </p:nvPr>
        </p:nvSpPr>
        <p:spPr/>
        <p:txBody>
          <a:bodyPr/>
          <a:lstStyle/>
          <a:p>
            <a:r>
              <a:rPr lang="en-IN"/>
              <a:t>Broadridge Indian Innovation Hackathon</a:t>
            </a:r>
          </a:p>
        </p:txBody>
      </p:sp>
      <p:sp>
        <p:nvSpPr>
          <p:cNvPr id="7" name="Slide Number Placeholder 6">
            <a:extLst>
              <a:ext uri="{FF2B5EF4-FFF2-40B4-BE49-F238E27FC236}">
                <a16:creationId xmlns:a16="http://schemas.microsoft.com/office/drawing/2014/main" id="{8053DD67-3435-BA8F-F566-6E3573F514FF}"/>
              </a:ext>
            </a:extLst>
          </p:cNvPr>
          <p:cNvSpPr>
            <a:spLocks noGrp="1"/>
          </p:cNvSpPr>
          <p:nvPr>
            <p:ph type="sldNum" sz="quarter" idx="12"/>
          </p:nvPr>
        </p:nvSpPr>
        <p:spPr/>
        <p:txBody>
          <a:bodyPr/>
          <a:lstStyle/>
          <a:p>
            <a:fld id="{60F80DB9-8D7C-4622-9156-227AF4E6912C}" type="slidenum">
              <a:rPr lang="en-IN" smtClean="0"/>
              <a:t>‹#›</a:t>
            </a:fld>
            <a:endParaRPr lang="en-IN"/>
          </a:p>
        </p:txBody>
      </p:sp>
    </p:spTree>
    <p:extLst>
      <p:ext uri="{BB962C8B-B14F-4D97-AF65-F5344CB8AC3E}">
        <p14:creationId xmlns:p14="http://schemas.microsoft.com/office/powerpoint/2010/main" val="192057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4F53-1706-1E03-CE04-CEF486FBD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AA66C8-0F49-8E6C-88AF-991D08F739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DBEE5C-A4E4-AAF7-D3CA-A61229933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C32A7-3BDB-16BB-8A52-F1C5E1954638}"/>
              </a:ext>
            </a:extLst>
          </p:cNvPr>
          <p:cNvSpPr>
            <a:spLocks noGrp="1"/>
          </p:cNvSpPr>
          <p:nvPr>
            <p:ph type="dt" sz="half" idx="10"/>
          </p:nvPr>
        </p:nvSpPr>
        <p:spPr/>
        <p:txBody>
          <a:bodyPr/>
          <a:lstStyle/>
          <a:p>
            <a:fld id="{0F42C18C-A092-4652-8660-D35F36BE590C}" type="datetime1">
              <a:rPr lang="en-IN" smtClean="0"/>
              <a:t>07-05-2023</a:t>
            </a:fld>
            <a:endParaRPr lang="en-IN"/>
          </a:p>
        </p:txBody>
      </p:sp>
      <p:sp>
        <p:nvSpPr>
          <p:cNvPr id="6" name="Footer Placeholder 5">
            <a:extLst>
              <a:ext uri="{FF2B5EF4-FFF2-40B4-BE49-F238E27FC236}">
                <a16:creationId xmlns:a16="http://schemas.microsoft.com/office/drawing/2014/main" id="{2D43CABF-69DB-EAD6-0098-646263FD1A68}"/>
              </a:ext>
            </a:extLst>
          </p:cNvPr>
          <p:cNvSpPr>
            <a:spLocks noGrp="1"/>
          </p:cNvSpPr>
          <p:nvPr>
            <p:ph type="ftr" sz="quarter" idx="11"/>
          </p:nvPr>
        </p:nvSpPr>
        <p:spPr/>
        <p:txBody>
          <a:bodyPr/>
          <a:lstStyle/>
          <a:p>
            <a:r>
              <a:rPr lang="en-IN"/>
              <a:t>Broadridge Indian Innovation Hackathon</a:t>
            </a:r>
          </a:p>
        </p:txBody>
      </p:sp>
      <p:sp>
        <p:nvSpPr>
          <p:cNvPr id="7" name="Slide Number Placeholder 6">
            <a:extLst>
              <a:ext uri="{FF2B5EF4-FFF2-40B4-BE49-F238E27FC236}">
                <a16:creationId xmlns:a16="http://schemas.microsoft.com/office/drawing/2014/main" id="{E8CB6247-D2D5-DA1E-54C2-35E64D7F0D86}"/>
              </a:ext>
            </a:extLst>
          </p:cNvPr>
          <p:cNvSpPr>
            <a:spLocks noGrp="1"/>
          </p:cNvSpPr>
          <p:nvPr>
            <p:ph type="sldNum" sz="quarter" idx="12"/>
          </p:nvPr>
        </p:nvSpPr>
        <p:spPr/>
        <p:txBody>
          <a:bodyPr/>
          <a:lstStyle/>
          <a:p>
            <a:fld id="{60F80DB9-8D7C-4622-9156-227AF4E6912C}" type="slidenum">
              <a:rPr lang="en-IN" smtClean="0"/>
              <a:t>‹#›</a:t>
            </a:fld>
            <a:endParaRPr lang="en-IN"/>
          </a:p>
        </p:txBody>
      </p:sp>
    </p:spTree>
    <p:extLst>
      <p:ext uri="{BB962C8B-B14F-4D97-AF65-F5344CB8AC3E}">
        <p14:creationId xmlns:p14="http://schemas.microsoft.com/office/powerpoint/2010/main" val="98399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CCE36-F83A-2394-F403-B4AFBDCD2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2037C1-81A8-E364-FD83-B65F5B1FC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CF7C9-E56D-2BEA-000F-97D231560C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F3AAF-EAA9-4B16-89B1-5B7956EE32D2}" type="datetime1">
              <a:rPr lang="en-IN" smtClean="0"/>
              <a:t>07-05-2023</a:t>
            </a:fld>
            <a:endParaRPr lang="en-IN"/>
          </a:p>
        </p:txBody>
      </p:sp>
      <p:sp>
        <p:nvSpPr>
          <p:cNvPr id="5" name="Footer Placeholder 4">
            <a:extLst>
              <a:ext uri="{FF2B5EF4-FFF2-40B4-BE49-F238E27FC236}">
                <a16:creationId xmlns:a16="http://schemas.microsoft.com/office/drawing/2014/main" id="{91D4AA21-9731-DD09-AB56-38813C520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Broadridge Indian Innovation Hackathon</a:t>
            </a:r>
          </a:p>
        </p:txBody>
      </p:sp>
      <p:sp>
        <p:nvSpPr>
          <p:cNvPr id="6" name="Slide Number Placeholder 5">
            <a:extLst>
              <a:ext uri="{FF2B5EF4-FFF2-40B4-BE49-F238E27FC236}">
                <a16:creationId xmlns:a16="http://schemas.microsoft.com/office/drawing/2014/main" id="{714DF54C-6199-B9D0-0CAB-5BABCAD033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80DB9-8D7C-4622-9156-227AF4E6912C}" type="slidenum">
              <a:rPr lang="en-IN" smtClean="0"/>
              <a:t>‹#›</a:t>
            </a:fld>
            <a:endParaRPr lang="en-IN"/>
          </a:p>
        </p:txBody>
      </p:sp>
    </p:spTree>
    <p:extLst>
      <p:ext uri="{BB962C8B-B14F-4D97-AF65-F5344CB8AC3E}">
        <p14:creationId xmlns:p14="http://schemas.microsoft.com/office/powerpoint/2010/main" val="36160425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880CD9B0-F097-D7EE-543C-DF101303AB51}"/>
              </a:ext>
            </a:extLst>
          </p:cNvPr>
          <p:cNvSpPr txBox="1">
            <a:spLocks/>
          </p:cNvSpPr>
          <p:nvPr/>
        </p:nvSpPr>
        <p:spPr>
          <a:xfrm>
            <a:off x="2025541" y="3817982"/>
            <a:ext cx="8140917" cy="444603"/>
          </a:xfrm>
          <a:prstGeom prst="rect">
            <a:avLst/>
          </a:prstGeom>
        </p:spPr>
        <p:txBody>
          <a:bodyPr vert="horz" lIns="0" tIns="0" rIns="0" bIns="0" rtlCol="0" anchor="b">
            <a:noAutofit/>
          </a:bodyPr>
          <a:lstStyle>
            <a:lvl1pPr marL="0" indent="0" algn="r" defTabSz="1267212" rtl="0" eaLnBrk="1" latinLnBrk="0" hangingPunct="1">
              <a:lnSpc>
                <a:spcPct val="110000"/>
              </a:lnSpc>
              <a:spcBef>
                <a:spcPts val="1800"/>
              </a:spcBef>
              <a:spcAft>
                <a:spcPts val="600"/>
              </a:spcAft>
              <a:buFont typeface="Source Sans Pro" panose="020B0604020202020204" pitchFamily="34" charset="0"/>
              <a:buNone/>
              <a:defRPr sz="2800" b="1" i="0" kern="1200">
                <a:solidFill>
                  <a:schemeClr val="tx2"/>
                </a:solidFill>
                <a:latin typeface="+mj-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0" marR="0" lvl="0" indent="0" algn="ctr" defTabSz="1267212" rtl="0" eaLnBrk="1" fontAlgn="auto" latinLnBrk="0" hangingPunct="1">
              <a:lnSpc>
                <a:spcPct val="110000"/>
              </a:lnSpc>
              <a:spcBef>
                <a:spcPts val="1800"/>
              </a:spcBef>
              <a:spcAft>
                <a:spcPts val="600"/>
              </a:spcAft>
              <a:buClrTx/>
              <a:buSzTx/>
              <a:buFont typeface="Source Sans Pro" panose="020B0604020202020204" pitchFamily="34" charset="0"/>
              <a:buNone/>
              <a:tabLst/>
              <a:defRPr/>
            </a:pPr>
            <a:r>
              <a:rPr kumimoji="0" lang="en-IN" sz="2800" b="0" i="0" u="none" strike="noStrike" kern="1200" cap="none" spc="0" normalizeH="0" baseline="0" noProof="0" dirty="0">
                <a:ln>
                  <a:noFill/>
                </a:ln>
                <a:solidFill>
                  <a:schemeClr val="tx1"/>
                </a:solidFill>
                <a:effectLst/>
                <a:uLnTx/>
                <a:uFillTx/>
                <a:latin typeface="Source Sans Pro"/>
                <a:ea typeface="+mn-ea"/>
                <a:cs typeface="+mn-cs"/>
              </a:rPr>
              <a:t>Hackathon Idea Submission Template</a:t>
            </a:r>
          </a:p>
        </p:txBody>
      </p:sp>
      <p:pic>
        <p:nvPicPr>
          <p:cNvPr id="9" name="Picture 8">
            <a:extLst>
              <a:ext uri="{FF2B5EF4-FFF2-40B4-BE49-F238E27FC236}">
                <a16:creationId xmlns:a16="http://schemas.microsoft.com/office/drawing/2014/main" id="{872895C9-AD8E-7EFF-FE20-3C69B28CF3E7}"/>
              </a:ext>
            </a:extLst>
          </p:cNvPr>
          <p:cNvPicPr>
            <a:picLocks noChangeAspect="1"/>
          </p:cNvPicPr>
          <p:nvPr/>
        </p:nvPicPr>
        <p:blipFill>
          <a:blip r:embed="rId2"/>
          <a:stretch>
            <a:fillRect/>
          </a:stretch>
        </p:blipFill>
        <p:spPr>
          <a:xfrm>
            <a:off x="0" y="1531665"/>
            <a:ext cx="12192000" cy="1897335"/>
          </a:xfrm>
          <a:prstGeom prst="rect">
            <a:avLst/>
          </a:prstGeom>
        </p:spPr>
      </p:pic>
      <p:sp>
        <p:nvSpPr>
          <p:cNvPr id="10" name="Footer Placeholder 9">
            <a:extLst>
              <a:ext uri="{FF2B5EF4-FFF2-40B4-BE49-F238E27FC236}">
                <a16:creationId xmlns:a16="http://schemas.microsoft.com/office/drawing/2014/main" id="{9424FB41-B0F4-A93F-B4D2-F07A13039BCF}"/>
              </a:ext>
            </a:extLst>
          </p:cNvPr>
          <p:cNvSpPr>
            <a:spLocks noGrp="1"/>
          </p:cNvSpPr>
          <p:nvPr>
            <p:ph type="ftr" sz="quarter" idx="11"/>
          </p:nvPr>
        </p:nvSpPr>
        <p:spPr/>
        <p:txBody>
          <a:bodyPr/>
          <a:lstStyle/>
          <a:p>
            <a:r>
              <a:rPr lang="en-IN">
                <a:solidFill>
                  <a:schemeClr val="tx1"/>
                </a:solidFill>
              </a:rPr>
              <a:t>Broadridge Indian Innovation Hackathon</a:t>
            </a:r>
            <a:endParaRPr lang="en-IN" dirty="0">
              <a:solidFill>
                <a:schemeClr val="tx1"/>
              </a:solidFill>
            </a:endParaRPr>
          </a:p>
        </p:txBody>
      </p:sp>
    </p:spTree>
    <p:extLst>
      <p:ext uri="{BB962C8B-B14F-4D97-AF65-F5344CB8AC3E}">
        <p14:creationId xmlns:p14="http://schemas.microsoft.com/office/powerpoint/2010/main" val="234359898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04CD5279-CF5A-BE85-B4B6-600CB5AF0D53}"/>
              </a:ext>
            </a:extLst>
          </p:cNvPr>
          <p:cNvSpPr txBox="1">
            <a:spLocks/>
          </p:cNvSpPr>
          <p:nvPr/>
        </p:nvSpPr>
        <p:spPr>
          <a:xfrm>
            <a:off x="431999" y="1288273"/>
            <a:ext cx="11283751" cy="5292951"/>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216000" marR="0" lvl="2" indent="-216000" algn="l" defTabSz="1267212" rtl="0" eaLnBrk="1" fontAlgn="auto" latinLnBrk="0" hangingPunct="1">
              <a:lnSpc>
                <a:spcPct val="110000"/>
              </a:lnSpc>
              <a:spcBef>
                <a:spcPts val="0"/>
              </a:spcBef>
              <a:spcAft>
                <a:spcPts val="600"/>
              </a:spcAft>
              <a:buClr>
                <a:srgbClr val="FFFFFF"/>
              </a:buClr>
              <a:buSzPct val="80000"/>
              <a:buFont typeface="Wingdings 2" panose="05020102010507070707" pitchFamily="18" charset="2"/>
              <a:buChar char=""/>
              <a:tabLst/>
              <a:defRPr/>
            </a:pPr>
            <a:r>
              <a:rPr kumimoji="0" lang="en-US" sz="2000" b="0" i="0" u="none" strike="noStrike" kern="1200" cap="none" spc="0" normalizeH="0" baseline="0" noProof="0" dirty="0">
                <a:ln>
                  <a:noFill/>
                </a:ln>
                <a:solidFill>
                  <a:schemeClr val="tx1"/>
                </a:solidFill>
                <a:effectLst/>
                <a:uLnTx/>
                <a:uFillTx/>
                <a:latin typeface="Source Sans Pro"/>
                <a:ea typeface="+mn-ea"/>
                <a:cs typeface="+mn-cs"/>
              </a:rPr>
              <a:t>Team Name: </a:t>
            </a:r>
          </a:p>
          <a:p>
            <a:pPr marL="216000" marR="0" lvl="2" indent="-216000" algn="l" defTabSz="1267212" rtl="0" eaLnBrk="1" fontAlgn="auto" latinLnBrk="0" hangingPunct="1">
              <a:lnSpc>
                <a:spcPct val="110000"/>
              </a:lnSpc>
              <a:spcBef>
                <a:spcPts val="0"/>
              </a:spcBef>
              <a:spcAft>
                <a:spcPts val="600"/>
              </a:spcAft>
              <a:buClr>
                <a:srgbClr val="FFFFFF"/>
              </a:buClr>
              <a:buSzPct val="80000"/>
              <a:buFont typeface="Wingdings 2" panose="05020102010507070707" pitchFamily="18" charset="2"/>
              <a:buChar char=""/>
              <a:tabLst/>
              <a:defRPr/>
            </a:pPr>
            <a:r>
              <a:rPr kumimoji="0" lang="en-US" sz="2000" b="0" i="0" u="none" strike="noStrike" kern="1200" cap="none" spc="0" normalizeH="0" baseline="0" noProof="0" dirty="0">
                <a:ln>
                  <a:noFill/>
                </a:ln>
                <a:solidFill>
                  <a:schemeClr val="tx1"/>
                </a:solidFill>
                <a:effectLst/>
                <a:uLnTx/>
                <a:uFillTx/>
                <a:latin typeface="Source Sans Pro"/>
                <a:ea typeface="+mn-ea"/>
                <a:cs typeface="+mn-cs"/>
              </a:rPr>
              <a:t>Member 1: ROHIT SAH</a:t>
            </a:r>
          </a:p>
          <a:p>
            <a:pPr marL="216000" marR="0" lvl="2" indent="-216000" algn="l" defTabSz="1267212" rtl="0" eaLnBrk="1" fontAlgn="auto" latinLnBrk="0" hangingPunct="1">
              <a:lnSpc>
                <a:spcPct val="110000"/>
              </a:lnSpc>
              <a:spcBef>
                <a:spcPts val="0"/>
              </a:spcBef>
              <a:spcAft>
                <a:spcPts val="600"/>
              </a:spcAft>
              <a:buClr>
                <a:srgbClr val="FFFFFF"/>
              </a:buClr>
              <a:buSzPct val="80000"/>
              <a:buFont typeface="Wingdings 2" panose="05020102010507070707" pitchFamily="18" charset="2"/>
              <a:buChar char=""/>
              <a:tabLst/>
              <a:defRPr/>
            </a:pPr>
            <a:r>
              <a:rPr kumimoji="0" lang="en-US" sz="2000" b="0" i="0" u="none" strike="noStrike" kern="1200" cap="none" spc="0" normalizeH="0" baseline="0" noProof="0" dirty="0">
                <a:ln>
                  <a:noFill/>
                </a:ln>
                <a:solidFill>
                  <a:schemeClr val="tx1"/>
                </a:solidFill>
                <a:effectLst/>
                <a:uLnTx/>
                <a:uFillTx/>
                <a:latin typeface="Source Sans Pro"/>
                <a:ea typeface="+mn-ea"/>
                <a:cs typeface="+mn-cs"/>
              </a:rPr>
              <a:t>Member 2: SOUMYA BEHURA</a:t>
            </a:r>
          </a:p>
          <a:p>
            <a:pPr marL="0" marR="0" lvl="0" indent="0" algn="l" defTabSz="1267212" rtl="0" eaLnBrk="1" fontAlgn="auto" latinLnBrk="0" hangingPunct="1">
              <a:lnSpc>
                <a:spcPct val="110000"/>
              </a:lnSpc>
              <a:spcBef>
                <a:spcPts val="1800"/>
              </a:spcBef>
              <a:spcAft>
                <a:spcPts val="600"/>
              </a:spcAft>
              <a:buClrTx/>
              <a:buSzTx/>
              <a:buFont typeface="Source Sans Pro" panose="020B0604020202020204" pitchFamily="34" charset="0"/>
              <a:buNone/>
              <a:tabLst/>
              <a:defRPr/>
            </a:pPr>
            <a:endParaRPr kumimoji="0" lang="en-US" sz="2000" b="1" i="0" u="none" strike="noStrike" kern="1200" cap="none" spc="0" normalizeH="0" baseline="0" noProof="0" dirty="0">
              <a:ln>
                <a:noFill/>
              </a:ln>
              <a:solidFill>
                <a:schemeClr val="tx1"/>
              </a:solidFill>
              <a:effectLst/>
              <a:uLnTx/>
              <a:uFillTx/>
              <a:latin typeface="Source Sans Pro"/>
              <a:ea typeface="+mn-ea"/>
              <a:cs typeface="+mn-cs"/>
            </a:endParaRPr>
          </a:p>
          <a:p>
            <a:pPr marL="0" marR="0" lvl="0" indent="0" algn="l" defTabSz="1267212" rtl="0" eaLnBrk="1" fontAlgn="auto" latinLnBrk="0" hangingPunct="1">
              <a:lnSpc>
                <a:spcPct val="110000"/>
              </a:lnSpc>
              <a:spcBef>
                <a:spcPts val="1800"/>
              </a:spcBef>
              <a:spcAft>
                <a:spcPts val="600"/>
              </a:spcAft>
              <a:buClrTx/>
              <a:buSzTx/>
              <a:buFont typeface="Source Sans Pro" panose="020B0604020202020204" pitchFamily="34" charset="0"/>
              <a:buNone/>
              <a:tabLst/>
              <a:defRPr/>
            </a:pPr>
            <a:endParaRPr lang="en-US" dirty="0">
              <a:solidFill>
                <a:schemeClr val="tx1"/>
              </a:solidFill>
              <a:latin typeface="Source Sans Pro"/>
            </a:endParaRPr>
          </a:p>
          <a:p>
            <a:pPr marL="0" marR="0" lvl="0" indent="0" algn="l" defTabSz="1267212" rtl="0" eaLnBrk="1" fontAlgn="auto" latinLnBrk="0" hangingPunct="1">
              <a:lnSpc>
                <a:spcPct val="110000"/>
              </a:lnSpc>
              <a:spcBef>
                <a:spcPts val="1800"/>
              </a:spcBef>
              <a:spcAft>
                <a:spcPts val="600"/>
              </a:spcAft>
              <a:buClrTx/>
              <a:buSzTx/>
              <a:buFont typeface="Source Sans Pro" panose="020B0604020202020204" pitchFamily="34" charset="0"/>
              <a:buNone/>
              <a:tabLst/>
              <a:defRPr/>
            </a:pPr>
            <a:r>
              <a:rPr kumimoji="0" lang="en-US" sz="2000" b="1" i="0" u="none" strike="noStrike" kern="1200" cap="none" spc="0" normalizeH="0" baseline="0" noProof="0" dirty="0">
                <a:ln>
                  <a:noFill/>
                </a:ln>
                <a:solidFill>
                  <a:schemeClr val="tx1"/>
                </a:solidFill>
                <a:effectLst/>
                <a:uLnTx/>
                <a:uFillTx/>
                <a:latin typeface="Source Sans Pro"/>
                <a:ea typeface="+mn-ea"/>
                <a:cs typeface="+mn-cs"/>
              </a:rPr>
              <a:t>📝 Theme </a:t>
            </a:r>
            <a:r>
              <a:rPr kumimoji="0" lang="en-US" sz="2000" b="1" i="0" u="none" strike="noStrike" kern="1200" cap="none" spc="0" normalizeH="0" baseline="0" noProof="0" err="1">
                <a:ln>
                  <a:noFill/>
                </a:ln>
                <a:solidFill>
                  <a:schemeClr val="tx1"/>
                </a:solidFill>
                <a:effectLst/>
                <a:uLnTx/>
                <a:uFillTx/>
                <a:latin typeface="Source Sans Pro"/>
                <a:ea typeface="+mn-ea"/>
                <a:cs typeface="+mn-cs"/>
              </a:rPr>
              <a:t>Name</a:t>
            </a:r>
            <a:r>
              <a:rPr kumimoji="0" lang="en-US" sz="2000" b="1" i="0" u="none" strike="noStrike" kern="1200" cap="none" spc="0" normalizeH="0" baseline="0" noProof="0">
                <a:ln>
                  <a:noFill/>
                </a:ln>
                <a:solidFill>
                  <a:schemeClr val="tx1"/>
                </a:solidFill>
                <a:effectLst/>
                <a:uLnTx/>
                <a:uFillTx/>
                <a:latin typeface="Source Sans Pro"/>
                <a:ea typeface="+mn-ea"/>
                <a:cs typeface="+mn-cs"/>
              </a:rPr>
              <a:t>: Printer-ready </a:t>
            </a:r>
            <a:r>
              <a:rPr kumimoji="0" lang="en-US" sz="2000" b="1" i="0" u="none" strike="noStrike" kern="1200" cap="none" spc="0" normalizeH="0" baseline="0" noProof="0" dirty="0">
                <a:ln>
                  <a:noFill/>
                </a:ln>
                <a:solidFill>
                  <a:schemeClr val="tx1"/>
                </a:solidFill>
                <a:effectLst/>
                <a:uLnTx/>
                <a:uFillTx/>
                <a:latin typeface="Source Sans Pro"/>
                <a:ea typeface="+mn-ea"/>
                <a:cs typeface="+mn-cs"/>
              </a:rPr>
              <a:t>PDF files</a:t>
            </a:r>
            <a:endParaRPr kumimoji="0" lang="en-US" sz="2000" b="0" i="0" u="none" strike="noStrike" kern="1200" cap="none" spc="0" normalizeH="0" baseline="0" noProof="0" dirty="0">
              <a:ln>
                <a:noFill/>
              </a:ln>
              <a:solidFill>
                <a:schemeClr val="tx1"/>
              </a:solidFill>
              <a:effectLst/>
              <a:uLnTx/>
              <a:uFillTx/>
              <a:latin typeface="Source Sans Pro"/>
              <a:ea typeface="+mn-ea"/>
              <a:cs typeface="+mn-cs"/>
            </a:endParaRPr>
          </a:p>
          <a:p>
            <a:pPr marL="216000" marR="0" lvl="2" indent="-216000" algn="l" defTabSz="1267212" rtl="0" eaLnBrk="1" fontAlgn="auto" latinLnBrk="0" hangingPunct="1">
              <a:lnSpc>
                <a:spcPct val="110000"/>
              </a:lnSpc>
              <a:spcBef>
                <a:spcPts val="0"/>
              </a:spcBef>
              <a:spcAft>
                <a:spcPts val="600"/>
              </a:spcAft>
              <a:buClr>
                <a:srgbClr val="FFFFFF"/>
              </a:buClr>
              <a:buSzPct val="80000"/>
              <a:buFont typeface="Wingdings 2" panose="05020102010507070707" pitchFamily="18" charset="2"/>
              <a:buChar char=""/>
              <a:tabLst/>
              <a:defRPr/>
            </a:pPr>
            <a:endParaRPr kumimoji="0" lang="en-US" sz="2000" b="0" i="0" u="none" strike="noStrike" kern="1200" cap="none" spc="0" normalizeH="0" baseline="0" noProof="0" dirty="0">
              <a:ln>
                <a:noFill/>
              </a:ln>
              <a:solidFill>
                <a:schemeClr val="tx1"/>
              </a:solidFill>
              <a:effectLst/>
              <a:uLnTx/>
              <a:uFillTx/>
              <a:latin typeface="Source Sans Pro"/>
              <a:ea typeface="+mn-ea"/>
              <a:cs typeface="+mn-cs"/>
            </a:endParaRPr>
          </a:p>
        </p:txBody>
      </p:sp>
      <p:sp>
        <p:nvSpPr>
          <p:cNvPr id="7" name="Title 3">
            <a:extLst>
              <a:ext uri="{FF2B5EF4-FFF2-40B4-BE49-F238E27FC236}">
                <a16:creationId xmlns:a16="http://schemas.microsoft.com/office/drawing/2014/main" id="{70C4E918-FB86-E664-DBE5-B04B3145C6E3}"/>
              </a:ext>
            </a:extLst>
          </p:cNvPr>
          <p:cNvSpPr txBox="1">
            <a:spLocks/>
          </p:cNvSpPr>
          <p:nvPr/>
        </p:nvSpPr>
        <p:spPr>
          <a:xfrm>
            <a:off x="432000" y="680139"/>
            <a:ext cx="10609957"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marL="0" marR="0" lvl="0" indent="0" algn="l" defTabSz="1267212"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Source Sans Pro"/>
                <a:ea typeface="+mj-ea"/>
                <a:cs typeface="+mj-cs"/>
              </a:rPr>
              <a:t>👨‍👦‍👦 Team name and member details</a:t>
            </a:r>
          </a:p>
        </p:txBody>
      </p:sp>
      <p:sp>
        <p:nvSpPr>
          <p:cNvPr id="2" name="Footer Placeholder 1">
            <a:extLst>
              <a:ext uri="{FF2B5EF4-FFF2-40B4-BE49-F238E27FC236}">
                <a16:creationId xmlns:a16="http://schemas.microsoft.com/office/drawing/2014/main" id="{1B209F73-E265-56C8-5BCF-3E965CDABA88}"/>
              </a:ext>
            </a:extLst>
          </p:cNvPr>
          <p:cNvSpPr>
            <a:spLocks noGrp="1"/>
          </p:cNvSpPr>
          <p:nvPr>
            <p:ph type="ftr" sz="quarter" idx="11"/>
          </p:nvPr>
        </p:nvSpPr>
        <p:spPr/>
        <p:txBody>
          <a:bodyPr/>
          <a:lstStyle/>
          <a:p>
            <a:r>
              <a:rPr lang="en-IN"/>
              <a:t>Broadridge Indian Innovation Hackathon</a:t>
            </a:r>
          </a:p>
        </p:txBody>
      </p:sp>
    </p:spTree>
    <p:extLst>
      <p:ext uri="{BB962C8B-B14F-4D97-AF65-F5344CB8AC3E}">
        <p14:creationId xmlns:p14="http://schemas.microsoft.com/office/powerpoint/2010/main" val="218686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2B2F72D1-7FA6-50F2-5E16-9BBA4849BFB8}"/>
              </a:ext>
            </a:extLst>
          </p:cNvPr>
          <p:cNvSpPr txBox="1">
            <a:spLocks/>
          </p:cNvSpPr>
          <p:nvPr/>
        </p:nvSpPr>
        <p:spPr>
          <a:xfrm>
            <a:off x="431999" y="1368000"/>
            <a:ext cx="11144116" cy="5292951"/>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216000" marR="0" lvl="2" indent="-216000" algn="l" defTabSz="1267212" rtl="0" eaLnBrk="1" fontAlgn="auto" latinLnBrk="0" hangingPunct="1">
              <a:lnSpc>
                <a:spcPct val="110000"/>
              </a:lnSpc>
              <a:spcBef>
                <a:spcPts val="0"/>
              </a:spcBef>
              <a:spcAft>
                <a:spcPts val="600"/>
              </a:spcAft>
              <a:buClr>
                <a:srgbClr val="FFFFFF"/>
              </a:buClr>
              <a:buSzPct val="80000"/>
              <a:buFont typeface="Wingdings 2" panose="05020102010507070707" pitchFamily="18" charset="2"/>
              <a:buChar char=""/>
              <a:tabLst/>
              <a:defRPr/>
            </a:pPr>
            <a:r>
              <a:rPr lang="en-US" b="0" i="0" dirty="0">
                <a:solidFill>
                  <a:srgbClr val="46535E"/>
                </a:solidFill>
                <a:effectLst/>
                <a:latin typeface="proxima-nova"/>
              </a:rPr>
              <a:t>We’ve to create a solution that checks the printer readiness of a PDF file before it is shared. The solution should be able to check for common printer readiness issues, such as margins, page orientation, page size, and font errors. Additionally, the solution should be able to provide feedback on how to correct any issues that are detected, such as resizing the document or adjusting margins. Overall, the solution should improve the accuracy and efficiency of printing PDF files, leading to reduced costs and time savings for individuals and organizations.</a:t>
            </a:r>
            <a:endParaRPr kumimoji="0" lang="en-US" sz="2000" b="0" i="0" u="none" strike="noStrike" kern="1200" cap="none" spc="0" normalizeH="0" baseline="0" noProof="0" dirty="0">
              <a:ln>
                <a:noFill/>
              </a:ln>
              <a:solidFill>
                <a:schemeClr val="tx1"/>
              </a:solidFill>
              <a:effectLst/>
              <a:uLnTx/>
              <a:uFillTx/>
              <a:latin typeface="Source Sans Pro"/>
              <a:ea typeface="+mn-ea"/>
              <a:cs typeface="+mn-cs"/>
            </a:endParaRPr>
          </a:p>
        </p:txBody>
      </p:sp>
      <p:sp>
        <p:nvSpPr>
          <p:cNvPr id="5" name="Title 3">
            <a:extLst>
              <a:ext uri="{FF2B5EF4-FFF2-40B4-BE49-F238E27FC236}">
                <a16:creationId xmlns:a16="http://schemas.microsoft.com/office/drawing/2014/main" id="{07040E41-9D5B-ACE8-0598-73730AC466FB}"/>
              </a:ext>
            </a:extLst>
          </p:cNvPr>
          <p:cNvSpPr txBox="1">
            <a:spLocks/>
          </p:cNvSpPr>
          <p:nvPr/>
        </p:nvSpPr>
        <p:spPr>
          <a:xfrm>
            <a:off x="432000" y="759866"/>
            <a:ext cx="10609957"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marL="0" marR="0" lvl="0" indent="0" algn="l" defTabSz="1267212"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a:ln>
                  <a:noFill/>
                </a:ln>
                <a:solidFill>
                  <a:schemeClr val="tx1"/>
                </a:solidFill>
                <a:effectLst/>
                <a:uLnTx/>
                <a:uFillTx/>
                <a:latin typeface="Source Sans Pro"/>
                <a:ea typeface="+mj-ea"/>
                <a:cs typeface="+mj-cs"/>
              </a:rPr>
              <a:t>🚩 Problem statement</a:t>
            </a:r>
          </a:p>
        </p:txBody>
      </p:sp>
      <p:sp>
        <p:nvSpPr>
          <p:cNvPr id="2" name="Footer Placeholder 1">
            <a:extLst>
              <a:ext uri="{FF2B5EF4-FFF2-40B4-BE49-F238E27FC236}">
                <a16:creationId xmlns:a16="http://schemas.microsoft.com/office/drawing/2014/main" id="{0D291F11-BFFF-98F3-829C-AF3CEF60DE74}"/>
              </a:ext>
            </a:extLst>
          </p:cNvPr>
          <p:cNvSpPr>
            <a:spLocks noGrp="1"/>
          </p:cNvSpPr>
          <p:nvPr>
            <p:ph type="ftr" sz="quarter" idx="11"/>
          </p:nvPr>
        </p:nvSpPr>
        <p:spPr/>
        <p:txBody>
          <a:bodyPr/>
          <a:lstStyle/>
          <a:p>
            <a:r>
              <a:rPr lang="en-IN">
                <a:solidFill>
                  <a:schemeClr val="tx1"/>
                </a:solidFill>
              </a:rPr>
              <a:t>Broadridge Indian Innovation Hackathon</a:t>
            </a:r>
          </a:p>
        </p:txBody>
      </p:sp>
    </p:spTree>
    <p:extLst>
      <p:ext uri="{BB962C8B-B14F-4D97-AF65-F5344CB8AC3E}">
        <p14:creationId xmlns:p14="http://schemas.microsoft.com/office/powerpoint/2010/main" val="333026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43DBACDB-53EA-2E57-16D4-CFBDB17CE683}"/>
              </a:ext>
            </a:extLst>
          </p:cNvPr>
          <p:cNvSpPr txBox="1">
            <a:spLocks/>
          </p:cNvSpPr>
          <p:nvPr/>
        </p:nvSpPr>
        <p:spPr>
          <a:xfrm>
            <a:off x="431999" y="1139129"/>
            <a:ext cx="11379787" cy="5497342"/>
          </a:xfrm>
          <a:prstGeom prst="rect">
            <a:avLst/>
          </a:prstGeom>
        </p:spPr>
        <p:txBody>
          <a:bodyPr vert="horz" lIns="0" tIns="0" rIns="0" bIns="0" rtlCol="0" anchor="t">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0" marR="0" lvl="0" indent="0" algn="l" defTabSz="1267212" rtl="0" eaLnBrk="1" fontAlgn="auto" latinLnBrk="0" hangingPunct="1">
              <a:lnSpc>
                <a:spcPct val="110000"/>
              </a:lnSpc>
              <a:spcBef>
                <a:spcPts val="1800"/>
              </a:spcBef>
              <a:spcAft>
                <a:spcPts val="600"/>
              </a:spcAft>
              <a:buClrTx/>
              <a:buSzTx/>
              <a:buFont typeface="Source Sans Pro"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Source Sans Pro"/>
                <a:ea typeface="+mn-ea"/>
                <a:cs typeface="+mn-cs"/>
              </a:rPr>
              <a:t>The application will have a feature that would read all the pages of the PDF and would perform the necessary validations and provide feedbacks on any detected issues . It would check the page size and orientation of each size in the PDF file and would compare them to the standard printer paper sizes and the desired orientation by </a:t>
            </a:r>
            <a:r>
              <a:rPr kumimoji="0" lang="en-US" sz="2000" i="0" u="none" strike="noStrike" kern="1200" cap="none" spc="0" normalizeH="0" baseline="0" noProof="0" dirty="0">
                <a:ln>
                  <a:noFill/>
                </a:ln>
                <a:solidFill>
                  <a:schemeClr val="tx1"/>
                </a:solidFill>
                <a:effectLst/>
                <a:uLnTx/>
                <a:uFillTx/>
                <a:latin typeface="Source Sans Pro"/>
                <a:ea typeface="+mn-ea"/>
                <a:cs typeface="+mn-cs"/>
              </a:rPr>
              <a:t>PDF parsing </a:t>
            </a:r>
            <a:r>
              <a:rPr kumimoji="0" lang="en-US" sz="2000" b="0" i="0" u="none" strike="noStrike" kern="1200" cap="none" spc="0" normalizeH="0" baseline="0" noProof="0" dirty="0">
                <a:ln>
                  <a:noFill/>
                </a:ln>
                <a:solidFill>
                  <a:schemeClr val="tx1"/>
                </a:solidFill>
                <a:effectLst/>
                <a:uLnTx/>
                <a:uFillTx/>
                <a:latin typeface="Source Sans Pro"/>
                <a:ea typeface="+mn-ea"/>
                <a:cs typeface="+mn-cs"/>
              </a:rPr>
              <a:t>.If any issues are found ,  it would provide feedback on how to adjust the page size or orientation . It would verify the margins of each page to ensure that important content is not cut off during printing. Another important feature will be included where many templates would be available to make the pdf file look more attractive and </a:t>
            </a:r>
            <a:r>
              <a:rPr kumimoji="0" lang="en-US" sz="2000" b="0" i="0" u="none" strike="noStrike" kern="1200" cap="none" spc="0" normalizeH="0" baseline="0" noProof="0" dirty="0" err="1">
                <a:ln>
                  <a:noFill/>
                </a:ln>
                <a:solidFill>
                  <a:schemeClr val="tx1"/>
                </a:solidFill>
                <a:effectLst/>
                <a:uLnTx/>
                <a:uFillTx/>
                <a:latin typeface="Source Sans Pro"/>
                <a:ea typeface="+mn-ea"/>
                <a:cs typeface="+mn-cs"/>
              </a:rPr>
              <a:t>organised</a:t>
            </a:r>
            <a:r>
              <a:rPr kumimoji="0" lang="en-US" sz="2000" b="0" i="0" u="none" strike="noStrike" kern="1200" cap="none" spc="0" normalizeH="0" baseline="0" noProof="0" dirty="0">
                <a:ln>
                  <a:noFill/>
                </a:ln>
                <a:solidFill>
                  <a:schemeClr val="tx1"/>
                </a:solidFill>
                <a:effectLst/>
                <a:uLnTx/>
                <a:uFillTx/>
                <a:latin typeface="Source Sans Pro"/>
                <a:ea typeface="+mn-ea"/>
                <a:cs typeface="+mn-cs"/>
              </a:rPr>
              <a:t> for those who want to make their print look unique. The application would validate any images or graphics in the PDF file to ensure they are of sufficient resolution for printing. Low-resolution images may appear blurry when printed. To improve the efficiency, we would integrate our application into existing workflows or applications where PDF files are shared or processed. This could be through an API, a command-line tool, or a graphical user interface. Automation can help individuals and organizations quickly identify and address printer readiness issues before sharing the PDF files. It would verify the color space used in the PDF file. Some printers may have limitations on certain color spaces, leading to unexpected color outputs. This could be through an API, a command-line tool, or a </a:t>
            </a:r>
            <a:r>
              <a:rPr kumimoji="0" lang="en-US" sz="2000" i="0" u="none" strike="noStrike" kern="1200" cap="none" spc="0" normalizeH="0" baseline="0" noProof="0" dirty="0">
                <a:ln>
                  <a:noFill/>
                </a:ln>
                <a:solidFill>
                  <a:schemeClr val="tx1"/>
                </a:solidFill>
                <a:effectLst/>
                <a:uLnTx/>
                <a:uFillTx/>
                <a:latin typeface="Source Sans Pro"/>
                <a:ea typeface="+mn-ea"/>
                <a:cs typeface="+mn-cs"/>
              </a:rPr>
              <a:t>graphical user interface (GUI)</a:t>
            </a:r>
            <a:r>
              <a:rPr kumimoji="0" lang="en-US" sz="2000" b="0" i="0" u="none" strike="noStrike" kern="1200" cap="none" spc="0" normalizeH="0" baseline="0" noProof="0" dirty="0">
                <a:ln>
                  <a:noFill/>
                </a:ln>
                <a:solidFill>
                  <a:schemeClr val="tx1"/>
                </a:solidFill>
                <a:effectLst/>
                <a:uLnTx/>
                <a:uFillTx/>
                <a:latin typeface="Source Sans Pro"/>
                <a:ea typeface="+mn-ea"/>
                <a:cs typeface="+mn-cs"/>
              </a:rPr>
              <a:t>. If an unsupported color space is detected, it would convert the document to a compatible color space.</a:t>
            </a:r>
            <a:endParaRPr kumimoji="0" lang="en-US" sz="2000" b="1" i="0" u="none" strike="noStrike" kern="1200" cap="none" spc="0" normalizeH="0" baseline="0" noProof="0" dirty="0">
              <a:ln>
                <a:noFill/>
              </a:ln>
              <a:solidFill>
                <a:schemeClr val="tx1"/>
              </a:solidFill>
              <a:effectLst/>
              <a:uLnTx/>
              <a:uFillTx/>
              <a:latin typeface="Source Sans Pro"/>
              <a:ea typeface="+mn-ea"/>
              <a:cs typeface="+mn-cs"/>
            </a:endParaRPr>
          </a:p>
        </p:txBody>
      </p:sp>
      <p:sp>
        <p:nvSpPr>
          <p:cNvPr id="5" name="Title 3">
            <a:extLst>
              <a:ext uri="{FF2B5EF4-FFF2-40B4-BE49-F238E27FC236}">
                <a16:creationId xmlns:a16="http://schemas.microsoft.com/office/drawing/2014/main" id="{2E995FBB-7AE5-5357-B75A-7BE7BFE097A2}"/>
              </a:ext>
            </a:extLst>
          </p:cNvPr>
          <p:cNvSpPr txBox="1">
            <a:spLocks/>
          </p:cNvSpPr>
          <p:nvPr/>
        </p:nvSpPr>
        <p:spPr>
          <a:xfrm>
            <a:off x="432000" y="759866"/>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marL="0" marR="0" lvl="0" indent="0" algn="l" defTabSz="1267212"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a:ln>
                  <a:noFill/>
                </a:ln>
                <a:solidFill>
                  <a:schemeClr val="tx1"/>
                </a:solidFill>
                <a:effectLst/>
                <a:uLnTx/>
                <a:uFillTx/>
                <a:latin typeface="Source Sans Pro"/>
                <a:ea typeface="+mj-ea"/>
                <a:cs typeface="+mj-cs"/>
              </a:rPr>
              <a:t>💡 Solution</a:t>
            </a:r>
          </a:p>
        </p:txBody>
      </p:sp>
      <p:sp>
        <p:nvSpPr>
          <p:cNvPr id="2" name="Footer Placeholder 1">
            <a:extLst>
              <a:ext uri="{FF2B5EF4-FFF2-40B4-BE49-F238E27FC236}">
                <a16:creationId xmlns:a16="http://schemas.microsoft.com/office/drawing/2014/main" id="{56187F78-8C38-1C57-5F4D-4847CAD28C95}"/>
              </a:ext>
            </a:extLst>
          </p:cNvPr>
          <p:cNvSpPr>
            <a:spLocks noGrp="1"/>
          </p:cNvSpPr>
          <p:nvPr>
            <p:ph type="ftr" sz="quarter" idx="11"/>
          </p:nvPr>
        </p:nvSpPr>
        <p:spPr/>
        <p:txBody>
          <a:bodyPr/>
          <a:lstStyle/>
          <a:p>
            <a:r>
              <a:rPr lang="en-IN">
                <a:solidFill>
                  <a:schemeClr val="tx1"/>
                </a:solidFill>
              </a:rPr>
              <a:t>Broadridge Indian Innovation Hackathon</a:t>
            </a:r>
          </a:p>
        </p:txBody>
      </p:sp>
    </p:spTree>
    <p:extLst>
      <p:ext uri="{BB962C8B-B14F-4D97-AF65-F5344CB8AC3E}">
        <p14:creationId xmlns:p14="http://schemas.microsoft.com/office/powerpoint/2010/main" val="14736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F53BB89B-9F16-D952-DDEE-C142D0F5B4A5}"/>
              </a:ext>
            </a:extLst>
          </p:cNvPr>
          <p:cNvSpPr txBox="1">
            <a:spLocks/>
          </p:cNvSpPr>
          <p:nvPr/>
        </p:nvSpPr>
        <p:spPr>
          <a:xfrm>
            <a:off x="431999" y="1307146"/>
            <a:ext cx="11455201" cy="5292951"/>
          </a:xfrm>
          <a:prstGeom prst="rect">
            <a:avLst/>
          </a:prstGeom>
        </p:spPr>
        <p:txBody>
          <a:bodyPr vert="horz" lIns="0" tIns="0" rIns="0" bIns="0" rtlCol="0" anchor="t">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0" marR="0" lvl="1" indent="0" algn="l" defTabSz="1267212" rtl="0" eaLnBrk="1" fontAlgn="auto" latinLnBrk="0" hangingPunct="1">
              <a:lnSpc>
                <a:spcPct val="110000"/>
              </a:lnSpc>
              <a:spcBef>
                <a:spcPts val="0"/>
              </a:spcBef>
              <a:spcAft>
                <a:spcPts val="600"/>
              </a:spcAft>
              <a:buClrTx/>
              <a:buSzTx/>
              <a:buFont typeface="Source Sans Pro" panose="020B0604020202020204" pitchFamily="34" charset="0"/>
              <a:buNone/>
              <a:tabLst/>
              <a:defRPr/>
            </a:pPr>
            <a:endParaRPr kumimoji="0" lang="en-US" b="0" i="0" u="none" strike="noStrike" kern="1200" cap="none" spc="0" normalizeH="0" baseline="0" noProof="0" dirty="0">
              <a:ln>
                <a:noFill/>
              </a:ln>
              <a:solidFill>
                <a:schemeClr val="tx1"/>
              </a:solidFill>
              <a:effectLst/>
              <a:uLnTx/>
              <a:uFillTx/>
              <a:latin typeface="Source Sans Pro"/>
              <a:ea typeface="+mn-ea"/>
              <a:cs typeface="+mn-cs"/>
            </a:endParaRPr>
          </a:p>
        </p:txBody>
      </p:sp>
      <p:sp>
        <p:nvSpPr>
          <p:cNvPr id="5" name="Title 3">
            <a:extLst>
              <a:ext uri="{FF2B5EF4-FFF2-40B4-BE49-F238E27FC236}">
                <a16:creationId xmlns:a16="http://schemas.microsoft.com/office/drawing/2014/main" id="{B1F57D35-75AF-C5AB-B60C-7797116645EE}"/>
              </a:ext>
            </a:extLst>
          </p:cNvPr>
          <p:cNvSpPr txBox="1">
            <a:spLocks/>
          </p:cNvSpPr>
          <p:nvPr/>
        </p:nvSpPr>
        <p:spPr>
          <a:xfrm>
            <a:off x="432000" y="699012"/>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marL="0" marR="0" lvl="0" indent="0" algn="l" defTabSz="1267212"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a:ln>
                  <a:noFill/>
                </a:ln>
                <a:solidFill>
                  <a:schemeClr val="tx1"/>
                </a:solidFill>
                <a:effectLst/>
                <a:uLnTx/>
                <a:uFillTx/>
                <a:latin typeface="Source Sans Pro"/>
                <a:ea typeface="+mj-ea"/>
                <a:cs typeface="+mj-cs"/>
              </a:rPr>
              <a:t>📊 Methodology / Architecture diagram </a:t>
            </a:r>
          </a:p>
        </p:txBody>
      </p:sp>
      <p:sp>
        <p:nvSpPr>
          <p:cNvPr id="2" name="Footer Placeholder 1">
            <a:extLst>
              <a:ext uri="{FF2B5EF4-FFF2-40B4-BE49-F238E27FC236}">
                <a16:creationId xmlns:a16="http://schemas.microsoft.com/office/drawing/2014/main" id="{F1992F04-9EBB-979B-307B-C7340AEC28FF}"/>
              </a:ext>
            </a:extLst>
          </p:cNvPr>
          <p:cNvSpPr>
            <a:spLocks noGrp="1"/>
          </p:cNvSpPr>
          <p:nvPr>
            <p:ph type="ftr" sz="quarter" idx="11"/>
          </p:nvPr>
        </p:nvSpPr>
        <p:spPr/>
        <p:txBody>
          <a:bodyPr/>
          <a:lstStyle/>
          <a:p>
            <a:r>
              <a:rPr lang="en-IN">
                <a:solidFill>
                  <a:schemeClr val="tx1"/>
                </a:solidFill>
              </a:rPr>
              <a:t>Broadridge Indian Innovation Hackathon</a:t>
            </a:r>
          </a:p>
        </p:txBody>
      </p:sp>
      <p:pic>
        <p:nvPicPr>
          <p:cNvPr id="6" name="Picture 5">
            <a:extLst>
              <a:ext uri="{FF2B5EF4-FFF2-40B4-BE49-F238E27FC236}">
                <a16:creationId xmlns:a16="http://schemas.microsoft.com/office/drawing/2014/main" id="{F715D75A-9B5F-DEF7-17D2-49A7E3318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40" y="1384175"/>
            <a:ext cx="11029361" cy="4571549"/>
          </a:xfrm>
          <a:prstGeom prst="rect">
            <a:avLst/>
          </a:prstGeom>
        </p:spPr>
      </p:pic>
    </p:spTree>
    <p:extLst>
      <p:ext uri="{BB962C8B-B14F-4D97-AF65-F5344CB8AC3E}">
        <p14:creationId xmlns:p14="http://schemas.microsoft.com/office/powerpoint/2010/main" val="323358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30FF977-82B3-A64A-471D-CA2F59F7A723}"/>
              </a:ext>
            </a:extLst>
          </p:cNvPr>
          <p:cNvSpPr txBox="1">
            <a:spLocks/>
          </p:cNvSpPr>
          <p:nvPr/>
        </p:nvSpPr>
        <p:spPr>
          <a:xfrm>
            <a:off x="431999" y="1368000"/>
            <a:ext cx="12564000" cy="4910252"/>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marR="0" lvl="0" indent="-355600" algn="l" defTabSz="1267212" rtl="0" eaLnBrk="1" fontAlgn="auto" latinLnBrk="0" hangingPunct="1">
              <a:lnSpc>
                <a:spcPct val="115000"/>
              </a:lnSpc>
              <a:spcBef>
                <a:spcPts val="0"/>
              </a:spcBef>
              <a:spcAft>
                <a:spcPts val="0"/>
              </a:spcAft>
              <a:buClr>
                <a:srgbClr val="FFFFFF"/>
              </a:buClr>
              <a:buSzPts val="2000"/>
              <a:buFont typeface="Source Sans Pro" panose="020B0604020202020204" pitchFamily="34" charset="0"/>
              <a:buChar char="●"/>
              <a:tabLst/>
              <a:defRPr/>
            </a:pPr>
            <a:r>
              <a:rPr lang="en-US" b="0" i="0" dirty="0">
                <a:solidFill>
                  <a:schemeClr val="tx1">
                    <a:lumMod val="85000"/>
                    <a:lumOff val="15000"/>
                  </a:schemeClr>
                </a:solidFill>
                <a:effectLst/>
                <a:latin typeface="Söhne"/>
              </a:rPr>
              <a:t>Print-ready applications play a vital role in designing product packaging and labeling. With the rise of e-commerce, there is an increased demand for eye-catching packaging that not only protects the product but also enhances the brand's identity</a:t>
            </a:r>
          </a:p>
          <a:p>
            <a:pPr marL="457200" marR="0" lvl="0" indent="-355600" algn="l" defTabSz="1267212" rtl="0" eaLnBrk="1" fontAlgn="auto" latinLnBrk="0" hangingPunct="1">
              <a:lnSpc>
                <a:spcPct val="115000"/>
              </a:lnSpc>
              <a:spcBef>
                <a:spcPts val="0"/>
              </a:spcBef>
              <a:spcAft>
                <a:spcPts val="0"/>
              </a:spcAft>
              <a:buClr>
                <a:srgbClr val="FFFFFF"/>
              </a:buClr>
              <a:buSzPts val="2000"/>
              <a:buFont typeface="Source Sans Pro" panose="020B0604020202020204" pitchFamily="34" charset="0"/>
              <a:buChar char="●"/>
              <a:tabLst/>
              <a:defRPr/>
            </a:pPr>
            <a:r>
              <a:rPr lang="en-US" i="0" dirty="0">
                <a:solidFill>
                  <a:schemeClr val="tx1">
                    <a:lumMod val="85000"/>
                    <a:lumOff val="15000"/>
                  </a:schemeClr>
                </a:solidFill>
                <a:effectLst/>
                <a:latin typeface="Söhne"/>
              </a:rPr>
              <a:t>Business Stationery: </a:t>
            </a:r>
            <a:r>
              <a:rPr lang="en-US" b="0" i="0" dirty="0">
                <a:solidFill>
                  <a:schemeClr val="tx1">
                    <a:lumMod val="85000"/>
                    <a:lumOff val="15000"/>
                  </a:schemeClr>
                </a:solidFill>
                <a:effectLst/>
                <a:latin typeface="Söhne"/>
              </a:rPr>
              <a:t>Despite digital communication, businesses still rely on physical stationery items like business cards, letterheads, and envelopes for networking and official correspondence. Future print-ready applications can offer innovative designs, materials, and customization options, allowing businesses to create unique and memorable stationery that aligns with their brand image.</a:t>
            </a:r>
            <a:endParaRPr kumimoji="0" lang="en-US" sz="2000" b="0" i="0" u="none" strike="noStrike" kern="1200" cap="none" spc="0" normalizeH="0" baseline="0" noProof="0" dirty="0">
              <a:ln>
                <a:noFill/>
              </a:ln>
              <a:solidFill>
                <a:schemeClr val="tx1">
                  <a:lumMod val="85000"/>
                  <a:lumOff val="15000"/>
                </a:schemeClr>
              </a:solidFill>
              <a:effectLst/>
              <a:uLnTx/>
              <a:uFillTx/>
              <a:latin typeface="Source Sans Pro"/>
              <a:ea typeface="+mn-ea"/>
              <a:cs typeface="+mn-cs"/>
            </a:endParaRPr>
          </a:p>
        </p:txBody>
      </p:sp>
      <p:sp>
        <p:nvSpPr>
          <p:cNvPr id="7" name="Title 3">
            <a:extLst>
              <a:ext uri="{FF2B5EF4-FFF2-40B4-BE49-F238E27FC236}">
                <a16:creationId xmlns:a16="http://schemas.microsoft.com/office/drawing/2014/main" id="{7DF03E0C-2D2F-8198-4949-1F59AFBA6AF7}"/>
              </a:ext>
            </a:extLst>
          </p:cNvPr>
          <p:cNvSpPr txBox="1">
            <a:spLocks/>
          </p:cNvSpPr>
          <p:nvPr/>
        </p:nvSpPr>
        <p:spPr>
          <a:xfrm>
            <a:off x="432000" y="759866"/>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marL="0" marR="0" lvl="0" indent="0" algn="l" defTabSz="1267212"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a:ln>
                  <a:noFill/>
                </a:ln>
                <a:solidFill>
                  <a:schemeClr val="tx1"/>
                </a:solidFill>
                <a:effectLst/>
                <a:uLnTx/>
                <a:uFillTx/>
                <a:latin typeface="Source Sans Pro"/>
                <a:ea typeface="+mj-ea"/>
                <a:cs typeface="+mj-cs"/>
              </a:rPr>
              <a:t>🚀 Future Scope</a:t>
            </a:r>
          </a:p>
        </p:txBody>
      </p:sp>
      <p:sp>
        <p:nvSpPr>
          <p:cNvPr id="9" name="Content Placeholder 5">
            <a:extLst>
              <a:ext uri="{FF2B5EF4-FFF2-40B4-BE49-F238E27FC236}">
                <a16:creationId xmlns:a16="http://schemas.microsoft.com/office/drawing/2014/main" id="{A572E4D1-9AB5-3E09-10C5-8ECC6B592977}"/>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rgbClr val="FFFFFF"/>
              </a:buClr>
              <a:buSzPts val="2000"/>
              <a:buFont typeface="Source Sans Pro" panose="020B0604020202020204" pitchFamily="34" charset="0"/>
              <a:buChar char="●"/>
            </a:pPr>
            <a:r>
              <a:rPr lang="en-IN" b="0" dirty="0">
                <a:solidFill>
                  <a:schemeClr val="tx1"/>
                </a:solidFill>
                <a:latin typeface="Source Sans Pro"/>
              </a:rPr>
              <a:t>Once the solution is adopted, what impact would it create?</a:t>
            </a:r>
          </a:p>
          <a:p>
            <a:pPr marL="457200" indent="-355600">
              <a:lnSpc>
                <a:spcPct val="115000"/>
              </a:lnSpc>
              <a:spcBef>
                <a:spcPts val="0"/>
              </a:spcBef>
              <a:spcAft>
                <a:spcPts val="0"/>
              </a:spcAft>
              <a:buClr>
                <a:srgbClr val="FFFFFF"/>
              </a:buClr>
              <a:buSzPts val="2000"/>
              <a:buFont typeface="Source Sans Pro" panose="020B0604020202020204" pitchFamily="34" charset="0"/>
              <a:buChar char="●"/>
            </a:pPr>
            <a:r>
              <a:rPr lang="en-US" dirty="0">
                <a:solidFill>
                  <a:schemeClr val="tx1"/>
                </a:solidFill>
                <a:latin typeface="Source Sans Pro"/>
              </a:rPr>
              <a:t>Data Visualization: </a:t>
            </a:r>
            <a:r>
              <a:rPr lang="en-US" b="0" dirty="0">
                <a:solidFill>
                  <a:schemeClr val="tx1"/>
                </a:solidFill>
                <a:latin typeface="Source Sans Pro"/>
              </a:rPr>
              <a:t>Print-ready applications can be utilized to transform complex data into visually appealing charts, graphs, and infographics. These visual representations help businesses communicate information effectively in presentations, reports, and meetings.</a:t>
            </a:r>
            <a:endParaRPr lang="en-IN" b="0" dirty="0">
              <a:solidFill>
                <a:schemeClr val="tx1"/>
              </a:solidFill>
              <a:latin typeface="Source Sans Pro"/>
            </a:endParaRPr>
          </a:p>
          <a:p>
            <a:pPr marL="457200" indent="-355600">
              <a:lnSpc>
                <a:spcPct val="115000"/>
              </a:lnSpc>
              <a:spcBef>
                <a:spcPts val="0"/>
              </a:spcBef>
              <a:spcAft>
                <a:spcPts val="0"/>
              </a:spcAft>
              <a:buClr>
                <a:srgbClr val="FFFFFF"/>
              </a:buClr>
              <a:buSzPts val="2000"/>
              <a:buFont typeface="Source Sans Pro" panose="020B0604020202020204" pitchFamily="34" charset="0"/>
              <a:buChar char="●"/>
            </a:pPr>
            <a:r>
              <a:rPr lang="en-US" b="0" dirty="0">
                <a:solidFill>
                  <a:schemeClr val="tx1"/>
                </a:solidFill>
                <a:latin typeface="Source Sans Pro"/>
              </a:rPr>
              <a:t>Print-ready applications have a future scope in marketing collateral, packaging, business stationery, direct mail, event marketing, and data visualization</a:t>
            </a:r>
            <a:endParaRPr lang="en-IN" b="0" dirty="0">
              <a:solidFill>
                <a:schemeClr val="tx1"/>
              </a:solidFill>
              <a:latin typeface="Source Sans Pro"/>
            </a:endParaRPr>
          </a:p>
          <a:p>
            <a:pPr marL="457200" indent="-355600">
              <a:lnSpc>
                <a:spcPct val="115000"/>
              </a:lnSpc>
              <a:spcBef>
                <a:spcPts val="0"/>
              </a:spcBef>
              <a:spcAft>
                <a:spcPts val="0"/>
              </a:spcAft>
              <a:buClr>
                <a:srgbClr val="FFFFFF"/>
              </a:buClr>
              <a:buSzPts val="2000"/>
              <a:buFont typeface="Source Sans Pro" panose="020B0604020202020204" pitchFamily="34" charset="0"/>
              <a:buChar char="●"/>
            </a:pPr>
            <a:endParaRPr lang="en-IN" b="0" dirty="0">
              <a:solidFill>
                <a:schemeClr val="tx1"/>
              </a:solidFill>
              <a:latin typeface="Source Sans Pro"/>
            </a:endParaRPr>
          </a:p>
        </p:txBody>
      </p:sp>
      <p:sp>
        <p:nvSpPr>
          <p:cNvPr id="2" name="Footer Placeholder 1">
            <a:extLst>
              <a:ext uri="{FF2B5EF4-FFF2-40B4-BE49-F238E27FC236}">
                <a16:creationId xmlns:a16="http://schemas.microsoft.com/office/drawing/2014/main" id="{123BEEE4-FBE3-E552-6E5A-443DE2A54341}"/>
              </a:ext>
            </a:extLst>
          </p:cNvPr>
          <p:cNvSpPr>
            <a:spLocks noGrp="1"/>
          </p:cNvSpPr>
          <p:nvPr>
            <p:ph type="ftr" sz="quarter" idx="11"/>
          </p:nvPr>
        </p:nvSpPr>
        <p:spPr/>
        <p:txBody>
          <a:bodyPr/>
          <a:lstStyle/>
          <a:p>
            <a:r>
              <a:rPr lang="en-IN">
                <a:solidFill>
                  <a:schemeClr val="tx1"/>
                </a:solidFill>
              </a:rPr>
              <a:t>Broadridge Indian Innovation Hackathon</a:t>
            </a:r>
          </a:p>
        </p:txBody>
      </p:sp>
    </p:spTree>
    <p:extLst>
      <p:ext uri="{BB962C8B-B14F-4D97-AF65-F5344CB8AC3E}">
        <p14:creationId xmlns:p14="http://schemas.microsoft.com/office/powerpoint/2010/main" val="242135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A1849D-7A75-6602-CF84-0FB81EF86A5D}"/>
              </a:ext>
            </a:extLst>
          </p:cNvPr>
          <p:cNvSpPr>
            <a:spLocks noGrp="1"/>
          </p:cNvSpPr>
          <p:nvPr>
            <p:ph type="ftr" sz="quarter" idx="11"/>
          </p:nvPr>
        </p:nvSpPr>
        <p:spPr/>
        <p:txBody>
          <a:bodyPr/>
          <a:lstStyle/>
          <a:p>
            <a:r>
              <a:rPr lang="en-IN"/>
              <a:t>Broadridge Indian Innovation Hackathon</a:t>
            </a:r>
          </a:p>
        </p:txBody>
      </p:sp>
      <p:sp>
        <p:nvSpPr>
          <p:cNvPr id="3" name="TextBox 2">
            <a:extLst>
              <a:ext uri="{FF2B5EF4-FFF2-40B4-BE49-F238E27FC236}">
                <a16:creationId xmlns:a16="http://schemas.microsoft.com/office/drawing/2014/main" id="{D431F6A9-488A-221C-4315-934162C30806}"/>
              </a:ext>
            </a:extLst>
          </p:cNvPr>
          <p:cNvSpPr txBox="1"/>
          <p:nvPr/>
        </p:nvSpPr>
        <p:spPr>
          <a:xfrm>
            <a:off x="801278" y="867266"/>
            <a:ext cx="10322351" cy="4154984"/>
          </a:xfrm>
          <a:prstGeom prst="rect">
            <a:avLst/>
          </a:prstGeom>
          <a:noFill/>
        </p:spPr>
        <p:txBody>
          <a:bodyPr wrap="square" rtlCol="0">
            <a:spAutoFit/>
          </a:bodyPr>
          <a:lstStyle/>
          <a:p>
            <a:r>
              <a:rPr lang="en-US" sz="2400" b="1" kern="1200" dirty="0">
                <a:solidFill>
                  <a:srgbClr val="000000"/>
                </a:solidFill>
                <a:effectLst/>
                <a:latin typeface="Source Sans Pro" panose="020B0503030403020204" pitchFamily="34" charset="0"/>
                <a:ea typeface="Source Sans Pro" panose="020B0503030403020204" pitchFamily="34" charset="0"/>
                <a:cs typeface="Source Sans Pro" panose="020B0503030403020204" pitchFamily="34" charset="0"/>
              </a:rPr>
              <a:t>🎯 </a:t>
            </a:r>
            <a:r>
              <a:rPr lang="en-IN" sz="2400" b="1" kern="1200" dirty="0">
                <a:solidFill>
                  <a:srgbClr val="000000"/>
                </a:solidFill>
                <a:effectLst/>
                <a:latin typeface="Source Sans Pro" panose="020B0503030403020204" pitchFamily="34" charset="0"/>
                <a:ea typeface="Source Sans Pro" panose="020B0503030403020204" pitchFamily="34" charset="0"/>
                <a:cs typeface="Source Sans Pro" panose="020B0503030403020204" pitchFamily="34" charset="0"/>
              </a:rPr>
              <a:t>Impact / Novelty</a:t>
            </a:r>
          </a:p>
          <a:p>
            <a:endParaRPr lang="en-IN" sz="2400" b="1" kern="1200" dirty="0">
              <a:solidFill>
                <a:srgbClr val="000000"/>
              </a:solidFill>
              <a:effectLst/>
              <a:latin typeface="Source Sans Pro" panose="020B0503030403020204" pitchFamily="34" charset="0"/>
              <a:ea typeface="Source Sans Pro" panose="020B0503030403020204" pitchFamily="34" charset="0"/>
              <a:cs typeface="Source Sans Pro" panose="020B0503030403020204" pitchFamily="34" charset="0"/>
            </a:endParaRPr>
          </a:p>
          <a:p>
            <a:r>
              <a:rPr lang="en-US" b="1" dirty="0">
                <a:effectLst/>
              </a:rPr>
              <a:t>Tangible and Physical Experience: </a:t>
            </a:r>
            <a:r>
              <a:rPr lang="en-US" dirty="0">
                <a:effectLst/>
              </a:rPr>
              <a:t>Print materials offer a tangible and physical experience that digital media cannot replicate.</a:t>
            </a:r>
            <a:endParaRPr lang="en-IN" dirty="0">
              <a:solidFill>
                <a:srgbClr val="000000"/>
              </a:solidFill>
              <a:latin typeface="Source Sans Pro" panose="020B0503030403020204" pitchFamily="34" charset="0"/>
              <a:ea typeface="Source Sans Pro" panose="020B0503030403020204" pitchFamily="34" charset="0"/>
            </a:endParaRPr>
          </a:p>
          <a:p>
            <a:r>
              <a:rPr lang="en-US" b="1" dirty="0">
                <a:effectLst/>
              </a:rPr>
              <a:t>Enhanced Brand Perception: </a:t>
            </a:r>
            <a:r>
              <a:rPr lang="en-US" dirty="0">
                <a:effectLst/>
              </a:rPr>
              <a:t>High-quality print materials reflect the professionalism and attention to detail of a business. Well-designed brochures, catalogs, and packaging contribute to a positive brand perception, helping businesses stand out from their competitors.</a:t>
            </a:r>
          </a:p>
          <a:p>
            <a:r>
              <a:rPr lang="en-US" b="1" dirty="0">
                <a:effectLst/>
              </a:rPr>
              <a:t>Targeted Marketing: </a:t>
            </a:r>
            <a:r>
              <a:rPr lang="en-US" dirty="0">
                <a:effectLst/>
              </a:rPr>
              <a:t>Print materials can be strategically distributed to specific target audiences, allowing businesses to reach customers who may not be easily accessible through digital channels. </a:t>
            </a:r>
            <a:endParaRPr lang="en-US" dirty="0"/>
          </a:p>
          <a:p>
            <a:r>
              <a:rPr lang="en-US" dirty="0">
                <a:effectLst/>
              </a:rPr>
              <a:t>Emotional Connection and Memorability: Print materials have the ability to evoke emotions and leave a lasting impression on recipients. </a:t>
            </a:r>
          </a:p>
          <a:p>
            <a:r>
              <a:rPr lang="en-US" b="1" dirty="0">
                <a:effectLst/>
              </a:rPr>
              <a:t>Standalone Value: </a:t>
            </a:r>
            <a:r>
              <a:rPr lang="en-US" dirty="0">
                <a:effectLst/>
              </a:rPr>
              <a:t>Print materials have inherent value beyond the digital realm. They can be displayed, shared, collected, and serve as physical reminders of a brand, event, or message. </a:t>
            </a:r>
            <a:endParaRPr lang="en-IN" dirty="0">
              <a:effectLst/>
            </a:endParaRPr>
          </a:p>
          <a:p>
            <a:endParaRPr lang="en-IN" b="1" dirty="0"/>
          </a:p>
        </p:txBody>
      </p:sp>
    </p:spTree>
    <p:extLst>
      <p:ext uri="{BB962C8B-B14F-4D97-AF65-F5344CB8AC3E}">
        <p14:creationId xmlns:p14="http://schemas.microsoft.com/office/powerpoint/2010/main" val="130078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2976B1-085D-C4A9-CD25-E12114AC3661}"/>
              </a:ext>
            </a:extLst>
          </p:cNvPr>
          <p:cNvSpPr txBox="1"/>
          <p:nvPr/>
        </p:nvSpPr>
        <p:spPr>
          <a:xfrm>
            <a:off x="5220600" y="3195410"/>
            <a:ext cx="1750800" cy="467179"/>
          </a:xfrm>
          <a:prstGeom prst="rect">
            <a:avLst/>
          </a:prstGeom>
          <a:noFill/>
        </p:spPr>
        <p:txBody>
          <a:bodyPr wrap="square" anchor="ctr">
            <a:spAutoFit/>
          </a:bodyPr>
          <a:lstStyle/>
          <a:p>
            <a:pPr algn="ctr" defTabSz="1008044">
              <a:lnSpc>
                <a:spcPct val="110000"/>
              </a:lnSpc>
              <a:spcBef>
                <a:spcPts val="1400"/>
              </a:spcBef>
              <a:spcAft>
                <a:spcPts val="600"/>
              </a:spcAft>
              <a:buFont typeface="Source Sans Pro" panose="020B0604020202020204" pitchFamily="34" charset="0"/>
              <a:buNone/>
            </a:pPr>
            <a:r>
              <a:rPr lang="en-US" sz="2400" b="1" dirty="0">
                <a:latin typeface="Source Sans Pro"/>
                <a:ea typeface="Calibri"/>
                <a:cs typeface="Calibri"/>
                <a:sym typeface="Calibri"/>
              </a:rPr>
              <a:t>Thank You</a:t>
            </a:r>
            <a:endParaRPr lang="en-IN" sz="2400" b="1" dirty="0">
              <a:latin typeface="Source Sans Pro"/>
            </a:endParaRPr>
          </a:p>
        </p:txBody>
      </p:sp>
      <p:sp>
        <p:nvSpPr>
          <p:cNvPr id="2" name="Footer Placeholder 1">
            <a:extLst>
              <a:ext uri="{FF2B5EF4-FFF2-40B4-BE49-F238E27FC236}">
                <a16:creationId xmlns:a16="http://schemas.microsoft.com/office/drawing/2014/main" id="{85076FF0-F762-031E-27D3-FF286D99FD44}"/>
              </a:ext>
            </a:extLst>
          </p:cNvPr>
          <p:cNvSpPr>
            <a:spLocks noGrp="1"/>
          </p:cNvSpPr>
          <p:nvPr>
            <p:ph type="ftr" sz="quarter" idx="11"/>
          </p:nvPr>
        </p:nvSpPr>
        <p:spPr/>
        <p:txBody>
          <a:bodyPr/>
          <a:lstStyle/>
          <a:p>
            <a:r>
              <a:rPr lang="en-IN">
                <a:solidFill>
                  <a:schemeClr val="tx1"/>
                </a:solidFill>
              </a:rPr>
              <a:t>Broadridge Indian Innovation Hackathon</a:t>
            </a:r>
          </a:p>
        </p:txBody>
      </p:sp>
    </p:spTree>
    <p:extLst>
      <p:ext uri="{BB962C8B-B14F-4D97-AF65-F5344CB8AC3E}">
        <p14:creationId xmlns:p14="http://schemas.microsoft.com/office/powerpoint/2010/main" val="1030120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788</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proxima-nova</vt:lpstr>
      <vt:lpstr>Söhne</vt:lpstr>
      <vt:lpstr>Source Sans Pro</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Medha Sandill</dc:creator>
  <cp:lastModifiedBy>m6370662019@outlook.com</cp:lastModifiedBy>
  <cp:revision>3</cp:revision>
  <dcterms:created xsi:type="dcterms:W3CDTF">2023-03-21T08:39:59Z</dcterms:created>
  <dcterms:modified xsi:type="dcterms:W3CDTF">2023-05-07T18:22:23Z</dcterms:modified>
</cp:coreProperties>
</file>