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6" r:id="rId9"/>
    <p:sldId id="267" r:id="rId10"/>
    <p:sldId id="268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62864" autoAdjust="0"/>
  </p:normalViewPr>
  <p:slideViewPr>
    <p:cSldViewPr snapToGrid="0">
      <p:cViewPr>
        <p:scale>
          <a:sx n="66" d="100"/>
          <a:sy n="66" d="100"/>
        </p:scale>
        <p:origin x="231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91B829-4917-48B7-A997-29180E14E4DD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2300E-19EF-43B4-86EB-13C65439D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919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2300E-19EF-43B4-86EB-13C65439D3A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8981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2300E-19EF-43B4-86EB-13C65439D3A4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469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2300E-19EF-43B4-86EB-13C65439D3A4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5584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0" i="0" dirty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2300E-19EF-43B4-86EB-13C65439D3A4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3994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2300E-19EF-43B4-86EB-13C65439D3A4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586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2300E-19EF-43B4-86EB-13C65439D3A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715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2300E-19EF-43B4-86EB-13C65439D3A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313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2300E-19EF-43B4-86EB-13C65439D3A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361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2300E-19EF-43B4-86EB-13C65439D3A4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837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2300E-19EF-43B4-86EB-13C65439D3A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184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2300E-19EF-43B4-86EB-13C65439D3A4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810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2300E-19EF-43B4-86EB-13C65439D3A4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5590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2300E-19EF-43B4-86EB-13C65439D3A4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038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51D6A-EC0A-B130-B4E8-2F4EAB624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AAB0BE-0B59-1DD2-8284-FDCD880FE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4EBB0-FEAF-DD76-0D99-D70FED9B9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8F4E6-1219-443D-BF60-AF24AC832A74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B22C3-45C4-C0BF-820E-0992861A5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CD695-FDAC-98FF-5404-E94DD9527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B81B-59C1-4EC7-8049-B82AA7141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121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33BA9-F64D-4EAD-801B-1AB469668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AF92B1-6ACD-C316-75ED-B49571BEB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0F980-6D13-F805-D6E4-6747CC60B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8F4E6-1219-443D-BF60-AF24AC832A74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79DE0-BBD5-E770-FF02-DFCF25C37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42E30-4F9B-33C9-080D-EF42BBF36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B81B-59C1-4EC7-8049-B82AA7141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500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7C4ED6-3FF3-C7D3-4DC1-218563EE02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62544F-39DF-75CF-AC61-2435EA873A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6EFA1-BDED-7A05-F941-D76EA5E04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8F4E6-1219-443D-BF60-AF24AC832A74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9EECE-1CB4-35A4-1FC1-600E447E9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22CD7-A427-41D7-0451-6B8C0BDDC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B81B-59C1-4EC7-8049-B82AA7141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229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F8734-CA17-9A00-CB5D-E74DE1ACE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79E47-EB83-90EA-2E81-307174E88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89B37-A831-68CE-D7A0-17934A499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8F4E6-1219-443D-BF60-AF24AC832A74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3A4FB-9AA2-806A-9117-D54AFAF90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B5FA1-1C6F-C993-3EEA-600F2A351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B81B-59C1-4EC7-8049-B82AA7141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068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6A94B-A156-92C4-4A78-D95605787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BB215-6286-81B5-0F0F-2038AA3BA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B18A4-B0EC-A657-4D71-A1634DA88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8F4E6-1219-443D-BF60-AF24AC832A74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83479-F08F-F1AF-D5C0-7DD50F76E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89A37-69B2-B7A4-72CC-F524AA3E5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B81B-59C1-4EC7-8049-B82AA7141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50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CE515-B07B-B9A6-0220-5E18FEEC3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4B5F7-FBF1-80C4-CF4A-1266FB7BFA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89E23-E146-1C16-3D87-038AF5277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3426C-1773-CBAF-3E57-73833EC6E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8F4E6-1219-443D-BF60-AF24AC832A74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18806C-1B6D-25A6-9529-D7CF952D6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B7026-7A72-6203-0B3B-297FE10A3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B81B-59C1-4EC7-8049-B82AA7141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054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E8935-15A1-B064-E070-DE00A3BAC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8F0E1-DF31-E3FB-9BE0-4BC942C09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289EB3-6D33-9741-2734-A5BF0C0A0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D06038-53A4-9E38-C1DF-6CBCF3EACD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5A623A-1F9F-6AF9-1134-9D79B1ACAD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B9CA86-C908-5A08-B943-0022BE050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8F4E6-1219-443D-BF60-AF24AC832A74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600BB9-1689-2C64-A464-15589F7B4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FD0E58-5440-6AD1-96FB-67C3DC7CF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B81B-59C1-4EC7-8049-B82AA7141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0714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7A671-22B8-0322-CBBD-0337B2FD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8CF66B-DA6D-B437-90F1-92218EFF0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8F4E6-1219-443D-BF60-AF24AC832A74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FE1EF6-DB9F-0065-EC6B-3F2042580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7ABADB-E4E1-1C9A-CFE7-366FA4999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B81B-59C1-4EC7-8049-B82AA7141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291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76C2A1-99F5-31C0-A36A-CA1802825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8F4E6-1219-443D-BF60-AF24AC832A74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471101-1A51-C53C-40BF-83E0C1EFE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F27AFC-0652-C09E-E6AC-0FD4DF59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B81B-59C1-4EC7-8049-B82AA7141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167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67157-2748-33E8-0967-BA1A41771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585FD-9DD9-CC49-1386-89714BCB0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6BE41E-9053-62C1-2705-561EC0C03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534882-59D5-5BC8-96B2-2BF1B01CF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8F4E6-1219-443D-BF60-AF24AC832A74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30629-E782-1B79-2834-86CD7EA3C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10FD90-9A8B-F5AB-7A1E-E9E35155A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B81B-59C1-4EC7-8049-B82AA7141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701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F1A41-28FD-C889-3579-A1D614924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5636D5-5F16-DBF4-603D-ADED7A1819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147EA8-D758-EB8F-7767-0080E48E8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815793-F8FC-6DD2-86E7-484E5AA2C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8F4E6-1219-443D-BF60-AF24AC832A74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5719F-BC09-6AE4-0CD6-6332F14CB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355833-A432-F0DB-F263-14B48E0BC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B81B-59C1-4EC7-8049-B82AA7141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4705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B064D4-E87E-9E11-8E1B-B16D332B2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6CAA9-7AF2-1203-734A-421DDED94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BCCBE-6432-0219-80D7-6DD8EDAF5A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F8F4E6-1219-443D-BF60-AF24AC832A74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C9A70-B753-C1E8-7387-C03B589633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5C9B0-9FF3-6BB1-ED28-260840920D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3EB81B-59C1-4EC7-8049-B82AA7141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86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8A87A-6B4C-A2E0-C109-7353696C6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779" y="401053"/>
            <a:ext cx="11598442" cy="2065128"/>
          </a:xfrm>
        </p:spPr>
        <p:txBody>
          <a:bodyPr>
            <a:noAutofit/>
          </a:bodyPr>
          <a:lstStyle/>
          <a:p>
            <a:r>
              <a:rPr lang="en-IN" sz="2400" dirty="0"/>
              <a:t>Course DA-624</a:t>
            </a:r>
            <a:br>
              <a:rPr lang="en-IN" sz="2400" dirty="0"/>
            </a:br>
            <a:r>
              <a:rPr lang="en-IN" sz="2400" dirty="0"/>
              <a:t>Project Presentation</a:t>
            </a:r>
            <a:br>
              <a:rPr lang="en-IN" sz="2400" dirty="0"/>
            </a:br>
            <a:r>
              <a:rPr lang="en-IN" sz="2400" dirty="0"/>
              <a:t>on</a:t>
            </a:r>
            <a:br>
              <a:rPr lang="en-IN" sz="3200" dirty="0"/>
            </a:br>
            <a:r>
              <a:rPr lang="en-US" sz="3200" dirty="0"/>
              <a:t>Enhancing Mental Health Support through Conversational AI: Fine-tuning google-t5-base model mental health conversational dataset</a:t>
            </a:r>
            <a:endParaRPr lang="en-IN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69010C-D62A-45F5-B4D6-246D6E06AA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6779" y="4535600"/>
            <a:ext cx="11372707" cy="2322400"/>
          </a:xfrm>
        </p:spPr>
        <p:txBody>
          <a:bodyPr>
            <a:normAutofit/>
          </a:bodyPr>
          <a:lstStyle/>
          <a:p>
            <a:r>
              <a:rPr lang="en-US" sz="2000" dirty="0"/>
              <a:t>Indian Institute of Technology Guwahati</a:t>
            </a:r>
          </a:p>
          <a:p>
            <a:pPr algn="r">
              <a:lnSpc>
                <a:spcPct val="110000"/>
              </a:lnSpc>
            </a:pPr>
            <a:r>
              <a:rPr lang="en-US" sz="2000" b="1" dirty="0"/>
              <a:t>Team 13</a:t>
            </a:r>
            <a:br>
              <a:rPr lang="en-US" sz="2000" dirty="0"/>
            </a:br>
            <a:r>
              <a:rPr lang="en-US" sz="2000" dirty="0"/>
              <a:t>Rohit Sharma (234156029)</a:t>
            </a:r>
          </a:p>
          <a:p>
            <a:pPr algn="r">
              <a:lnSpc>
                <a:spcPct val="110000"/>
              </a:lnSpc>
            </a:pPr>
            <a:r>
              <a:rPr lang="en-US" sz="2000" dirty="0"/>
              <a:t>Jitender Singh (234156007)</a:t>
            </a:r>
          </a:p>
          <a:p>
            <a:pPr algn="r">
              <a:lnSpc>
                <a:spcPct val="110000"/>
              </a:lnSpc>
            </a:pPr>
            <a:r>
              <a:rPr lang="en-US" sz="2000" dirty="0"/>
              <a:t>Rahul Kumar (234156027) </a:t>
            </a:r>
            <a:endParaRPr lang="en-IN" sz="2000" dirty="0"/>
          </a:p>
        </p:txBody>
      </p:sp>
      <p:pic>
        <p:nvPicPr>
          <p:cNvPr id="5" name="Picture 4" descr="A logo with a symbol in the middle&#10;&#10;Description automatically generated">
            <a:extLst>
              <a:ext uri="{FF2B5EF4-FFF2-40B4-BE49-F238E27FC236}">
                <a16:creationId xmlns:a16="http://schemas.microsoft.com/office/drawing/2014/main" id="{468755BE-C494-A430-BDC8-9503E7EADF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318" y="2601119"/>
            <a:ext cx="1641364" cy="165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930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9EA52-B127-74C4-703C-F6E4C2A81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Finetuning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68B70-55D5-9950-0D97-EBFED8FDB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Argument Parsing and Configuration:</a:t>
            </a:r>
          </a:p>
          <a:p>
            <a:r>
              <a:rPr lang="en-IN" dirty="0"/>
              <a:t> Model Initialization and Configuration:</a:t>
            </a:r>
          </a:p>
          <a:p>
            <a:pPr lvl="1"/>
            <a:r>
              <a:rPr lang="en-IN" dirty="0"/>
              <a:t> Lightning model class</a:t>
            </a:r>
          </a:p>
          <a:p>
            <a:pPr lvl="1"/>
            <a:r>
              <a:rPr lang="en-US" dirty="0"/>
              <a:t>Load the pre-trained Google T5 Base LLM model</a:t>
            </a:r>
            <a:endParaRPr lang="en-IN" dirty="0"/>
          </a:p>
          <a:p>
            <a:r>
              <a:rPr lang="en-IN" dirty="0"/>
              <a:t>Training Setup and Optimization</a:t>
            </a:r>
          </a:p>
          <a:p>
            <a:pPr lvl="1"/>
            <a:r>
              <a:rPr lang="en-US" dirty="0"/>
              <a:t>Apply LoRA </a:t>
            </a:r>
            <a:r>
              <a:rPr lang="en-US" dirty="0" err="1"/>
              <a:t>Peft</a:t>
            </a:r>
            <a:r>
              <a:rPr lang="en-US" dirty="0"/>
              <a:t> Parameters </a:t>
            </a:r>
          </a:p>
          <a:p>
            <a:r>
              <a:rPr lang="en-IN" dirty="0"/>
              <a:t>Training Execution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2420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654F6-5A5D-3FA7-BA9C-5C62F599E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CD262-CD79-E8A0-C900-D72777CDE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83" y="1773396"/>
            <a:ext cx="10515600" cy="4351338"/>
          </a:xfrm>
        </p:spPr>
        <p:txBody>
          <a:bodyPr/>
          <a:lstStyle/>
          <a:p>
            <a:r>
              <a:rPr lang="en-IN" dirty="0"/>
              <a:t>Varying learning rate for Adafactor Optimizer with</a:t>
            </a:r>
          </a:p>
          <a:p>
            <a:pPr lvl="1"/>
            <a:r>
              <a:rPr lang="en-IN" dirty="0"/>
              <a:t>10 epochs</a:t>
            </a:r>
          </a:p>
          <a:p>
            <a:pPr lvl="1"/>
            <a:r>
              <a:rPr lang="en-IN" dirty="0"/>
              <a:t>batch size of 16</a:t>
            </a:r>
          </a:p>
          <a:p>
            <a:pPr lvl="1"/>
            <a:r>
              <a:rPr lang="en-IN" dirty="0"/>
              <a:t>LoRA </a:t>
            </a:r>
          </a:p>
          <a:p>
            <a:pPr lvl="2"/>
            <a:r>
              <a:rPr lang="en-IN" dirty="0"/>
              <a:t>rank as 8</a:t>
            </a:r>
          </a:p>
          <a:p>
            <a:pPr lvl="2"/>
            <a:r>
              <a:rPr lang="en-IN" dirty="0"/>
              <a:t>Scaling factor as 16</a:t>
            </a:r>
          </a:p>
          <a:p>
            <a:pPr lvl="2"/>
            <a:r>
              <a:rPr lang="en-IN" dirty="0"/>
              <a:t>dropout as 0.1</a:t>
            </a:r>
          </a:p>
          <a:p>
            <a:r>
              <a:rPr lang="en-IN" sz="2400" dirty="0"/>
              <a:t>Implications of BLEU Scores</a:t>
            </a:r>
          </a:p>
          <a:p>
            <a:r>
              <a:rPr lang="en-IN" sz="2400" dirty="0"/>
              <a:t>Striking a Balance</a:t>
            </a:r>
          </a:p>
          <a:p>
            <a:endParaRPr lang="en-IN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1C4767C-A77E-2D78-4689-9029D8D22F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584855"/>
              </p:ext>
            </p:extLst>
          </p:nvPr>
        </p:nvGraphicFramePr>
        <p:xfrm>
          <a:off x="4354290" y="2367280"/>
          <a:ext cx="6342739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445">
                  <a:extLst>
                    <a:ext uri="{9D8B030D-6E8A-4147-A177-3AD203B41FA5}">
                      <a16:colId xmlns:a16="http://schemas.microsoft.com/office/drawing/2014/main" val="2130045082"/>
                    </a:ext>
                  </a:extLst>
                </a:gridCol>
                <a:gridCol w="2399637">
                  <a:extLst>
                    <a:ext uri="{9D8B030D-6E8A-4147-A177-3AD203B41FA5}">
                      <a16:colId xmlns:a16="http://schemas.microsoft.com/office/drawing/2014/main" val="1712828129"/>
                    </a:ext>
                  </a:extLst>
                </a:gridCol>
                <a:gridCol w="2699657">
                  <a:extLst>
                    <a:ext uri="{9D8B030D-6E8A-4147-A177-3AD203B41FA5}">
                      <a16:colId xmlns:a16="http://schemas.microsoft.com/office/drawing/2014/main" val="1616818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Learning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BLEU score with full parameter finetuning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BLEU score with LoRA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325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0.0025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0.2931240397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0.08189787337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084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0.003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0.3336382796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0.09166584285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434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0.004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0.2778062405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0.09892989036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193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0.005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0.3140018837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0.1148693485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041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7868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51FE1-9AC4-8C4C-912A-7B472E3AE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FB97D-9054-A58C-F2BD-50A1E8D41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Learning rates</a:t>
            </a:r>
          </a:p>
          <a:p>
            <a:r>
              <a:rPr lang="en-IN" dirty="0"/>
              <a:t>LoRA</a:t>
            </a:r>
          </a:p>
          <a:p>
            <a:r>
              <a:rPr lang="en-IN" dirty="0"/>
              <a:t>Dataset Size</a:t>
            </a:r>
          </a:p>
          <a:p>
            <a:r>
              <a:rPr lang="en-IN" dirty="0"/>
              <a:t>Implications and Future Directions</a:t>
            </a:r>
          </a:p>
        </p:txBody>
      </p:sp>
    </p:spTree>
    <p:extLst>
      <p:ext uri="{BB962C8B-B14F-4D97-AF65-F5344CB8AC3E}">
        <p14:creationId xmlns:p14="http://schemas.microsoft.com/office/powerpoint/2010/main" val="1558493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F32F2-8407-DD5A-AACB-3CD2F31BA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A9198-9FC3-C107-0DE6-D7FB96AEEE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002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9095C-DFD6-C06E-DA61-A87069BD6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25A5C-8739-6409-EEBB-32EA2B80E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Brief overview of the project</a:t>
            </a:r>
          </a:p>
          <a:p>
            <a:r>
              <a:rPr lang="en-US" dirty="0"/>
              <a:t>Importance of mental health support</a:t>
            </a:r>
          </a:p>
          <a:p>
            <a:r>
              <a:rPr lang="en-US" dirty="0"/>
              <a:t>Introduction to Conversational AI and its potential in mental health care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4465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44F43-8FF7-8F21-2DC9-FC8703AB5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Exact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A2025-CECE-5AB4-3F5D-D8F8E6525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Defining the specific problem addressed in the project</a:t>
            </a:r>
          </a:p>
          <a:p>
            <a:r>
              <a:rPr lang="en-US" dirty="0"/>
              <a:t>Highlighting the need for AI-driven solutions in mental health support</a:t>
            </a:r>
          </a:p>
          <a:p>
            <a:r>
              <a:rPr lang="en-US" dirty="0"/>
              <a:t>Our Approach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7682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936E6-87B5-AD84-2231-53CB996F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Description of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F7BC9-2EED-DBBF-0C64-9EB6DF909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of the mental health counseling conversations dataset used and sources of the dataset</a:t>
            </a:r>
          </a:p>
          <a:p>
            <a:r>
              <a:rPr lang="en-US" dirty="0"/>
              <a:t>Characteristics of the dataset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8394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1D17878-92FD-5C23-5C51-922A59382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624" y="350754"/>
            <a:ext cx="8935697" cy="53252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5112C8F-1B33-3736-FB7A-7B9BEBAFD642}"/>
              </a:ext>
            </a:extLst>
          </p:cNvPr>
          <p:cNvSpPr txBox="1"/>
          <p:nvPr/>
        </p:nvSpPr>
        <p:spPr>
          <a:xfrm>
            <a:off x="3350746" y="5675972"/>
            <a:ext cx="5019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Screenshot of the Dataset example from Hugging Face website</a:t>
            </a:r>
          </a:p>
        </p:txBody>
      </p:sp>
    </p:spTree>
    <p:extLst>
      <p:ext uri="{BB962C8B-B14F-4D97-AF65-F5344CB8AC3E}">
        <p14:creationId xmlns:p14="http://schemas.microsoft.com/office/powerpoint/2010/main" val="70056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6DED8-7AD9-0FFF-7319-A7DB2BF77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Related Works/Literature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0F031-BBD6-0D04-F987-591020B3F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of existing research in using AI for mental health support</a:t>
            </a:r>
          </a:p>
          <a:p>
            <a:r>
              <a:rPr lang="en-US" dirty="0"/>
              <a:t>Discussion of relevant studies, methodologies, and findings</a:t>
            </a:r>
          </a:p>
          <a:p>
            <a:r>
              <a:rPr lang="en-US" dirty="0"/>
              <a:t>Identification of gaps in the literature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4325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56B90-5DA4-3AC0-B266-0E57E7D6B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EFE1A-7272-998F-5784-E6CAD82F3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Preprocessing Steps</a:t>
            </a:r>
          </a:p>
          <a:p>
            <a:r>
              <a:rPr lang="en-US" dirty="0"/>
              <a:t>Fine-tuning process of the Google T5-base model</a:t>
            </a:r>
          </a:p>
          <a:p>
            <a:r>
              <a:rPr lang="en-US" dirty="0"/>
              <a:t>Hyperparameters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4159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361F0-492D-EDD9-CD90-7EB324871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Preprocessing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BBA88-BE57-C760-ECEE-B19FBBF67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47291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Data Loading and Class Definitions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Text Analysis with Tokenization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Preprocessing Functions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Dataset Creation and Tokenization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Human-Readable Output</a:t>
            </a:r>
          </a:p>
        </p:txBody>
      </p:sp>
    </p:spTree>
    <p:extLst>
      <p:ext uri="{BB962C8B-B14F-4D97-AF65-F5344CB8AC3E}">
        <p14:creationId xmlns:p14="http://schemas.microsoft.com/office/powerpoint/2010/main" val="3899461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27C49-FFED-DD74-9B66-8696774FB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Preprocessing 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C0047B-9EEE-3D6F-19CE-3FA63429FF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" b="74937"/>
          <a:stretch/>
        </p:blipFill>
        <p:spPr>
          <a:xfrm>
            <a:off x="2874817" y="1459417"/>
            <a:ext cx="6668522" cy="2313341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560384FD-8AAB-6A39-7B1D-5928004DB9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183"/>
          <a:stretch/>
        </p:blipFill>
        <p:spPr>
          <a:xfrm>
            <a:off x="2874817" y="4216400"/>
            <a:ext cx="6668522" cy="247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220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300</Words>
  <Application>Microsoft Office PowerPoint</Application>
  <PresentationFormat>Widescreen</PresentationFormat>
  <Paragraphs>84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Söhne</vt:lpstr>
      <vt:lpstr>Office Theme</vt:lpstr>
      <vt:lpstr>Course DA-624 Project Presentation on Enhancing Mental Health Support through Conversational AI: Fine-tuning google-t5-base model mental health conversational dataset</vt:lpstr>
      <vt:lpstr>Introduction</vt:lpstr>
      <vt:lpstr>Exact Problem Statement</vt:lpstr>
      <vt:lpstr>Description of Dataset</vt:lpstr>
      <vt:lpstr>PowerPoint Presentation</vt:lpstr>
      <vt:lpstr>Related Works/Literature Survey</vt:lpstr>
      <vt:lpstr>Methodology</vt:lpstr>
      <vt:lpstr>Preprocessing Steps</vt:lpstr>
      <vt:lpstr>Preprocessing Output</vt:lpstr>
      <vt:lpstr>Finetuning steps</vt:lpstr>
      <vt:lpstr>Results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DA-624 Project Presentation on Enhancing Mental Health Support through Conversational AI: Fine-tuning google-t5-base model mental health conversational dataset</dc:title>
  <dc:creator>Rohit Sharma</dc:creator>
  <cp:lastModifiedBy>Rohit Sharma</cp:lastModifiedBy>
  <cp:revision>3</cp:revision>
  <dcterms:created xsi:type="dcterms:W3CDTF">2024-05-07T06:02:12Z</dcterms:created>
  <dcterms:modified xsi:type="dcterms:W3CDTF">2024-05-07T17:42:46Z</dcterms:modified>
</cp:coreProperties>
</file>