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7"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100" d="100"/>
          <a:sy n="100" d="100"/>
        </p:scale>
        <p:origin x="-990" y="-46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22-02-2021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22-02-2021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Case Study ASSIGNMENT</a:t>
            </a:r>
            <a:r>
              <a:rPr lang="en-IN" sz="2800" dirty="0"/>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sz="1400" dirty="0"/>
              <a:t>This company is the largest online loan marketplace, facilitating personal loans, business loans, and financing of medical procedures. Borrowers can easily access lower interest rate loans through a fast online interface.</a:t>
            </a:r>
          </a:p>
          <a:p>
            <a:pPr algn="just">
              <a:lnSpc>
                <a:spcPct val="150000"/>
              </a:lnSpc>
            </a:pPr>
            <a:r>
              <a:rPr lang="en-US" sz="1400" dirty="0"/>
              <a:t>The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p>
          <a:p>
            <a:pPr algn="just">
              <a:lnSpc>
                <a:spcPct val="150000"/>
              </a:lnSpc>
            </a:pPr>
            <a:r>
              <a:rPr lang="en-US" sz="1400" dirty="0"/>
              <a:t>T</a:t>
            </a:r>
            <a:r>
              <a:rPr lang="en-US" sz="1400" dirty="0" smtClean="0"/>
              <a:t>he </a:t>
            </a:r>
            <a:r>
              <a:rPr lang="en-US" sz="1400" dirty="0"/>
              <a:t>company wants to understand the driving factors (or driver variables) behind loan default, i.e. the variables which are strong indicators of default. The company can </a:t>
            </a:r>
            <a:r>
              <a:rPr lang="en-US" sz="1400" dirty="0" smtClean="0"/>
              <a:t>utilize </a:t>
            </a:r>
            <a:r>
              <a:rPr lang="en-US" sz="1400" dirty="0"/>
              <a:t>this knowledge for its portfolio and risk assessment.</a:t>
            </a:r>
          </a:p>
          <a:p>
            <a:pPr marL="0" indent="0" algn="just">
              <a:lnSpc>
                <a:spcPct val="150000"/>
              </a:lnSpc>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Problem </a:t>
            </a:r>
            <a:r>
              <a:rPr lang="en-IN" sz="2800" dirty="0"/>
              <a:t>solving </a:t>
            </a:r>
            <a:r>
              <a:rPr lang="en-IN" sz="2800" dirty="0" smtClean="0"/>
              <a:t>methodology</a:t>
            </a:r>
            <a:endParaRPr lang="en-IN" sz="2800" dirty="0"/>
          </a:p>
        </p:txBody>
      </p:sp>
      <p:sp>
        <p:nvSpPr>
          <p:cNvPr id="4" name="Rectangle 3"/>
          <p:cNvSpPr/>
          <p:nvPr/>
        </p:nvSpPr>
        <p:spPr>
          <a:xfrm>
            <a:off x="428625" y="1838325"/>
            <a:ext cx="2943225"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 Data</a:t>
            </a:r>
          </a:p>
          <a:p>
            <a:pPr algn="ctr"/>
            <a:endParaRPr lang="en-US" dirty="0"/>
          </a:p>
        </p:txBody>
      </p:sp>
      <p:cxnSp>
        <p:nvCxnSpPr>
          <p:cNvPr id="7" name="Straight Arrow Connector 6"/>
          <p:cNvCxnSpPr>
            <a:stCxn id="4" idx="3"/>
          </p:cNvCxnSpPr>
          <p:nvPr/>
        </p:nvCxnSpPr>
        <p:spPr>
          <a:xfrm flipV="1">
            <a:off x="3371850" y="2395537"/>
            <a:ext cx="157162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943475" y="1981200"/>
            <a:ext cx="2943225"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Sort</a:t>
            </a:r>
          </a:p>
          <a:p>
            <a:pPr algn="ctr"/>
            <a:r>
              <a:rPr lang="en-US" dirty="0" smtClean="0"/>
              <a:t> columns which will be useful for analysis</a:t>
            </a:r>
          </a:p>
          <a:p>
            <a:pPr algn="ctr"/>
            <a:endParaRPr lang="en-US" dirty="0" smtClean="0"/>
          </a:p>
          <a:p>
            <a:pPr algn="ctr"/>
            <a:endParaRPr lang="en-US" dirty="0"/>
          </a:p>
        </p:txBody>
      </p:sp>
      <p:sp>
        <p:nvSpPr>
          <p:cNvPr id="9" name="Rectangle 8"/>
          <p:cNvSpPr/>
          <p:nvPr/>
        </p:nvSpPr>
        <p:spPr>
          <a:xfrm>
            <a:off x="8743950" y="1981199"/>
            <a:ext cx="2943225"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 Missing Values</a:t>
            </a:r>
          </a:p>
          <a:p>
            <a:pPr algn="ctr"/>
            <a:endParaRPr lang="en-US" dirty="0" smtClean="0"/>
          </a:p>
        </p:txBody>
      </p:sp>
      <p:cxnSp>
        <p:nvCxnSpPr>
          <p:cNvPr id="10" name="Straight Arrow Connector 9"/>
          <p:cNvCxnSpPr/>
          <p:nvPr/>
        </p:nvCxnSpPr>
        <p:spPr>
          <a:xfrm flipV="1">
            <a:off x="7886700" y="2538413"/>
            <a:ext cx="78581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358437" y="3095624"/>
            <a:ext cx="0" cy="1104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896350" y="4200525"/>
            <a:ext cx="2943225"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a:t>
            </a:r>
            <a:endParaRPr lang="en-US" dirty="0" smtClean="0"/>
          </a:p>
          <a:p>
            <a:pPr algn="ctr"/>
            <a:endParaRPr lang="en-US" dirty="0"/>
          </a:p>
          <a:p>
            <a:pPr algn="ctr"/>
            <a:endParaRPr lang="en-US" dirty="0" smtClean="0"/>
          </a:p>
          <a:p>
            <a:pPr algn="ctr"/>
            <a:r>
              <a:rPr lang="en-US" dirty="0" smtClean="0"/>
              <a:t>Drop </a:t>
            </a:r>
            <a:r>
              <a:rPr lang="en-US" dirty="0"/>
              <a:t>columns if required or </a:t>
            </a:r>
            <a:endParaRPr lang="en-US" dirty="0" smtClean="0"/>
          </a:p>
          <a:p>
            <a:pPr algn="ctr"/>
            <a:r>
              <a:rPr lang="en-US" dirty="0" smtClean="0"/>
              <a:t>impute </a:t>
            </a:r>
            <a:r>
              <a:rPr lang="en-US" dirty="0"/>
              <a:t>missing values</a:t>
            </a:r>
          </a:p>
          <a:p>
            <a:pPr algn="ctr"/>
            <a:endParaRPr lang="en-US" dirty="0" smtClean="0"/>
          </a:p>
          <a:p>
            <a:pPr algn="ctr"/>
            <a:endParaRPr lang="en-US" dirty="0" smtClean="0"/>
          </a:p>
          <a:p>
            <a:pPr algn="ctr"/>
            <a:endParaRPr lang="en-US" dirty="0"/>
          </a:p>
        </p:txBody>
      </p:sp>
      <p:sp>
        <p:nvSpPr>
          <p:cNvPr id="18" name="Rectangle 17"/>
          <p:cNvSpPr/>
          <p:nvPr/>
        </p:nvSpPr>
        <p:spPr>
          <a:xfrm>
            <a:off x="4943475" y="4343400"/>
            <a:ext cx="2943225"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a:t>
            </a:r>
            <a:endParaRPr lang="en-US" dirty="0" smtClean="0"/>
          </a:p>
          <a:p>
            <a:pPr algn="ctr"/>
            <a:endParaRPr lang="en-US" dirty="0"/>
          </a:p>
          <a:p>
            <a:pPr algn="ctr"/>
            <a:endParaRPr lang="en-US" dirty="0" smtClean="0"/>
          </a:p>
          <a:p>
            <a:pPr algn="ctr"/>
            <a:r>
              <a:rPr lang="en-US" dirty="0" smtClean="0"/>
              <a:t>Perform sanity checks</a:t>
            </a:r>
            <a:endParaRPr lang="en-US" dirty="0"/>
          </a:p>
          <a:p>
            <a:pPr algn="ctr"/>
            <a:endParaRPr lang="en-US" dirty="0" smtClean="0"/>
          </a:p>
          <a:p>
            <a:pPr algn="ctr"/>
            <a:endParaRPr lang="en-US" dirty="0" smtClean="0"/>
          </a:p>
          <a:p>
            <a:pPr algn="ctr"/>
            <a:endParaRPr lang="en-US" dirty="0"/>
          </a:p>
        </p:txBody>
      </p:sp>
      <p:cxnSp>
        <p:nvCxnSpPr>
          <p:cNvPr id="19" name="Straight Arrow Connector 18"/>
          <p:cNvCxnSpPr>
            <a:endCxn id="18" idx="3"/>
          </p:cNvCxnSpPr>
          <p:nvPr/>
        </p:nvCxnSpPr>
        <p:spPr>
          <a:xfrm flipH="1">
            <a:off x="7886700" y="4900612"/>
            <a:ext cx="100965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04900" y="4343400"/>
            <a:ext cx="2943225"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a:t>
            </a:r>
            <a:endParaRPr lang="en-US" dirty="0" smtClean="0"/>
          </a:p>
          <a:p>
            <a:pPr algn="ctr"/>
            <a:endParaRPr lang="en-US" dirty="0"/>
          </a:p>
          <a:p>
            <a:pPr algn="ctr"/>
            <a:endParaRPr lang="en-US" dirty="0" smtClean="0"/>
          </a:p>
          <a:p>
            <a:pPr algn="ctr"/>
            <a:r>
              <a:rPr lang="en-US" dirty="0" smtClean="0"/>
              <a:t>Understand various variable</a:t>
            </a:r>
          </a:p>
          <a:p>
            <a:pPr algn="ctr"/>
            <a:r>
              <a:rPr lang="en-US" dirty="0" smtClean="0"/>
              <a:t>Make Univariate analysis and Bivariate analysis</a:t>
            </a:r>
            <a:endParaRPr lang="en-US" dirty="0"/>
          </a:p>
          <a:p>
            <a:pPr algn="ctr"/>
            <a:endParaRPr lang="en-US" dirty="0" smtClean="0"/>
          </a:p>
          <a:p>
            <a:pPr algn="ctr"/>
            <a:endParaRPr lang="en-US" dirty="0" smtClean="0"/>
          </a:p>
          <a:p>
            <a:pPr algn="ctr"/>
            <a:endParaRPr lang="en-US" dirty="0"/>
          </a:p>
        </p:txBody>
      </p:sp>
      <p:cxnSp>
        <p:nvCxnSpPr>
          <p:cNvPr id="26" name="Straight Arrow Connector 25"/>
          <p:cNvCxnSpPr/>
          <p:nvPr/>
        </p:nvCxnSpPr>
        <p:spPr>
          <a:xfrm flipH="1">
            <a:off x="4050506" y="4905375"/>
            <a:ext cx="100965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Univariate </a:t>
            </a:r>
            <a:r>
              <a:rPr lang="en-IN" sz="2800" dirty="0" smtClean="0"/>
              <a:t>Analysis</a:t>
            </a:r>
            <a:endParaRPr lang="en-IN" sz="2800" dirty="0"/>
          </a:p>
        </p:txBody>
      </p:sp>
      <p:graphicFrame>
        <p:nvGraphicFramePr>
          <p:cNvPr id="8" name="Table 7"/>
          <p:cNvGraphicFramePr>
            <a:graphicFrameLocks noGrp="1"/>
          </p:cNvGraphicFramePr>
          <p:nvPr>
            <p:extLst>
              <p:ext uri="{D42A27DB-BD31-4B8C-83A1-F6EECF244321}">
                <p14:modId xmlns:p14="http://schemas.microsoft.com/office/powerpoint/2010/main" val="1146952666"/>
              </p:ext>
            </p:extLst>
          </p:nvPr>
        </p:nvGraphicFramePr>
        <p:xfrm>
          <a:off x="682625" y="1762917"/>
          <a:ext cx="3441700" cy="1723232"/>
        </p:xfrm>
        <a:graphic>
          <a:graphicData uri="http://schemas.openxmlformats.org/drawingml/2006/table">
            <a:tbl>
              <a:tblPr>
                <a:tableStyleId>{5C22544A-7EE6-4342-B048-85BDC9FD1C3A}</a:tableStyleId>
              </a:tblPr>
              <a:tblGrid>
                <a:gridCol w="864930"/>
                <a:gridCol w="1711840"/>
                <a:gridCol w="864930"/>
              </a:tblGrid>
              <a:tr h="430808">
                <a:tc>
                  <a:txBody>
                    <a:bodyPr/>
                    <a:lstStyle/>
                    <a:p>
                      <a:pPr algn="ctr" fontAlgn="b"/>
                      <a:r>
                        <a:rPr lang="en-US" sz="1100" b="1"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a:effectLst/>
                        </a:rPr>
                        <a:t>Type</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a:effectLst/>
                        </a:rPr>
                        <a:t>Count</a:t>
                      </a:r>
                      <a:endParaRPr lang="en-US" sz="1100" b="1" i="0" u="none" strike="noStrike" dirty="0">
                        <a:solidFill>
                          <a:srgbClr val="000000"/>
                        </a:solidFill>
                        <a:effectLst/>
                        <a:latin typeface="Calibri"/>
                      </a:endParaRPr>
                    </a:p>
                  </a:txBody>
                  <a:tcPr marL="9525" marR="9525" marT="9525" marB="0" anchor="b"/>
                </a:tc>
              </a:tr>
              <a:tr h="430808">
                <a:tc>
                  <a:txBody>
                    <a:bodyPr/>
                    <a:lstStyle/>
                    <a:p>
                      <a:pPr algn="ctr" fontAlgn="b"/>
                      <a:r>
                        <a:rPr lang="en-US" sz="1100" b="1" u="none" strike="noStrike" dirty="0">
                          <a:effectLst/>
                        </a:rPr>
                        <a:t>1</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Defaulter</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5019</a:t>
                      </a:r>
                      <a:endParaRPr lang="en-US" sz="1100" b="0" i="0" u="none" strike="noStrike" dirty="0">
                        <a:solidFill>
                          <a:srgbClr val="000000"/>
                        </a:solidFill>
                        <a:effectLst/>
                        <a:latin typeface="Calibri"/>
                      </a:endParaRPr>
                    </a:p>
                  </a:txBody>
                  <a:tcPr marL="9525" marR="9525" marT="9525" marB="0" anchor="b"/>
                </a:tc>
              </a:tr>
              <a:tr h="430808">
                <a:tc>
                  <a:txBody>
                    <a:bodyPr/>
                    <a:lstStyle/>
                    <a:p>
                      <a:pPr algn="ctr" fontAlgn="b"/>
                      <a:r>
                        <a:rPr lang="en-US" sz="1100" b="1" u="none" strike="noStrike" dirty="0">
                          <a:effectLst/>
                        </a:rPr>
                        <a:t>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Cleared</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30463</a:t>
                      </a:r>
                      <a:endParaRPr lang="en-US" sz="1100" b="0" i="0" u="none" strike="noStrike" dirty="0">
                        <a:solidFill>
                          <a:srgbClr val="000000"/>
                        </a:solidFill>
                        <a:effectLst/>
                        <a:latin typeface="Calibri"/>
                      </a:endParaRPr>
                    </a:p>
                  </a:txBody>
                  <a:tcPr marL="9525" marR="9525" marT="9525" marB="0" anchor="b"/>
                </a:tc>
              </a:tr>
              <a:tr h="430808">
                <a:tc>
                  <a:txBody>
                    <a:bodyPr/>
                    <a:lstStyle/>
                    <a:p>
                      <a:pPr algn="ctr" fontAlgn="b"/>
                      <a:r>
                        <a:rPr lang="en-US" sz="1100" u="none" strike="noStrike">
                          <a:effectLst/>
                        </a:rPr>
                        <a:t> </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b="1" u="none" strike="noStrike" dirty="0">
                          <a:effectLst/>
                        </a:rPr>
                        <a:t>Total</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35482</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93217917"/>
              </p:ext>
            </p:extLst>
          </p:nvPr>
        </p:nvGraphicFramePr>
        <p:xfrm>
          <a:off x="752475" y="3829053"/>
          <a:ext cx="3416300" cy="1968523"/>
        </p:xfrm>
        <a:graphic>
          <a:graphicData uri="http://schemas.openxmlformats.org/drawingml/2006/table">
            <a:tbl>
              <a:tblPr>
                <a:tableStyleId>{5C22544A-7EE6-4342-B048-85BDC9FD1C3A}</a:tableStyleId>
              </a:tblPr>
              <a:tblGrid>
                <a:gridCol w="824032"/>
                <a:gridCol w="1768236"/>
                <a:gridCol w="824032"/>
              </a:tblGrid>
              <a:tr h="535768">
                <a:tc>
                  <a:txBody>
                    <a:bodyPr/>
                    <a:lstStyle/>
                    <a:p>
                      <a:pPr algn="ctr" fontAlgn="b"/>
                      <a:r>
                        <a:rPr lang="en-US" sz="1100" b="1" i="0" u="none" strike="noStrike" dirty="0">
                          <a:solidFill>
                            <a:srgbClr val="000000"/>
                          </a:solidFill>
                          <a:effectLst/>
                          <a:latin typeface="Calibri"/>
                        </a:rPr>
                        <a:t>#</a:t>
                      </a:r>
                    </a:p>
                  </a:txBody>
                  <a:tcPr marL="9525" marR="9525" marT="9525" marB="0" anchor="b"/>
                </a:tc>
                <a:tc>
                  <a:txBody>
                    <a:bodyPr/>
                    <a:lstStyle/>
                    <a:p>
                      <a:pPr algn="ctr" fontAlgn="b"/>
                      <a:r>
                        <a:rPr lang="en-US" sz="1100" b="1" u="none" strike="noStrike" dirty="0">
                          <a:effectLst/>
                        </a:rPr>
                        <a:t>Type</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smtClean="0">
                          <a:effectLst/>
                        </a:rPr>
                        <a:t>% of Default</a:t>
                      </a:r>
                    </a:p>
                    <a:p>
                      <a:pPr algn="ctr" fontAlgn="b"/>
                      <a:endParaRPr lang="en-US" sz="1100" b="1" i="0" u="none" strike="noStrike" dirty="0">
                        <a:solidFill>
                          <a:srgbClr val="000000"/>
                        </a:solidFill>
                        <a:effectLst/>
                        <a:latin typeface="Calibri"/>
                      </a:endParaRPr>
                    </a:p>
                  </a:txBody>
                  <a:tcPr marL="9525" marR="9525" marT="9525" marB="0" anchor="b"/>
                </a:tc>
              </a:tr>
              <a:tr h="199170">
                <a:tc>
                  <a:txBody>
                    <a:bodyPr/>
                    <a:lstStyle/>
                    <a:p>
                      <a:pPr algn="ctr" fontAlgn="b"/>
                      <a:r>
                        <a:rPr lang="en-US" sz="1100" b="1" i="0" u="none" strike="noStrike">
                          <a:solidFill>
                            <a:srgbClr val="000000"/>
                          </a:solidFill>
                          <a:effectLst/>
                          <a:latin typeface="Calibri"/>
                        </a:rPr>
                        <a:t>1</a:t>
                      </a:r>
                    </a:p>
                  </a:txBody>
                  <a:tcPr marL="9525" marR="9525" marT="9525" marB="0" anchor="b"/>
                </a:tc>
                <a:tc>
                  <a:txBody>
                    <a:bodyPr/>
                    <a:lstStyle/>
                    <a:p>
                      <a:pPr algn="l" fontAlgn="b"/>
                      <a:r>
                        <a:rPr lang="en-US" sz="1100" dirty="0" smtClean="0"/>
                        <a:t>educational</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16.61</a:t>
                      </a:r>
                      <a:endParaRPr lang="en-US" sz="1100" b="0" i="0" u="none" strike="noStrike" dirty="0">
                        <a:solidFill>
                          <a:srgbClr val="000000"/>
                        </a:solidFill>
                        <a:effectLst/>
                        <a:latin typeface="Calibri"/>
                      </a:endParaRPr>
                    </a:p>
                  </a:txBody>
                  <a:tcPr marL="9525" marR="9525" marT="9525" marB="0" anchor="b"/>
                </a:tc>
              </a:tr>
              <a:tr h="199170">
                <a:tc>
                  <a:txBody>
                    <a:bodyPr/>
                    <a:lstStyle/>
                    <a:p>
                      <a:pPr algn="ctr" fontAlgn="b"/>
                      <a:r>
                        <a:rPr lang="en-US" sz="1100" b="1" i="0" u="none" strike="noStrike">
                          <a:solidFill>
                            <a:srgbClr val="000000"/>
                          </a:solidFill>
                          <a:effectLst/>
                          <a:latin typeface="Calibri"/>
                        </a:rPr>
                        <a:t>2</a:t>
                      </a:r>
                    </a:p>
                  </a:txBody>
                  <a:tcPr marL="9525" marR="9525" marT="9525" marB="0" anchor="b"/>
                </a:tc>
                <a:tc>
                  <a:txBody>
                    <a:bodyPr/>
                    <a:lstStyle/>
                    <a:p>
                      <a:pPr algn="l" fontAlgn="b"/>
                      <a:r>
                        <a:rPr lang="en-US" sz="1100" dirty="0" err="1" smtClean="0"/>
                        <a:t>debt_consolidation</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15.00</a:t>
                      </a:r>
                      <a:endParaRPr lang="en-US" sz="1100" b="0" i="0" u="none" strike="noStrike" dirty="0">
                        <a:solidFill>
                          <a:srgbClr val="000000"/>
                        </a:solidFill>
                        <a:effectLst/>
                        <a:latin typeface="Calibri"/>
                      </a:endParaRPr>
                    </a:p>
                  </a:txBody>
                  <a:tcPr marL="9525" marR="9525" marT="9525" marB="0" anchor="b"/>
                </a:tc>
              </a:tr>
              <a:tr h="199170">
                <a:tc>
                  <a:txBody>
                    <a:bodyPr/>
                    <a:lstStyle/>
                    <a:p>
                      <a:pPr algn="ctr" fontAlgn="b"/>
                      <a:r>
                        <a:rPr lang="en-US" sz="1100" b="1" i="0" u="none" strike="noStrike">
                          <a:solidFill>
                            <a:srgbClr val="000000"/>
                          </a:solidFill>
                          <a:effectLst/>
                          <a:latin typeface="Calibri"/>
                        </a:rPr>
                        <a:t>3</a:t>
                      </a:r>
                    </a:p>
                  </a:txBody>
                  <a:tcPr marL="9525" marR="9525" marT="9525" marB="0" anchor="b"/>
                </a:tc>
                <a:tc>
                  <a:txBody>
                    <a:bodyPr/>
                    <a:lstStyle/>
                    <a:p>
                      <a:pPr algn="l" fontAlgn="b"/>
                      <a:r>
                        <a:rPr lang="en-US" sz="1100" dirty="0" err="1" smtClean="0"/>
                        <a:t>home_improvement</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11.49</a:t>
                      </a:r>
                    </a:p>
                    <a:p>
                      <a:pPr algn="r" fontAlgn="b"/>
                      <a:endParaRPr lang="en-US" sz="1100" b="0" i="0" u="none" strike="noStrike" dirty="0">
                        <a:solidFill>
                          <a:srgbClr val="000000"/>
                        </a:solidFill>
                        <a:effectLst/>
                        <a:latin typeface="Calibri"/>
                      </a:endParaRPr>
                    </a:p>
                  </a:txBody>
                  <a:tcPr marL="9525" marR="9525" marT="9525" marB="0" anchor="b"/>
                </a:tc>
              </a:tr>
              <a:tr h="199170">
                <a:tc>
                  <a:txBody>
                    <a:bodyPr/>
                    <a:lstStyle/>
                    <a:p>
                      <a:pPr algn="ctr" fontAlgn="b"/>
                      <a:r>
                        <a:rPr lang="en-US" sz="1100" b="1" i="0" u="none" strike="noStrike">
                          <a:solidFill>
                            <a:srgbClr val="000000"/>
                          </a:solidFill>
                          <a:effectLst/>
                          <a:latin typeface="Calibri"/>
                        </a:rPr>
                        <a:t>4</a:t>
                      </a:r>
                    </a:p>
                  </a:txBody>
                  <a:tcPr marL="9525" marR="9525" marT="9525" marB="0" anchor="b"/>
                </a:tc>
                <a:tc>
                  <a:txBody>
                    <a:bodyPr/>
                    <a:lstStyle/>
                    <a:p>
                      <a:pPr algn="l" fontAlgn="b"/>
                      <a:r>
                        <a:rPr lang="en-US" sz="1100" dirty="0" smtClean="0"/>
                        <a:t>car</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10.74</a:t>
                      </a:r>
                    </a:p>
                    <a:p>
                      <a:pPr algn="r" fontAlgn="b"/>
                      <a:endParaRPr lang="en-US" sz="1100" b="0" i="0" u="none" strike="noStrike" dirty="0">
                        <a:solidFill>
                          <a:srgbClr val="000000"/>
                        </a:solidFill>
                        <a:effectLst/>
                        <a:latin typeface="Calibri"/>
                      </a:endParaRPr>
                    </a:p>
                  </a:txBody>
                  <a:tcPr marL="9525" marR="9525" marT="9525" marB="0" anchor="b"/>
                </a:tc>
              </a:tr>
              <a:tr h="199170">
                <a:tc>
                  <a:txBody>
                    <a:bodyPr/>
                    <a:lstStyle/>
                    <a:p>
                      <a:pPr algn="ctr" fontAlgn="b"/>
                      <a:r>
                        <a:rPr lang="en-US" sz="1100" b="1" i="0" u="none" strike="noStrike" dirty="0">
                          <a:solidFill>
                            <a:srgbClr val="000000"/>
                          </a:solidFill>
                          <a:effectLst/>
                          <a:latin typeface="Calibri"/>
                        </a:rPr>
                        <a:t>5</a:t>
                      </a:r>
                    </a:p>
                  </a:txBody>
                  <a:tcPr marL="9525" marR="9525" marT="9525" marB="0" anchor="b"/>
                </a:tc>
                <a:tc>
                  <a:txBody>
                    <a:bodyPr/>
                    <a:lstStyle/>
                    <a:p>
                      <a:pPr algn="l" fontAlgn="b"/>
                      <a:r>
                        <a:rPr lang="en-US" sz="1100" dirty="0" err="1" smtClean="0"/>
                        <a:t>credit_card</a:t>
                      </a:r>
                      <a:r>
                        <a:rPr lang="en-US" sz="1100" dirty="0" smtClean="0"/>
                        <a:t> </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10.39</a:t>
                      </a:r>
                    </a:p>
                    <a:p>
                      <a:pPr algn="r" fontAlgn="b"/>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01980247"/>
              </p:ext>
            </p:extLst>
          </p:nvPr>
        </p:nvGraphicFramePr>
        <p:xfrm>
          <a:off x="6324600" y="1647825"/>
          <a:ext cx="3476625" cy="1857377"/>
        </p:xfrm>
        <a:graphic>
          <a:graphicData uri="http://schemas.openxmlformats.org/drawingml/2006/table">
            <a:tbl>
              <a:tblPr>
                <a:tableStyleId>{5C22544A-7EE6-4342-B048-85BDC9FD1C3A}</a:tableStyleId>
              </a:tblPr>
              <a:tblGrid>
                <a:gridCol w="782546"/>
                <a:gridCol w="1679214"/>
                <a:gridCol w="1014865"/>
              </a:tblGrid>
              <a:tr h="191195">
                <a:tc>
                  <a:txBody>
                    <a:bodyPr/>
                    <a:lstStyle/>
                    <a:p>
                      <a:pPr algn="ctr" fontAlgn="b"/>
                      <a:r>
                        <a:rPr lang="en-US" sz="1100" b="1"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a:effectLst/>
                        </a:rPr>
                        <a:t>Grade</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a:effectLst/>
                        </a:rPr>
                        <a:t>% of Default</a:t>
                      </a:r>
                      <a:endParaRPr lang="en-US" sz="1100" b="1" i="0" u="none" strike="noStrike" dirty="0">
                        <a:solidFill>
                          <a:srgbClr val="000000"/>
                        </a:solidFill>
                        <a:effectLst/>
                        <a:latin typeface="Calibri"/>
                      </a:endParaRPr>
                    </a:p>
                  </a:txBody>
                  <a:tcPr marL="9525" marR="9525" marT="9525" marB="0" anchor="b"/>
                </a:tc>
              </a:tr>
              <a:tr h="238026">
                <a:tc>
                  <a:txBody>
                    <a:bodyPr/>
                    <a:lstStyle/>
                    <a:p>
                      <a:pPr algn="ctr" fontAlgn="b"/>
                      <a:r>
                        <a:rPr lang="en-US" sz="1100" b="1" u="none" strike="noStrike" dirty="0">
                          <a:effectLst/>
                        </a:rPr>
                        <a:t>1</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b="1" u="none" strike="noStrike" dirty="0">
                          <a:effectLst/>
                        </a:rPr>
                        <a:t>5.67</a:t>
                      </a:r>
                      <a:endParaRPr lang="en-US" sz="1100" b="1" i="0" u="none" strike="noStrike" dirty="0">
                        <a:solidFill>
                          <a:srgbClr val="000000"/>
                        </a:solidFill>
                        <a:effectLst/>
                        <a:latin typeface="Calibri"/>
                      </a:endParaRPr>
                    </a:p>
                  </a:txBody>
                  <a:tcPr marL="9525" marR="9525" marT="9525" marB="0" anchor="b"/>
                </a:tc>
              </a:tr>
              <a:tr h="238026">
                <a:tc>
                  <a:txBody>
                    <a:bodyPr/>
                    <a:lstStyle/>
                    <a:p>
                      <a:pPr algn="ctr" fontAlgn="b"/>
                      <a:r>
                        <a:rPr lang="en-US" sz="1100" b="1" u="none" strike="noStrike" dirty="0">
                          <a:effectLst/>
                        </a:rPr>
                        <a:t>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B</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b="1" u="none" strike="noStrike" dirty="0">
                          <a:effectLst/>
                        </a:rPr>
                        <a:t>11.79</a:t>
                      </a:r>
                      <a:endParaRPr lang="en-US" sz="1100" b="1" i="0" u="none" strike="noStrike" dirty="0">
                        <a:solidFill>
                          <a:srgbClr val="000000"/>
                        </a:solidFill>
                        <a:effectLst/>
                        <a:latin typeface="Calibri"/>
                      </a:endParaRPr>
                    </a:p>
                  </a:txBody>
                  <a:tcPr marL="9525" marR="9525" marT="9525" marB="0" anchor="b"/>
                </a:tc>
              </a:tr>
              <a:tr h="238026">
                <a:tc>
                  <a:txBody>
                    <a:bodyPr/>
                    <a:lstStyle/>
                    <a:p>
                      <a:pPr algn="ctr" fontAlgn="b"/>
                      <a:r>
                        <a:rPr lang="en-US" sz="1100" b="1" u="none" strike="noStrike" dirty="0">
                          <a:effectLst/>
                        </a:rPr>
                        <a:t>3</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b="1" u="none" strike="noStrike" dirty="0">
                          <a:effectLst/>
                        </a:rPr>
                        <a:t>16.54</a:t>
                      </a:r>
                      <a:endParaRPr lang="en-US" sz="1100" b="1" i="0" u="none" strike="noStrike" dirty="0">
                        <a:solidFill>
                          <a:srgbClr val="000000"/>
                        </a:solidFill>
                        <a:effectLst/>
                        <a:latin typeface="Calibri"/>
                      </a:endParaRPr>
                    </a:p>
                  </a:txBody>
                  <a:tcPr marL="9525" marR="9525" marT="9525" marB="0" anchor="b"/>
                </a:tc>
              </a:tr>
              <a:tr h="238026">
                <a:tc>
                  <a:txBody>
                    <a:bodyPr/>
                    <a:lstStyle/>
                    <a:p>
                      <a:pPr algn="ctr" fontAlgn="b"/>
                      <a:r>
                        <a:rPr lang="en-US" sz="1100" b="1" u="none" strike="noStrike" dirty="0">
                          <a:effectLst/>
                        </a:rPr>
                        <a:t>4</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D</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b="1" u="none" strike="noStrike" dirty="0">
                          <a:effectLst/>
                        </a:rPr>
                        <a:t>21.21</a:t>
                      </a:r>
                      <a:endParaRPr lang="en-US" sz="1100" b="1" i="0" u="none" strike="noStrike" dirty="0">
                        <a:solidFill>
                          <a:srgbClr val="000000"/>
                        </a:solidFill>
                        <a:effectLst/>
                        <a:latin typeface="Calibri"/>
                      </a:endParaRPr>
                    </a:p>
                  </a:txBody>
                  <a:tcPr marL="9525" marR="9525" marT="9525" marB="0" anchor="b"/>
                </a:tc>
              </a:tr>
              <a:tr h="238026">
                <a:tc>
                  <a:txBody>
                    <a:bodyPr/>
                    <a:lstStyle/>
                    <a:p>
                      <a:pPr algn="ctr" fontAlgn="b"/>
                      <a:r>
                        <a:rPr lang="en-US" sz="1100" b="1" u="none" strike="noStrike" dirty="0">
                          <a:effectLst/>
                        </a:rPr>
                        <a:t>5</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b="1" u="none" strike="noStrike" dirty="0">
                          <a:effectLst/>
                        </a:rPr>
                        <a:t>26.4</a:t>
                      </a:r>
                      <a:endParaRPr lang="en-US" sz="1100" b="1" i="0" u="none" strike="noStrike" dirty="0">
                        <a:solidFill>
                          <a:srgbClr val="000000"/>
                        </a:solidFill>
                        <a:effectLst/>
                        <a:latin typeface="Calibri"/>
                      </a:endParaRPr>
                    </a:p>
                  </a:txBody>
                  <a:tcPr marL="9525" marR="9525" marT="9525" marB="0" anchor="b"/>
                </a:tc>
              </a:tr>
              <a:tr h="238026">
                <a:tc>
                  <a:txBody>
                    <a:bodyPr/>
                    <a:lstStyle/>
                    <a:p>
                      <a:pPr algn="ctr" fontAlgn="b"/>
                      <a:r>
                        <a:rPr lang="en-US" sz="1100" b="1" u="none" strike="noStrike" dirty="0">
                          <a:effectLst/>
                        </a:rPr>
                        <a:t>6</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F</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b="1" u="none" strike="noStrike" dirty="0">
                          <a:effectLst/>
                        </a:rPr>
                        <a:t>31.83</a:t>
                      </a:r>
                      <a:endParaRPr lang="en-US" sz="1100" b="1" i="0" u="none" strike="noStrike" dirty="0">
                        <a:solidFill>
                          <a:srgbClr val="000000"/>
                        </a:solidFill>
                        <a:effectLst/>
                        <a:latin typeface="Calibri"/>
                      </a:endParaRPr>
                    </a:p>
                  </a:txBody>
                  <a:tcPr marL="9525" marR="9525" marT="9525" marB="0" anchor="b"/>
                </a:tc>
              </a:tr>
              <a:tr h="238026">
                <a:tc>
                  <a:txBody>
                    <a:bodyPr/>
                    <a:lstStyle/>
                    <a:p>
                      <a:pPr algn="ctr" fontAlgn="b"/>
                      <a:r>
                        <a:rPr lang="en-US" sz="1100" b="1" u="none" strike="noStrike" dirty="0">
                          <a:effectLst/>
                        </a:rPr>
                        <a:t>7</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b="1" u="none" strike="noStrike" dirty="0">
                          <a:effectLst/>
                        </a:rPr>
                        <a:t>33.92</a:t>
                      </a:r>
                      <a:endParaRPr lang="en-US" sz="1100" b="1" i="0" u="none" strike="noStrike" dirty="0">
                        <a:solidFill>
                          <a:srgbClr val="000000"/>
                        </a:solidFill>
                        <a:effectLst/>
                        <a:latin typeface="Calibri"/>
                      </a:endParaRPr>
                    </a:p>
                  </a:txBody>
                  <a:tcPr marL="9525" marR="9525" marT="9525" marB="0" anchor="b"/>
                </a:tc>
              </a:tr>
            </a:tbl>
          </a:graphicData>
        </a:graphic>
      </p:graphicFrame>
      <p:sp>
        <p:nvSpPr>
          <p:cNvPr id="13" name="TextBox 12"/>
          <p:cNvSpPr txBox="1"/>
          <p:nvPr/>
        </p:nvSpPr>
        <p:spPr>
          <a:xfrm>
            <a:off x="6553200" y="3114675"/>
            <a:ext cx="2457450" cy="523220"/>
          </a:xfrm>
          <a:prstGeom prst="rect">
            <a:avLst/>
          </a:prstGeom>
          <a:noFill/>
        </p:spPr>
        <p:txBody>
          <a:bodyPr wrap="square" rtlCol="0">
            <a:spAutoFit/>
          </a:bodyPr>
          <a:lstStyle/>
          <a:p>
            <a:endParaRPr lang="en-US" sz="1000" b="1" dirty="0" smtClean="0"/>
          </a:p>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758498563"/>
              </p:ext>
            </p:extLst>
          </p:nvPr>
        </p:nvGraphicFramePr>
        <p:xfrm>
          <a:off x="6410326" y="3829050"/>
          <a:ext cx="3390899" cy="1943100"/>
        </p:xfrm>
        <a:graphic>
          <a:graphicData uri="http://schemas.openxmlformats.org/drawingml/2006/table">
            <a:tbl>
              <a:tblPr>
                <a:tableStyleId>{5C22544A-7EE6-4342-B048-85BDC9FD1C3A}</a:tableStyleId>
              </a:tblPr>
              <a:tblGrid>
                <a:gridCol w="763250"/>
                <a:gridCol w="1637808"/>
                <a:gridCol w="989841"/>
              </a:tblGrid>
              <a:tr h="812112">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Type</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 of Default</a:t>
                      </a:r>
                      <a:endParaRPr lang="en-US" sz="1100" b="1" i="0" u="none" strike="noStrike">
                        <a:solidFill>
                          <a:srgbClr val="000000"/>
                        </a:solidFill>
                        <a:effectLst/>
                        <a:latin typeface="Calibri"/>
                      </a:endParaRPr>
                    </a:p>
                  </a:txBody>
                  <a:tcPr marL="9525" marR="9525" marT="9525" marB="0" anchor="b"/>
                </a:tc>
              </a:tr>
              <a:tr h="376996">
                <a:tc>
                  <a:txBody>
                    <a:bodyPr/>
                    <a:lstStyle/>
                    <a:p>
                      <a:pPr algn="ctr" fontAlgn="b"/>
                      <a:r>
                        <a:rPr lang="en-US" sz="1100" u="none" strike="noStrike">
                          <a:effectLst/>
                        </a:rPr>
                        <a:t>1</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Not Verified</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12.13</a:t>
                      </a:r>
                      <a:endParaRPr lang="en-US" sz="1100" b="0" i="0" u="none" strike="noStrike">
                        <a:solidFill>
                          <a:srgbClr val="000000"/>
                        </a:solidFill>
                        <a:effectLst/>
                        <a:latin typeface="Calibri"/>
                      </a:endParaRPr>
                    </a:p>
                  </a:txBody>
                  <a:tcPr marL="9525" marR="9525" marT="9525" marB="0" anchor="b"/>
                </a:tc>
              </a:tr>
              <a:tr h="376996">
                <a:tc>
                  <a:txBody>
                    <a:bodyPr/>
                    <a:lstStyle/>
                    <a:p>
                      <a:pPr algn="ctr" fontAlgn="b"/>
                      <a:r>
                        <a:rPr lang="en-US" sz="1100" u="none" strike="noStrike">
                          <a:effectLst/>
                        </a:rPr>
                        <a:t>2</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Source Verified</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14.56</a:t>
                      </a:r>
                      <a:endParaRPr lang="en-US" sz="1100" b="0" i="0" u="none" strike="noStrike" dirty="0">
                        <a:solidFill>
                          <a:srgbClr val="000000"/>
                        </a:solidFill>
                        <a:effectLst/>
                        <a:latin typeface="Calibri"/>
                      </a:endParaRPr>
                    </a:p>
                  </a:txBody>
                  <a:tcPr marL="9525" marR="9525" marT="9525" marB="0" anchor="b"/>
                </a:tc>
              </a:tr>
              <a:tr h="376996">
                <a:tc>
                  <a:txBody>
                    <a:bodyPr/>
                    <a:lstStyle/>
                    <a:p>
                      <a:pPr algn="ctr" fontAlgn="b"/>
                      <a:r>
                        <a:rPr lang="en-US" sz="1100" u="none" strike="noStrike">
                          <a:effectLst/>
                        </a:rPr>
                        <a:t>3</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Verified</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16.45</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Univariate </a:t>
            </a:r>
            <a:r>
              <a:rPr lang="en-IN" sz="2800" dirty="0" smtClean="0"/>
              <a:t>Analysis</a:t>
            </a:r>
            <a:br>
              <a:rPr lang="en-IN" sz="2800" dirty="0" smtClean="0"/>
            </a:br>
            <a:endParaRPr lang="en-IN"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562100"/>
            <a:ext cx="372427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50" y="1066799"/>
            <a:ext cx="393382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7" y="4038600"/>
            <a:ext cx="4586287"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22030" y="2371039"/>
            <a:ext cx="2514600" cy="646331"/>
          </a:xfrm>
          <a:prstGeom prst="rect">
            <a:avLst/>
          </a:prstGeom>
          <a:noFill/>
        </p:spPr>
        <p:txBody>
          <a:bodyPr wrap="square" rtlCol="0">
            <a:spAutoFit/>
          </a:bodyPr>
          <a:lstStyle/>
          <a:p>
            <a:pPr algn="ctr"/>
            <a:r>
              <a:rPr lang="en-US" b="1" dirty="0" smtClean="0"/>
              <a:t>% Of Defaults</a:t>
            </a:r>
          </a:p>
          <a:p>
            <a:endParaRPr lang="en-US"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Bivariate </a:t>
            </a:r>
            <a:r>
              <a:rPr lang="en-IN" sz="2800" dirty="0" smtClean="0"/>
              <a:t>Analysis</a:t>
            </a:r>
            <a:endParaRPr lang="en-IN" sz="28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38313"/>
            <a:ext cx="490537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71539" y="4424363"/>
            <a:ext cx="3171825" cy="1200329"/>
          </a:xfrm>
          <a:prstGeom prst="rect">
            <a:avLst/>
          </a:prstGeom>
          <a:noFill/>
        </p:spPr>
        <p:txBody>
          <a:bodyPr wrap="square" rtlCol="0">
            <a:spAutoFit/>
          </a:bodyPr>
          <a:lstStyle/>
          <a:p>
            <a:r>
              <a:rPr lang="en-US" dirty="0" smtClean="0"/>
              <a:t>Loan which are funded for 60 months and are default</a:t>
            </a:r>
          </a:p>
          <a:p>
            <a:endParaRPr lang="en-US" dirty="0" smtClean="0"/>
          </a:p>
          <a:p>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9" y="1690688"/>
            <a:ext cx="337661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877050" y="4424363"/>
            <a:ext cx="3171825" cy="1477328"/>
          </a:xfrm>
          <a:prstGeom prst="rect">
            <a:avLst/>
          </a:prstGeom>
          <a:noFill/>
        </p:spPr>
        <p:txBody>
          <a:bodyPr wrap="square" rtlCol="0">
            <a:spAutoFit/>
          </a:bodyPr>
          <a:lstStyle/>
          <a:p>
            <a:r>
              <a:rPr lang="en-US" dirty="0" smtClean="0"/>
              <a:t>Loan which are funded and are default and their owner ship status</a:t>
            </a:r>
          </a:p>
          <a:p>
            <a:endParaRPr lang="en-US" dirty="0" smtClean="0"/>
          </a:p>
          <a:p>
            <a:endParaRPr lang="en-US"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276475"/>
            <a:ext cx="592455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686549" y="3181439"/>
            <a:ext cx="4905375" cy="1200329"/>
          </a:xfrm>
          <a:prstGeom prst="rect">
            <a:avLst/>
          </a:prstGeom>
          <a:noFill/>
        </p:spPr>
        <p:txBody>
          <a:bodyPr wrap="square" rtlCol="0">
            <a:spAutoFit/>
          </a:bodyPr>
          <a:lstStyle/>
          <a:p>
            <a:r>
              <a:rPr lang="en-US" dirty="0" smtClean="0"/>
              <a:t>Based on box plot we can see borrower which falls under grade A are likely to get high value loans and lending company should follow this pattern.</a:t>
            </a:r>
          </a:p>
          <a:p>
            <a:endParaRPr lang="en-US" dirty="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400" dirty="0" smtClean="0"/>
              <a:t>We can concluded that we should prefer to give loan to borrower with Grade A and fo</a:t>
            </a:r>
            <a:r>
              <a:rPr lang="en-IN" sz="1400" dirty="0" smtClean="0"/>
              <a:t>r shorter duration.</a:t>
            </a: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Conclusions</a:t>
            </a:r>
            <a:endParaRPr lang="en-IN" sz="2800"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TotalTime>
  <Words>339</Words>
  <Application>Microsoft Office PowerPoint</Application>
  <PresentationFormat>Custom</PresentationFormat>
  <Paragraphs>105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Lending Case Study ASSIGNMENT  SUBMISSION </vt:lpstr>
      <vt:lpstr> Abstract</vt:lpstr>
      <vt:lpstr> Problem solving methodology</vt:lpstr>
      <vt:lpstr>Univariate Analysis</vt:lpstr>
      <vt:lpstr>Univariate Analysis </vt:lpstr>
      <vt:lpstr>Bivariate Analysis</vt:lpstr>
      <vt:lpstr>PowerPoint Presentation</vt:lpstr>
      <vt:lpstr>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40</cp:revision>
  <dcterms:created xsi:type="dcterms:W3CDTF">2016-06-09T08:16:28Z</dcterms:created>
  <dcterms:modified xsi:type="dcterms:W3CDTF">2021-02-22T18:20:14Z</dcterms:modified>
</cp:coreProperties>
</file>