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0" r:id="rId20"/>
    <p:sldId id="274" r:id="rId21"/>
    <p:sldId id="275" r:id="rId22"/>
    <p:sldId id="276" r:id="rId23"/>
    <p:sldId id="277" r:id="rId24"/>
    <p:sldId id="291" r:id="rId25"/>
    <p:sldId id="292" r:id="rId26"/>
    <p:sldId id="278" r:id="rId27"/>
    <p:sldId id="285" r:id="rId28"/>
    <p:sldId id="287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+EfNrMipid/hdP0Y05Ut/Jva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26721-6EAF-4E12-80B0-B967872AB00E}">
  <a:tblStyle styleId="{85126721-6EAF-4E12-80B0-B967872AB0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532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421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3741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085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0437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3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768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0968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66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8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932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7203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501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0829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20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583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392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67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845389" y="134139"/>
            <a:ext cx="6133382" cy="10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 dirty="0">
                <a:latin typeface="Bahnschrift Condensed" panose="020B0502040204020203" pitchFamily="34" charset="0"/>
              </a:rPr>
              <a:t>CAPSTONE EDA PROJECT</a:t>
            </a:r>
            <a:endParaRPr sz="4800" dirty="0">
              <a:latin typeface="Bahnschrift Condensed" panose="020B0502040204020203" pitchFamily="34" charset="0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1751162" y="1171539"/>
            <a:ext cx="3890514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C00000"/>
                </a:solidFill>
              </a:rPr>
              <a:t>HOTEL BOOKINGS ANALYSIS</a:t>
            </a:r>
            <a:endParaRPr sz="1600" b="1" dirty="0">
              <a:solidFill>
                <a:srgbClr val="C00000"/>
              </a:solidFill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745880" y="4044936"/>
            <a:ext cx="6332400" cy="103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Team </a:t>
            </a:r>
            <a:r>
              <a:rPr lang="en-IN" sz="27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By :-</a:t>
            </a:r>
            <a:endParaRPr sz="2700" b="1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		</a:t>
            </a:r>
            <a:r>
              <a:rPr lang="en-IN" sz="2800" dirty="0">
                <a:solidFill>
                  <a:schemeClr val="lt1"/>
                </a:solidFill>
              </a:rPr>
              <a:t>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Rohit Sonawane   </a:t>
            </a:r>
            <a:endParaRPr sz="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B5139-1BF9-33FE-27A3-769B520D1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66" y="1556946"/>
            <a:ext cx="5443268" cy="248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5748-9765-7732-7AB6-770DE0A8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u="sng" dirty="0"/>
              <a:t>Univariate Analysis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2B8F-78DF-4CD7-E292-DCE518E4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68083"/>
            <a:ext cx="5685765" cy="3418217"/>
          </a:xfrm>
        </p:spPr>
        <p:txBody>
          <a:bodyPr>
            <a:normAutofit/>
          </a:bodyPr>
          <a:lstStyle/>
          <a:p>
            <a:r>
              <a:rPr lang="en-IN" dirty="0"/>
              <a:t>Which Hotel type Most Preferred.</a:t>
            </a:r>
          </a:p>
          <a:p>
            <a:r>
              <a:rPr lang="en-GB" sz="1400" dirty="0"/>
              <a:t>Which agent made the most bookings?</a:t>
            </a:r>
          </a:p>
          <a:p>
            <a:r>
              <a:rPr lang="en-GB" sz="1400" dirty="0"/>
              <a:t>What is the percentage of repeated guests?</a:t>
            </a:r>
          </a:p>
          <a:p>
            <a:r>
              <a:rPr lang="en-GB" sz="1400" dirty="0"/>
              <a:t>What is the most preferred room type by the customers?</a:t>
            </a:r>
          </a:p>
          <a:p>
            <a:r>
              <a:rPr lang="en-GB" sz="1400" dirty="0"/>
              <a:t>What type of food is mostly preferred by the guests?</a:t>
            </a:r>
          </a:p>
          <a:p>
            <a:r>
              <a:rPr lang="en-GB" sz="1400" dirty="0"/>
              <a:t>What type of food is mostly preferred by the guests?</a:t>
            </a:r>
          </a:p>
          <a:p>
            <a:r>
              <a:rPr lang="en-GB" sz="1400" dirty="0"/>
              <a:t>In which month most of the bookings happened?</a:t>
            </a:r>
          </a:p>
          <a:p>
            <a:r>
              <a:rPr lang="en-GB" sz="1400" dirty="0"/>
              <a:t>Which distribution channel is mostly used for hotel booking?</a:t>
            </a:r>
          </a:p>
          <a:p>
            <a:r>
              <a:rPr lang="en-GB" sz="1400" dirty="0"/>
              <a:t>Which year had highest bookings?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81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/>
              <a:t>1. Which Hotel type Most Preferred.</a:t>
            </a:r>
            <a:endParaRPr dirty="0"/>
          </a:p>
        </p:txBody>
      </p:sp>
      <p:sp>
        <p:nvSpPr>
          <p:cNvPr id="127" name="Google Shape;127;p11"/>
          <p:cNvSpPr/>
          <p:nvPr/>
        </p:nvSpPr>
        <p:spPr>
          <a:xfrm>
            <a:off x="4217626" y="1713905"/>
            <a:ext cx="315795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 observed 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 Hotel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shares 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66.41%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3A0DE-C702-2E6B-BA90-3386DE4B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9" y="1319841"/>
            <a:ext cx="4160525" cy="36806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80886" y="178681"/>
            <a:ext cx="7037189" cy="467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2.</a:t>
            </a:r>
            <a:r>
              <a:rPr lang="en-GB" dirty="0"/>
              <a:t>Which agent made the most bookings?</a:t>
            </a:r>
            <a:endParaRPr dirty="0"/>
          </a:p>
        </p:txBody>
      </p:sp>
      <p:sp>
        <p:nvSpPr>
          <p:cNvPr id="135" name="Google Shape;135;p12"/>
          <p:cNvSpPr txBox="1"/>
          <p:nvPr/>
        </p:nvSpPr>
        <p:spPr>
          <a:xfrm>
            <a:off x="698505" y="3857318"/>
            <a:ext cx="580195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bookings were </a:t>
            </a: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made by Agent No. 9.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booking were made by Agent No. 28.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CDDFA-8926-B914-6A31-2EA7A58C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1" y="789360"/>
            <a:ext cx="6272686" cy="2924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103518" y="136750"/>
            <a:ext cx="7461848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sz="2600" dirty="0"/>
              <a:t>3.</a:t>
            </a:r>
            <a:r>
              <a:rPr lang="en-GB" sz="2600" dirty="0"/>
              <a:t>What is the percentage of repeated guests?</a:t>
            </a:r>
            <a:endParaRPr sz="2600" dirty="0"/>
          </a:p>
        </p:txBody>
      </p:sp>
      <p:sp>
        <p:nvSpPr>
          <p:cNvPr id="142" name="Google Shape;142;p13"/>
          <p:cNvSpPr/>
          <p:nvPr/>
        </p:nvSpPr>
        <p:spPr>
          <a:xfrm>
            <a:off x="4666893" y="1440611"/>
            <a:ext cx="257066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</a:t>
            </a:r>
          </a:p>
          <a:p>
            <a:pPr marL="1143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– means guest</a:t>
            </a:r>
            <a:r>
              <a:rPr lang="en-I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      not repeated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me</a:t>
            </a:r>
            <a:r>
              <a:rPr lang="en-I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 guest is repeated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96.85 % guest is not repeated.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06901-0E10-D364-A809-EED86B651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97" y="927982"/>
            <a:ext cx="4055712" cy="3877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126225"/>
            <a:ext cx="6361213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n-IN" sz="2600" dirty="0"/>
              <a:t>4.</a:t>
            </a:r>
            <a:r>
              <a:rPr lang="en-GB" sz="2600" dirty="0"/>
              <a:t>What is the most preferred room type by the customers?</a:t>
            </a:r>
            <a:endParaRPr sz="2600" dirty="0"/>
          </a:p>
        </p:txBody>
      </p:sp>
      <p:sp>
        <p:nvSpPr>
          <p:cNvPr id="149" name="Google Shape;149;p14"/>
          <p:cNvSpPr/>
          <p:nvPr/>
        </p:nvSpPr>
        <p:spPr>
          <a:xfrm>
            <a:off x="659117" y="3816987"/>
            <a:ext cx="542396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observed that most of guest preferred room type is “A”.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533E6-E8BF-DFF6-CD2A-7E0E35B45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30" y="1112807"/>
            <a:ext cx="6264683" cy="29385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103517" y="199850"/>
            <a:ext cx="6817923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-IN" sz="2600" dirty="0"/>
              <a:t>5.</a:t>
            </a:r>
            <a:r>
              <a:rPr lang="en-GB" sz="2600" dirty="0"/>
              <a:t>What type of food is mostly preferred by the guests?</a:t>
            </a:r>
            <a:endParaRPr sz="2600" dirty="0"/>
          </a:p>
        </p:txBody>
      </p:sp>
      <p:sp>
        <p:nvSpPr>
          <p:cNvPr id="156" name="Google Shape;156;p15"/>
          <p:cNvSpPr/>
          <p:nvPr/>
        </p:nvSpPr>
        <p:spPr>
          <a:xfrm>
            <a:off x="991160" y="4432290"/>
            <a:ext cx="47849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Guest Preferred “BB” type of food.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A48F1-31B0-1A8F-9C85-EEB38ED42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5" y="1138687"/>
            <a:ext cx="6609740" cy="30593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147250"/>
            <a:ext cx="6658443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6.</a:t>
            </a:r>
            <a:r>
              <a:rPr lang="en-GB" dirty="0"/>
              <a:t>In which month most of the bookings happened?</a:t>
            </a:r>
            <a:endParaRPr dirty="0"/>
          </a:p>
        </p:txBody>
      </p:sp>
      <p:sp>
        <p:nvSpPr>
          <p:cNvPr id="162" name="Google Shape;162;p16"/>
          <p:cNvSpPr/>
          <p:nvPr/>
        </p:nvSpPr>
        <p:spPr>
          <a:xfrm>
            <a:off x="424598" y="4308412"/>
            <a:ext cx="6156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It's clearly seen that the most booking are in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month of “August”.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50DFC-1C07-34E0-4644-1125DB1F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21" y="1218481"/>
            <a:ext cx="6156600" cy="30899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277194" y="289748"/>
            <a:ext cx="6770587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7.</a:t>
            </a:r>
            <a:r>
              <a:rPr lang="en-GB" dirty="0"/>
              <a:t>Which distribution channel is mostly used for hotel booking?</a:t>
            </a:r>
            <a:endParaRPr dirty="0"/>
          </a:p>
        </p:txBody>
      </p:sp>
      <p:sp>
        <p:nvSpPr>
          <p:cNvPr id="171" name="Google Shape;171;p17"/>
          <p:cNvSpPr txBox="1"/>
          <p:nvPr/>
        </p:nvSpPr>
        <p:spPr>
          <a:xfrm>
            <a:off x="277195" y="4226944"/>
            <a:ext cx="6166738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dirty="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observed mostly used distribution Channel is TA/TO (Travel Agent/Travel Organisation).</a:t>
            </a: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DBBB9-4847-728F-4FC0-5A2662C1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2" y="1207698"/>
            <a:ext cx="6516429" cy="30192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8. </a:t>
            </a:r>
            <a:r>
              <a:rPr lang="en-GB" dirty="0"/>
              <a:t>Which year had highest bookings?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5998233" y="1017725"/>
            <a:ext cx="2834191" cy="3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chemeClr val="accent2"/>
                </a:solidFill>
              </a:rPr>
              <a:t>                                         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668183" y="4125775"/>
            <a:ext cx="6207069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i="0" u="none" strike="noStrike" cap="none" dirty="0">
                <a:latin typeface="Arial"/>
                <a:ea typeface="Arial"/>
                <a:cs typeface="Arial"/>
                <a:sym typeface="Arial"/>
              </a:rPr>
              <a:t>We observed 2016 has more bookings than 2015 and 2017.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6AC8B-E2D0-15DF-4BA2-A0CDF6B4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75" y="1173514"/>
            <a:ext cx="6770711" cy="27964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B5D-C7B0-5A71-6D5C-6AFC9C4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u="sng" dirty="0"/>
              <a:t>Bivariate and Multivariate Analysis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7AD50-5ED0-1749-5A81-F37FD572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796466" cy="341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Which hotel type has the highest ADR?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Which hotel has longer waiting time?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Which distribution channel contributed more to ADR in order to increase the income?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What is optimal stay length in both types of hotel?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16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552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IN" u="sng" dirty="0"/>
              <a:t>ACKNOWLEDGEMENT :-</a:t>
            </a:r>
            <a:endParaRPr u="sng" dirty="0"/>
          </a:p>
        </p:txBody>
      </p:sp>
      <p:sp>
        <p:nvSpPr>
          <p:cNvPr id="67" name="Google Shape;67;p2"/>
          <p:cNvSpPr txBox="1">
            <a:spLocks noGrp="1"/>
          </p:cNvSpPr>
          <p:nvPr>
            <p:ph idx="1"/>
          </p:nvPr>
        </p:nvSpPr>
        <p:spPr>
          <a:xfrm>
            <a:off x="311700" y="1131425"/>
            <a:ext cx="682526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sz="1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I would  express my gratitude towards the entire team of “</a:t>
            </a:r>
            <a:r>
              <a:rPr lang="en-IN" sz="1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Almabetter</a:t>
            </a:r>
            <a:r>
              <a:rPr lang="en-IN" sz="1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” for acknowledging us with such important domain and providing us an opportunity to work on real life problems through Capstone Project.</a:t>
            </a:r>
            <a:endParaRPr sz="1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30545" y="129398"/>
            <a:ext cx="6589432" cy="6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9. </a:t>
            </a:r>
            <a:r>
              <a:rPr lang="en-GB" sz="2500" dirty="0"/>
              <a:t>Which hotel type has the highest ADR?</a:t>
            </a: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88189" y="4425350"/>
            <a:ext cx="5124090" cy="58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IN" sz="1800" dirty="0">
                <a:solidFill>
                  <a:schemeClr val="accent2"/>
                </a:solidFill>
              </a:rPr>
              <a:t> City Hotel has highest Average ADR .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75FD4-5E7C-CF23-CC96-C64B455A9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2" y="791550"/>
            <a:ext cx="4830794" cy="34267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47250" y="105175"/>
            <a:ext cx="838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10.</a:t>
            </a:r>
            <a:r>
              <a:rPr lang="en-GB" sz="2500" dirty="0"/>
              <a:t>Which hotel has longer waiting time?</a:t>
            </a:r>
            <a:endParaRPr sz="2500" dirty="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311700" y="4232225"/>
            <a:ext cx="5519757" cy="6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IN" sz="1800" dirty="0">
                <a:solidFill>
                  <a:schemeClr val="accent2"/>
                </a:solidFill>
              </a:rPr>
              <a:t>City Hotel has longer waiting time than Resort Hotel.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72765-D406-8D75-BA66-13562CD3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50" y="746875"/>
            <a:ext cx="5750031" cy="33128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311700" y="136749"/>
            <a:ext cx="6701575" cy="90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11.</a:t>
            </a:r>
            <a:r>
              <a:rPr lang="en-GB" sz="2500" dirty="0"/>
              <a:t>Which distribution channel contributed more to ADR in order to increase the income?</a:t>
            </a:r>
            <a:endParaRPr sz="2500" dirty="0"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47250" y="1152475"/>
            <a:ext cx="73209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47250" y="4098584"/>
            <a:ext cx="6059821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observed “Direct” and “TA/TO” contribute in ADR of Both “City Hotel and Resort Hotel”.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E8638-6EC7-37EC-CBF2-6036EEEC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6423764" cy="283855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259100" y="94674"/>
            <a:ext cx="6693791" cy="97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12.</a:t>
            </a:r>
            <a:r>
              <a:rPr lang="en-GB" sz="2500" dirty="0"/>
              <a:t>What is optimal stay length in both types of hotel?</a:t>
            </a:r>
            <a:endParaRPr sz="2500" dirty="0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11700" y="4076830"/>
            <a:ext cx="5614647" cy="82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IN" sz="1800" dirty="0">
                <a:solidFill>
                  <a:schemeClr val="accent2"/>
                </a:solidFill>
              </a:rPr>
              <a:t>I observed City Hotel has  optimal stay of 2 days and Resort Hotel has optimal stay of 1 day.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7760F-F623-25B7-03E3-A26C03CF5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00" y="1072672"/>
            <a:ext cx="6969836" cy="28523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129E-DFEA-ABBE-7B70-9003B9EF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7" y="182768"/>
            <a:ext cx="6848225" cy="969707"/>
          </a:xfrm>
        </p:spPr>
        <p:txBody>
          <a:bodyPr/>
          <a:lstStyle/>
          <a:p>
            <a:r>
              <a:rPr lang="en-GB" sz="2500" dirty="0"/>
              <a:t>13.Relationship between the repeated guests and previous bookings not cancelled?</a:t>
            </a:r>
            <a:endParaRPr lang="en-IN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00C4D-9E34-ADC8-4B39-0FE8C0A5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313209"/>
            <a:ext cx="5545636" cy="552090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I observed that Repeated guests do not cancelled their booking.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F5940-57EB-6FE0-83E9-15058321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" y="1152475"/>
            <a:ext cx="6848225" cy="289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11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0FD7-45C3-6E9D-5FC2-19B0136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8023"/>
            <a:ext cx="6658443" cy="879702"/>
          </a:xfrm>
        </p:spPr>
        <p:txBody>
          <a:bodyPr/>
          <a:lstStyle/>
          <a:p>
            <a:r>
              <a:rPr lang="en-GB" dirty="0"/>
              <a:t>14.Relationship between ADR and total number of people?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7A489-879C-F326-6D76-F654DCF6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373592"/>
            <a:ext cx="5571515" cy="402317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I observed more the Total People are staying more the ADR.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33D93-D1EE-D0B8-8B92-62E30BFD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5" y="1084048"/>
            <a:ext cx="5811451" cy="32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7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74950" y="76900"/>
            <a:ext cx="62689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15.Analysing the correlation.</a:t>
            </a:r>
            <a:endParaRPr dirty="0"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 flipH="1">
            <a:off x="2966450" y="4891050"/>
            <a:ext cx="11778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4571999" y="757360"/>
            <a:ext cx="2622431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rial"/>
              <a:buChar char="●"/>
            </a:pPr>
            <a:r>
              <a:rPr lang="en-GB" sz="16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arrival_date_year</a:t>
            </a:r>
            <a:r>
              <a:rPr lang="en-GB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  </a:t>
            </a:r>
            <a:r>
              <a:rPr lang="en-GB" sz="16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arrival_date_week_number</a:t>
            </a:r>
            <a:r>
              <a:rPr lang="en-GB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30175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</a:pPr>
            <a:r>
              <a:rPr lang="en-GB" sz="16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GB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columns has negative</a:t>
            </a:r>
          </a:p>
          <a:p>
            <a:pPr marL="130175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</a:pPr>
            <a:r>
              <a:rPr lang="en-GB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correlation which </a:t>
            </a:r>
          </a:p>
          <a:p>
            <a:pPr marL="130175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</a:pPr>
            <a:r>
              <a:rPr lang="en-GB" sz="16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GB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-0.54.</a:t>
            </a: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Arial"/>
              <a:buChar char="●"/>
            </a:pPr>
            <a:r>
              <a:rPr lang="en-GB" sz="16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stays_in_week_nights</a:t>
            </a:r>
            <a:r>
              <a:rPr lang="en-GB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6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total_stays</a:t>
            </a:r>
            <a:r>
              <a:rPr lang="en-GB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has positive correlation which is 0.94.</a:t>
            </a:r>
            <a:endParaRPr lang="en-GB"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DECB6-1C3A-DA0F-03BB-A1F3EF21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92" y="736918"/>
            <a:ext cx="4284908" cy="432968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IN" sz="2500" b="1" u="sng" dirty="0"/>
              <a:t>Conclusion :-</a:t>
            </a:r>
            <a:endParaRPr sz="2500" b="1" u="sng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147088" y="661166"/>
            <a:ext cx="6650528" cy="409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City hotel is mostly preferred hotel by guests.</a:t>
            </a:r>
            <a:endParaRPr lang="en-GB" sz="125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Agent no. 9 made the most bookings.</a:t>
            </a:r>
            <a:endParaRPr lang="en-GB" sz="125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Percentage of repeated guest is less which is 3.15%.</a:t>
            </a:r>
            <a:endParaRPr lang="en-GB" sz="125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Room type A is mostly preferred room type.</a:t>
            </a: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Mostly preferred food type is BB type food.</a:t>
            </a:r>
            <a:endParaRPr lang="en-GB" sz="125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August month has most bookings.</a:t>
            </a:r>
            <a:endParaRPr lang="en-GB" sz="125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TA/TO distribution channel is mostly used and percentage is 82.00 %.</a:t>
            </a:r>
            <a:endParaRPr lang="en-GB" sz="125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City hotel has highest ADR. Highest ADR means more revenue.</a:t>
            </a: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2016 year had highest bookings and bookings were 56622.</a:t>
            </a:r>
            <a:endParaRPr lang="en-GB" sz="125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City hotel has higher waiting time means city hotel is busier hotel.</a:t>
            </a:r>
            <a:endParaRPr lang="en-GB" sz="125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GDS distribution channel contributed most in ADR in city hotel but no contribution in resort hotel.</a:t>
            </a:r>
            <a:endParaRPr lang="en-GB" sz="125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Optimal stay length in both hotel type is less than 7 days.</a:t>
            </a:r>
            <a:endParaRPr lang="en-GB" sz="125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Repeated guests do not cancel their bookings but not repeated guests cancel.</a:t>
            </a:r>
            <a:endParaRPr lang="en-GB" sz="125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number of people is more then ADR is also increases means revenue increases.</a:t>
            </a:r>
          </a:p>
          <a:p>
            <a:pPr algn="l">
              <a:buFont typeface="+mj-lt"/>
              <a:buAutoNum type="arabicPeriod"/>
            </a:pPr>
            <a:r>
              <a:rPr lang="en-GB" sz="12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arrival_date_year</a:t>
            </a: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GB" sz="12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arrival_date_week_number</a:t>
            </a: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columns has negative correlation which is -0.54.</a:t>
            </a:r>
          </a:p>
          <a:p>
            <a:pPr algn="l">
              <a:buFont typeface="+mj-lt"/>
              <a:buAutoNum type="arabicPeriod"/>
            </a:pPr>
            <a:r>
              <a:rPr lang="en-GB" sz="12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stays_in_week_nights</a:t>
            </a: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GB" sz="12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total_stays</a:t>
            </a:r>
            <a:r>
              <a:rPr lang="en-GB" sz="12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has positive correlation which is 0.94.</a:t>
            </a:r>
            <a:endParaRPr lang="en-GB" sz="125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9600" dirty="0">
                <a:solidFill>
                  <a:schemeClr val="accent1"/>
                </a:solidFill>
                <a:latin typeface="Algerian" panose="04020705040A02060702" pitchFamily="82" charset="0"/>
              </a:rPr>
              <a:t>THANK YOU</a:t>
            </a:r>
            <a:endParaRPr sz="96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56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IN" u="sng" dirty="0"/>
              <a:t>Algorithm/Steps followed :-</a:t>
            </a:r>
            <a:endParaRPr u="sng" dirty="0"/>
          </a:p>
        </p:txBody>
      </p:sp>
      <p:sp>
        <p:nvSpPr>
          <p:cNvPr id="79" name="Google Shape;79;p4"/>
          <p:cNvSpPr txBox="1">
            <a:spLocks noGrp="1"/>
          </p:cNvSpPr>
          <p:nvPr>
            <p:ph idx="1"/>
          </p:nvPr>
        </p:nvSpPr>
        <p:spPr>
          <a:xfrm>
            <a:off x="311700" y="1282075"/>
            <a:ext cx="692600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1.Importing necessary packages and libraries.</a:t>
            </a:r>
            <a:endParaRPr dirty="0">
              <a:solidFill>
                <a:srgbClr val="C00000"/>
              </a:solidFill>
            </a:endParaRP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2.Calling File from </a:t>
            </a:r>
            <a:r>
              <a:rPr lang="en-IN" dirty="0" err="1">
                <a:solidFill>
                  <a:srgbClr val="C00000"/>
                </a:solidFill>
              </a:rPr>
              <a:t>Github</a:t>
            </a:r>
            <a:r>
              <a:rPr lang="en-IN" dirty="0">
                <a:solidFill>
                  <a:srgbClr val="C00000"/>
                </a:solidFill>
              </a:rPr>
              <a:t> Repository.</a:t>
            </a:r>
            <a:endParaRPr dirty="0">
              <a:solidFill>
                <a:srgbClr val="C00000"/>
              </a:solidFill>
            </a:endParaRP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3.Analysing the data set.</a:t>
            </a:r>
            <a:endParaRPr dirty="0">
              <a:solidFill>
                <a:srgbClr val="C00000"/>
              </a:solidFill>
            </a:endParaRP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4.Checking null/NAN/duplicate rows.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5.Changing  Datatype if any required.</a:t>
            </a:r>
            <a:endParaRPr dirty="0">
              <a:solidFill>
                <a:srgbClr val="C00000"/>
              </a:solidFill>
            </a:endParaRP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5.Fixing the outliers.</a:t>
            </a:r>
            <a:endParaRPr dirty="0">
              <a:solidFill>
                <a:srgbClr val="C00000"/>
              </a:solidFill>
            </a:endParaRP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6.Drop certain columns/combined certain columns to make our data sheet free Avoid          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   of any irrelevant data.</a:t>
            </a:r>
            <a:endParaRPr dirty="0">
              <a:solidFill>
                <a:srgbClr val="C00000"/>
              </a:solidFill>
            </a:endParaRP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7.Applying the concept of Data Wrangling and Data Visualization such that we can  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   analyse the data sheet and retrieve required information.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IN" u="sng" dirty="0"/>
              <a:t>Problem Statement :-</a:t>
            </a:r>
            <a:endParaRPr u="sng" dirty="0"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78775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rgbClr val="C00000"/>
                </a:solidFill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IN" dirty="0" err="1">
                <a:solidFill>
                  <a:srgbClr val="C00000"/>
                </a:solidFill>
              </a:rPr>
              <a:t>analyze</a:t>
            </a:r>
            <a:r>
              <a:rPr lang="en-IN" dirty="0">
                <a:solidFill>
                  <a:srgbClr val="C00000"/>
                </a:solidFill>
              </a:rPr>
              <a:t> the data to discover important factors that  govern the bookings.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225436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IN" u="sng" dirty="0"/>
              <a:t>Description of columns :-</a:t>
            </a:r>
            <a:endParaRPr u="sng" dirty="0"/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109624227"/>
              </p:ext>
            </p:extLst>
          </p:nvPr>
        </p:nvGraphicFramePr>
        <p:xfrm>
          <a:off x="299069" y="572700"/>
          <a:ext cx="5773928" cy="4305073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216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Column_description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Hotel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 data values  hotel City ,Resort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6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is_canceled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Contains  </a:t>
                      </a:r>
                      <a:r>
                        <a:rPr lang="en-IN" sz="1400" u="none" strike="noStrike" cap="none" dirty="0" err="1"/>
                        <a:t>boolean</a:t>
                      </a:r>
                      <a:r>
                        <a:rPr lang="en-IN" sz="1400" u="none" strike="noStrike" cap="none" dirty="0"/>
                        <a:t> data values 0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not_canceled 1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canceled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6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lead_time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between the entering date of booking and arrival date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arrival_date_year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Year of the arrival  date of guests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6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Month of the arrival date of guests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arrival_date_week_number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Week number of year of arrival date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arrival_date_day_of_month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Day of the arrival of guests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3283072127"/>
              </p:ext>
            </p:extLst>
          </p:nvPr>
        </p:nvGraphicFramePr>
        <p:xfrm>
          <a:off x="343820" y="147824"/>
          <a:ext cx="5617033" cy="47394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distribution_channel</a:t>
                      </a:r>
                      <a:endParaRPr sz="1400" b="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TA/TO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is_repeated_guest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Having values 1-&gt;repeated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      0-&gt;no 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previous_cancellations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4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Previous_booking_not_cancellations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 not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reserved_room_type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Room type -- reserved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3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booking_changes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changes made to the booking from the moment the booking was entered on the </a:t>
                      </a:r>
                      <a:r>
                        <a:rPr lang="en-IN" sz="1400" u="none" strike="noStrike" cap="none" dirty="0" err="1"/>
                        <a:t>pms</a:t>
                      </a:r>
                      <a:r>
                        <a:rPr lang="en-IN" sz="1400" u="none" strike="noStrike" cap="none" dirty="0"/>
                        <a:t> until the moment of check-in or cancellation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6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deposit_type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values—No deposit , Refund, Non-refund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agent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ID of the travel agency made the booking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8"/>
          <p:cNvGraphicFramePr/>
          <p:nvPr>
            <p:extLst>
              <p:ext uri="{D42A27DB-BD31-4B8C-83A1-F6EECF244321}">
                <p14:modId xmlns:p14="http://schemas.microsoft.com/office/powerpoint/2010/main" val="2064115540"/>
              </p:ext>
            </p:extLst>
          </p:nvPr>
        </p:nvGraphicFramePr>
        <p:xfrm>
          <a:off x="345057" y="407585"/>
          <a:ext cx="5900468" cy="42343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2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8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Number of days for stay on weekend night</a:t>
                      </a:r>
                      <a:endParaRPr sz="1400" b="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Stays_in_week_nights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 days for stay on week day 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adults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adults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children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children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babies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babies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meal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Type of meal offered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Countries from where guests arrived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market_segment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 like  </a:t>
                      </a:r>
                      <a:r>
                        <a:rPr lang="en-IN" sz="1400" u="none" strike="noStrike" cap="none" dirty="0" err="1"/>
                        <a:t>TA</a:t>
                      </a:r>
                      <a:r>
                        <a:rPr lang="en-IN" sz="1400" u="none" strike="noStrike" cap="none" dirty="0" err="1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 err="1"/>
                        <a:t>Travel</a:t>
                      </a:r>
                      <a:r>
                        <a:rPr lang="en-IN" sz="1400" u="none" strike="noStrike" cap="none" dirty="0"/>
                        <a:t> agent  TO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Tour Operators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9"/>
          <p:cNvGraphicFramePr/>
          <p:nvPr>
            <p:extLst>
              <p:ext uri="{D42A27DB-BD31-4B8C-83A1-F6EECF244321}">
                <p14:modId xmlns:p14="http://schemas.microsoft.com/office/powerpoint/2010/main" val="2666497611"/>
              </p:ext>
            </p:extLst>
          </p:nvPr>
        </p:nvGraphicFramePr>
        <p:xfrm>
          <a:off x="362309" y="213487"/>
          <a:ext cx="5762446" cy="45930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2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company</a:t>
                      </a:r>
                      <a:endParaRPr sz="1400" b="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ID of the company which made the booking</a:t>
                      </a:r>
                      <a:endParaRPr sz="1400" b="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days_in_waiting_list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the booking was in the waiting list before it was confirmed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customer_type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contract group, </a:t>
                      </a:r>
                      <a:r>
                        <a:rPr lang="en-IN" sz="1400" u="none" strike="noStrike" cap="none" dirty="0" err="1"/>
                        <a:t>transisent</a:t>
                      </a:r>
                      <a:r>
                        <a:rPr lang="en-IN" sz="1400" u="none" strike="noStrike" cap="none" dirty="0"/>
                        <a:t>, party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5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Average_daily_rate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Obtained by dividing the sum of all lodging transaction by the total number of staying nights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required_car_parking_spaces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car parking spaces used by guests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total_of_special_requests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special requests  made by guests(eg-extra bedsheet)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reservation_status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the current status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5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total_members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Number of adults + Number of children + Number of babies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64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u="sng" dirty="0"/>
              <a:t>Analysis &amp; Observations :-</a:t>
            </a:r>
            <a:endParaRPr u="sng" dirty="0"/>
          </a:p>
        </p:txBody>
      </p:sp>
      <p:sp>
        <p:nvSpPr>
          <p:cNvPr id="119" name="Google Shape;119;p10"/>
          <p:cNvSpPr txBox="1">
            <a:spLocks noGrp="1"/>
          </p:cNvSpPr>
          <p:nvPr>
            <p:ph idx="1"/>
          </p:nvPr>
        </p:nvSpPr>
        <p:spPr>
          <a:xfrm>
            <a:off x="508001" y="1259455"/>
            <a:ext cx="6389814" cy="293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rgbClr val="C00000"/>
                </a:solidFill>
              </a:rPr>
              <a:t> Here I present some of the basic as well as some advanced observations retrieved from the data sheet.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800" dirty="0">
              <a:solidFill>
                <a:srgbClr val="C00000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rgbClr val="C00000"/>
                </a:solidFill>
              </a:rPr>
              <a:t>I do,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IN" sz="1800" dirty="0">
                <a:solidFill>
                  <a:srgbClr val="C00000"/>
                </a:solidFill>
              </a:rPr>
              <a:t>Univariate Analysis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IN" sz="1800" dirty="0">
                <a:solidFill>
                  <a:srgbClr val="C00000"/>
                </a:solidFill>
              </a:rPr>
              <a:t>Bivariate and Multivariate Analysis</a:t>
            </a:r>
            <a:endParaRPr sz="1800" dirty="0">
              <a:solidFill>
                <a:srgbClr val="C00000"/>
              </a:solidFill>
            </a:endParaRPr>
          </a:p>
          <a:p>
            <a:pPr marL="45720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3833</TotalTime>
  <Words>1455</Words>
  <Application>Microsoft Office PowerPoint</Application>
  <PresentationFormat>On-screen Show (16:9)</PresentationFormat>
  <Paragraphs>196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Algerian</vt:lpstr>
      <vt:lpstr>Arial</vt:lpstr>
      <vt:lpstr>Arial Black</vt:lpstr>
      <vt:lpstr>Bahnschrift Condensed</vt:lpstr>
      <vt:lpstr>Roboto</vt:lpstr>
      <vt:lpstr>Trebuchet MS</vt:lpstr>
      <vt:lpstr>Wingdings</vt:lpstr>
      <vt:lpstr>Wingdings 3</vt:lpstr>
      <vt:lpstr>Facet</vt:lpstr>
      <vt:lpstr>CAPSTONE EDA PROJECT</vt:lpstr>
      <vt:lpstr>ACKNOWLEDGEMENT :-</vt:lpstr>
      <vt:lpstr>Algorithm/Steps followed :-</vt:lpstr>
      <vt:lpstr>Problem Statement :-</vt:lpstr>
      <vt:lpstr>Description of columns :-</vt:lpstr>
      <vt:lpstr>PowerPoint Presentation</vt:lpstr>
      <vt:lpstr>PowerPoint Presentation</vt:lpstr>
      <vt:lpstr>PowerPoint Presentation</vt:lpstr>
      <vt:lpstr>Analysis &amp; Observations :-</vt:lpstr>
      <vt:lpstr>Univariate Analysis :-</vt:lpstr>
      <vt:lpstr>1. Which Hotel type Most Preferred.</vt:lpstr>
      <vt:lpstr>2.Which agent made the most bookings?</vt:lpstr>
      <vt:lpstr>3.What is the percentage of repeated guests?</vt:lpstr>
      <vt:lpstr>4.What is the most preferred room type by the customers?</vt:lpstr>
      <vt:lpstr>5.What type of food is mostly preferred by the guests?</vt:lpstr>
      <vt:lpstr>6.In which month most of the bookings happened?</vt:lpstr>
      <vt:lpstr>7.Which distribution channel is mostly used for hotel booking?</vt:lpstr>
      <vt:lpstr>8. Which year had highest bookings?</vt:lpstr>
      <vt:lpstr>Bivariate and Multivariate Analysis :-</vt:lpstr>
      <vt:lpstr>9. Which hotel type has the highest ADR?</vt:lpstr>
      <vt:lpstr>10.Which hotel has longer waiting time?</vt:lpstr>
      <vt:lpstr>11.Which distribution channel contributed more to ADR in order to increase the income?</vt:lpstr>
      <vt:lpstr>12.What is optimal stay length in both types of hotel?</vt:lpstr>
      <vt:lpstr>13.Relationship between the repeated guests and previous bookings not cancelled?</vt:lpstr>
      <vt:lpstr>14.Relationship between ADR and total number of people?</vt:lpstr>
      <vt:lpstr>15.Analysing the correlation.</vt:lpstr>
      <vt:lpstr>Conclusion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 TOPIC -II</dc:title>
  <cp:lastModifiedBy>Rohit Sonawane</cp:lastModifiedBy>
  <cp:revision>16</cp:revision>
  <dcterms:modified xsi:type="dcterms:W3CDTF">2023-07-12T08:10:37Z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2845130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