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Playfair Display"/>
      <p:regular r:id="rId33"/>
      <p:bold r:id="rId34"/>
      <p:italic r:id="rId35"/>
      <p:boldItalic r:id="rId36"/>
    </p:embeddedFont>
    <p:embeddedFont>
      <p:font typeface="Montserrat"/>
      <p:regular r:id="rId37"/>
      <p:bold r:id="rId38"/>
      <p:italic r:id="rId39"/>
      <p:boldItalic r:id="rId40"/>
    </p:embeddedFont>
    <p:embeddedFont>
      <p:font typeface="Oswald"/>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4.xml"/><Relationship Id="rId42" Type="http://schemas.openxmlformats.org/officeDocument/2006/relationships/font" Target="fonts/Oswald-bold.fntdata"/><Relationship Id="rId41" Type="http://schemas.openxmlformats.org/officeDocument/2006/relationships/font" Target="fonts/Oswald-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layfairDisplay-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layfairDisplay-italic.fntdata"/><Relationship Id="rId12" Type="http://schemas.openxmlformats.org/officeDocument/2006/relationships/slide" Target="slides/slide6.xml"/><Relationship Id="rId34" Type="http://schemas.openxmlformats.org/officeDocument/2006/relationships/font" Target="fonts/PlayfairDisplay-bold.fntdata"/><Relationship Id="rId15" Type="http://schemas.openxmlformats.org/officeDocument/2006/relationships/slide" Target="slides/slide9.xml"/><Relationship Id="rId37" Type="http://schemas.openxmlformats.org/officeDocument/2006/relationships/font" Target="fonts/Montserrat-regular.fntdata"/><Relationship Id="rId14" Type="http://schemas.openxmlformats.org/officeDocument/2006/relationships/slide" Target="slides/slide8.xml"/><Relationship Id="rId36" Type="http://schemas.openxmlformats.org/officeDocument/2006/relationships/font" Target="fonts/PlayfairDisplay-boldItalic.fntdata"/><Relationship Id="rId17" Type="http://schemas.openxmlformats.org/officeDocument/2006/relationships/slide" Target="slides/slide11.xml"/><Relationship Id="rId39" Type="http://schemas.openxmlformats.org/officeDocument/2006/relationships/font" Target="fonts/Montserrat-italic.fntdata"/><Relationship Id="rId16" Type="http://schemas.openxmlformats.org/officeDocument/2006/relationships/slide" Target="slides/slide10.xml"/><Relationship Id="rId38" Type="http://schemas.openxmlformats.org/officeDocument/2006/relationships/font" Target="fonts/Montserrat-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7aea1706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7aea1706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7aea17062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7aea17062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7aea1706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7aea1706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7aea17062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7aea17062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7aea17062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7aea17062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7aea1706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7aea1706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7aea17062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7aea17062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7aea1706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7aea1706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7aea17062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7aea17062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7aea1706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7aea1706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7aea17062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7aea17062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7aea1706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7aea1706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7aea17062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7aea17062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7aea17062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7aea17062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7aea17062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7aea17062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7aea17062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7aea17062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7aea1706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7aea1706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7aea1706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7aea1706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7aea17062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7aea17062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7aea17062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7aea17062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7aea1706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7aea1706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7aea17062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7aea17062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7aea1706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7aea1706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7aea17062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7aea17062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7aea17062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7aea17062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7aea17062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7aea1706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sp>
        <p:nvSpPr>
          <p:cNvPr id="55" name="Google Shape;55;p14"/>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58" name="Google Shape;58;p14"/>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59" name="Google Shape;59;p1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60" name="Shape 60"/>
        <p:cNvGrpSpPr/>
        <p:nvPr/>
      </p:nvGrpSpPr>
      <p:grpSpPr>
        <a:xfrm>
          <a:off x="0" y="0"/>
          <a:ext cx="0" cy="0"/>
          <a:chOff x="0" y="0"/>
          <a:chExt cx="0" cy="0"/>
        </a:xfrm>
      </p:grpSpPr>
      <p:sp>
        <p:nvSpPr>
          <p:cNvPr id="61" name="Google Shape;61;p15"/>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63" name="Google Shape;63;p1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 name="Google Shape;66;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7" name="Google Shape;67;p1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0" name="Google Shape;70;p17"/>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1" name="Google Shape;71;p17"/>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2" name="Google Shape;72;p1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 name="Google Shape;75;p1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9" name="Google Shape;79;p1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82" name="Google Shape;82;p2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86" name="Google Shape;86;p21"/>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highlight>
                  <a:schemeClr val="lt1"/>
                </a:highlight>
              </a:defRPr>
            </a:lvl1pPr>
            <a:lvl2pPr indent="-317500" lvl="1" marL="914400" rtl="0">
              <a:spcBef>
                <a:spcPts val="0"/>
              </a:spcBef>
              <a:spcAft>
                <a:spcPts val="0"/>
              </a:spcAft>
              <a:buSzPts val="1400"/>
              <a:buChar char="○"/>
              <a:defRPr>
                <a:highlight>
                  <a:schemeClr val="lt1"/>
                </a:highlight>
              </a:defRPr>
            </a:lvl2pPr>
            <a:lvl3pPr indent="-317500" lvl="2" marL="1371600" rtl="0">
              <a:spcBef>
                <a:spcPts val="0"/>
              </a:spcBef>
              <a:spcAft>
                <a:spcPts val="0"/>
              </a:spcAft>
              <a:buSzPts val="1400"/>
              <a:buChar char="■"/>
              <a:defRPr>
                <a:highlight>
                  <a:schemeClr val="lt1"/>
                </a:highlight>
              </a:defRPr>
            </a:lvl3pPr>
            <a:lvl4pPr indent="-317500" lvl="3" marL="1828800" rtl="0">
              <a:spcBef>
                <a:spcPts val="0"/>
              </a:spcBef>
              <a:spcAft>
                <a:spcPts val="0"/>
              </a:spcAft>
              <a:buSzPts val="1400"/>
              <a:buChar char="●"/>
              <a:defRPr>
                <a:highlight>
                  <a:schemeClr val="lt1"/>
                </a:highlight>
              </a:defRPr>
            </a:lvl4pPr>
            <a:lvl5pPr indent="-317500" lvl="4" marL="2286000" rtl="0">
              <a:spcBef>
                <a:spcPts val="0"/>
              </a:spcBef>
              <a:spcAft>
                <a:spcPts val="0"/>
              </a:spcAft>
              <a:buSzPts val="1400"/>
              <a:buChar char="○"/>
              <a:defRPr>
                <a:highlight>
                  <a:schemeClr val="lt1"/>
                </a:highlight>
              </a:defRPr>
            </a:lvl5pPr>
            <a:lvl6pPr indent="-317500" lvl="5" marL="2743200" rtl="0">
              <a:spcBef>
                <a:spcPts val="0"/>
              </a:spcBef>
              <a:spcAft>
                <a:spcPts val="0"/>
              </a:spcAft>
              <a:buSzPts val="1400"/>
              <a:buChar char="■"/>
              <a:defRPr>
                <a:highlight>
                  <a:schemeClr val="lt1"/>
                </a:highlight>
              </a:defRPr>
            </a:lvl6pPr>
            <a:lvl7pPr indent="-317500" lvl="6" marL="3200400" rtl="0">
              <a:spcBef>
                <a:spcPts val="0"/>
              </a:spcBef>
              <a:spcAft>
                <a:spcPts val="0"/>
              </a:spcAft>
              <a:buSzPts val="1400"/>
              <a:buChar char="●"/>
              <a:defRPr>
                <a:highlight>
                  <a:schemeClr val="lt1"/>
                </a:highlight>
              </a:defRPr>
            </a:lvl7pPr>
            <a:lvl8pPr indent="-317500" lvl="7" marL="3657600" rtl="0">
              <a:spcBef>
                <a:spcPts val="0"/>
              </a:spcBef>
              <a:spcAft>
                <a:spcPts val="0"/>
              </a:spcAft>
              <a:buSzPts val="1400"/>
              <a:buChar char="○"/>
              <a:defRPr>
                <a:highlight>
                  <a:schemeClr val="lt1"/>
                </a:highlight>
              </a:defRPr>
            </a:lvl8pPr>
            <a:lvl9pPr indent="-317500" lvl="8" marL="4114800" rtl="0">
              <a:spcBef>
                <a:spcPts val="0"/>
              </a:spcBef>
              <a:spcAft>
                <a:spcPts val="0"/>
              </a:spcAft>
              <a:buSzPts val="1400"/>
              <a:buChar char="■"/>
              <a:defRPr>
                <a:highlight>
                  <a:schemeClr val="lt1"/>
                </a:highlight>
              </a:defRPr>
            </a:lvl9pPr>
          </a:lstStyle>
          <a:p/>
        </p:txBody>
      </p:sp>
      <p:sp>
        <p:nvSpPr>
          <p:cNvPr id="89" name="Google Shape;89;p2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highlight>
                  <a:schemeClr val="dk1"/>
                </a:highlight>
              </a:defRPr>
            </a:lvl1pPr>
          </a:lstStyle>
          <a:p/>
        </p:txBody>
      </p:sp>
      <p:sp>
        <p:nvSpPr>
          <p:cNvPr id="92" name="Google Shape;92;p2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4000"/>
              <a:buFont typeface="Montserrat"/>
              <a:buNone/>
              <a:defRPr sz="14000">
                <a:latin typeface="Montserrat"/>
                <a:ea typeface="Montserrat"/>
                <a:cs typeface="Montserrat"/>
                <a:sym typeface="Montserrat"/>
              </a:defRPr>
            </a:lvl1pPr>
            <a:lvl2pPr lvl="1" rtl="0" algn="ctr">
              <a:spcBef>
                <a:spcPts val="0"/>
              </a:spcBef>
              <a:spcAft>
                <a:spcPts val="0"/>
              </a:spcAft>
              <a:buSzPts val="14000"/>
              <a:buFont typeface="Montserrat"/>
              <a:buNone/>
              <a:defRPr sz="14000">
                <a:latin typeface="Montserrat"/>
                <a:ea typeface="Montserrat"/>
                <a:cs typeface="Montserrat"/>
                <a:sym typeface="Montserrat"/>
              </a:defRPr>
            </a:lvl2pPr>
            <a:lvl3pPr lvl="2" rtl="0" algn="ctr">
              <a:spcBef>
                <a:spcPts val="0"/>
              </a:spcBef>
              <a:spcAft>
                <a:spcPts val="0"/>
              </a:spcAft>
              <a:buSzPts val="14000"/>
              <a:buFont typeface="Montserrat"/>
              <a:buNone/>
              <a:defRPr sz="14000">
                <a:latin typeface="Montserrat"/>
                <a:ea typeface="Montserrat"/>
                <a:cs typeface="Montserrat"/>
                <a:sym typeface="Montserrat"/>
              </a:defRPr>
            </a:lvl3pPr>
            <a:lvl4pPr lvl="3" rtl="0" algn="ctr">
              <a:spcBef>
                <a:spcPts val="0"/>
              </a:spcBef>
              <a:spcAft>
                <a:spcPts val="0"/>
              </a:spcAft>
              <a:buSzPts val="14000"/>
              <a:buFont typeface="Montserrat"/>
              <a:buNone/>
              <a:defRPr sz="14000">
                <a:latin typeface="Montserrat"/>
                <a:ea typeface="Montserrat"/>
                <a:cs typeface="Montserrat"/>
                <a:sym typeface="Montserrat"/>
              </a:defRPr>
            </a:lvl4pPr>
            <a:lvl5pPr lvl="4" rtl="0" algn="ctr">
              <a:spcBef>
                <a:spcPts val="0"/>
              </a:spcBef>
              <a:spcAft>
                <a:spcPts val="0"/>
              </a:spcAft>
              <a:buSzPts val="14000"/>
              <a:buFont typeface="Montserrat"/>
              <a:buNone/>
              <a:defRPr sz="14000">
                <a:latin typeface="Montserrat"/>
                <a:ea typeface="Montserrat"/>
                <a:cs typeface="Montserrat"/>
                <a:sym typeface="Montserrat"/>
              </a:defRPr>
            </a:lvl5pPr>
            <a:lvl6pPr lvl="5" rtl="0" algn="ctr">
              <a:spcBef>
                <a:spcPts val="0"/>
              </a:spcBef>
              <a:spcAft>
                <a:spcPts val="0"/>
              </a:spcAft>
              <a:buSzPts val="14000"/>
              <a:buFont typeface="Montserrat"/>
              <a:buNone/>
              <a:defRPr sz="14000">
                <a:latin typeface="Montserrat"/>
                <a:ea typeface="Montserrat"/>
                <a:cs typeface="Montserrat"/>
                <a:sym typeface="Montserrat"/>
              </a:defRPr>
            </a:lvl6pPr>
            <a:lvl7pPr lvl="6" rtl="0" algn="ctr">
              <a:spcBef>
                <a:spcPts val="0"/>
              </a:spcBef>
              <a:spcAft>
                <a:spcPts val="0"/>
              </a:spcAft>
              <a:buSzPts val="14000"/>
              <a:buFont typeface="Montserrat"/>
              <a:buNone/>
              <a:defRPr sz="14000">
                <a:latin typeface="Montserrat"/>
                <a:ea typeface="Montserrat"/>
                <a:cs typeface="Montserrat"/>
                <a:sym typeface="Montserrat"/>
              </a:defRPr>
            </a:lvl7pPr>
            <a:lvl8pPr lvl="7" rtl="0" algn="ctr">
              <a:spcBef>
                <a:spcPts val="0"/>
              </a:spcBef>
              <a:spcAft>
                <a:spcPts val="0"/>
              </a:spcAft>
              <a:buSzPts val="14000"/>
              <a:buFont typeface="Montserrat"/>
              <a:buNone/>
              <a:defRPr sz="14000">
                <a:latin typeface="Montserrat"/>
                <a:ea typeface="Montserrat"/>
                <a:cs typeface="Montserrat"/>
                <a:sym typeface="Montserrat"/>
              </a:defRPr>
            </a:lvl8pPr>
            <a:lvl9pPr lvl="8" rtl="0"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95" name="Google Shape;95;p23"/>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highlight>
                  <a:schemeClr val="dk1"/>
                </a:highlight>
              </a:defRPr>
            </a:lvl1pPr>
            <a:lvl2pPr indent="-317500" lvl="1" marL="914400" rtl="0" algn="ctr">
              <a:spcBef>
                <a:spcPts val="0"/>
              </a:spcBef>
              <a:spcAft>
                <a:spcPts val="0"/>
              </a:spcAft>
              <a:buSzPts val="1400"/>
              <a:buChar char="○"/>
              <a:defRPr>
                <a:highlight>
                  <a:schemeClr val="dk1"/>
                </a:highlight>
              </a:defRPr>
            </a:lvl2pPr>
            <a:lvl3pPr indent="-317500" lvl="2" marL="1371600" rtl="0" algn="ctr">
              <a:spcBef>
                <a:spcPts val="0"/>
              </a:spcBef>
              <a:spcAft>
                <a:spcPts val="0"/>
              </a:spcAft>
              <a:buSzPts val="1400"/>
              <a:buChar char="■"/>
              <a:defRPr>
                <a:highlight>
                  <a:schemeClr val="dk1"/>
                </a:highlight>
              </a:defRPr>
            </a:lvl3pPr>
            <a:lvl4pPr indent="-317500" lvl="3" marL="1828800" rtl="0" algn="ctr">
              <a:spcBef>
                <a:spcPts val="0"/>
              </a:spcBef>
              <a:spcAft>
                <a:spcPts val="0"/>
              </a:spcAft>
              <a:buSzPts val="1400"/>
              <a:buChar char="●"/>
              <a:defRPr>
                <a:highlight>
                  <a:schemeClr val="dk1"/>
                </a:highlight>
              </a:defRPr>
            </a:lvl4pPr>
            <a:lvl5pPr indent="-317500" lvl="4" marL="2286000" rtl="0" algn="ctr">
              <a:spcBef>
                <a:spcPts val="0"/>
              </a:spcBef>
              <a:spcAft>
                <a:spcPts val="0"/>
              </a:spcAft>
              <a:buSzPts val="1400"/>
              <a:buChar char="○"/>
              <a:defRPr>
                <a:highlight>
                  <a:schemeClr val="dk1"/>
                </a:highlight>
              </a:defRPr>
            </a:lvl5pPr>
            <a:lvl6pPr indent="-317500" lvl="5" marL="2743200" rtl="0" algn="ctr">
              <a:spcBef>
                <a:spcPts val="0"/>
              </a:spcBef>
              <a:spcAft>
                <a:spcPts val="0"/>
              </a:spcAft>
              <a:buSzPts val="1400"/>
              <a:buChar char="■"/>
              <a:defRPr>
                <a:highlight>
                  <a:schemeClr val="dk1"/>
                </a:highlight>
              </a:defRPr>
            </a:lvl6pPr>
            <a:lvl7pPr indent="-317500" lvl="6" marL="3200400" rtl="0" algn="ctr">
              <a:spcBef>
                <a:spcPts val="0"/>
              </a:spcBef>
              <a:spcAft>
                <a:spcPts val="0"/>
              </a:spcAft>
              <a:buSzPts val="1400"/>
              <a:buChar char="●"/>
              <a:defRPr>
                <a:highlight>
                  <a:schemeClr val="dk1"/>
                </a:highlight>
              </a:defRPr>
            </a:lvl7pPr>
            <a:lvl8pPr indent="-317500" lvl="7" marL="3657600" rtl="0" algn="ctr">
              <a:spcBef>
                <a:spcPts val="0"/>
              </a:spcBef>
              <a:spcAft>
                <a:spcPts val="0"/>
              </a:spcAft>
              <a:buSzPts val="1400"/>
              <a:buChar char="○"/>
              <a:defRPr>
                <a:highlight>
                  <a:schemeClr val="dk1"/>
                </a:highlight>
              </a:defRPr>
            </a:lvl8pPr>
            <a:lvl9pPr indent="-317500" lvl="8" marL="4114800" rtl="0" algn="ctr">
              <a:spcBef>
                <a:spcPts val="0"/>
              </a:spcBef>
              <a:spcAft>
                <a:spcPts val="0"/>
              </a:spcAft>
              <a:buSzPts val="1400"/>
              <a:buChar char="■"/>
              <a:defRPr>
                <a:highlight>
                  <a:schemeClr val="dk1"/>
                </a:highlight>
              </a:defRPr>
            </a:lvl9pPr>
          </a:lstStyle>
          <a:p/>
        </p:txBody>
      </p:sp>
      <p:sp>
        <p:nvSpPr>
          <p:cNvPr id="96" name="Google Shape;96;p2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p2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52" name="Google Shape;52;p13"/>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53" name="Google Shape;53;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Playfair Display"/>
                <a:ea typeface="Playfair Display"/>
                <a:cs typeface="Playfair Display"/>
                <a:sym typeface="Playfair Display"/>
              </a:defRPr>
            </a:lvl1pPr>
            <a:lvl2pPr lvl="1" rtl="0" algn="r">
              <a:buNone/>
              <a:defRPr sz="1000">
                <a:solidFill>
                  <a:schemeClr val="dk2"/>
                </a:solidFill>
                <a:latin typeface="Playfair Display"/>
                <a:ea typeface="Playfair Display"/>
                <a:cs typeface="Playfair Display"/>
                <a:sym typeface="Playfair Display"/>
              </a:defRPr>
            </a:lvl2pPr>
            <a:lvl3pPr lvl="2" rtl="0" algn="r">
              <a:buNone/>
              <a:defRPr sz="1000">
                <a:solidFill>
                  <a:schemeClr val="dk2"/>
                </a:solidFill>
                <a:latin typeface="Playfair Display"/>
                <a:ea typeface="Playfair Display"/>
                <a:cs typeface="Playfair Display"/>
                <a:sym typeface="Playfair Display"/>
              </a:defRPr>
            </a:lvl3pPr>
            <a:lvl4pPr lvl="3" rtl="0" algn="r">
              <a:buNone/>
              <a:defRPr sz="1000">
                <a:solidFill>
                  <a:schemeClr val="dk2"/>
                </a:solidFill>
                <a:latin typeface="Playfair Display"/>
                <a:ea typeface="Playfair Display"/>
                <a:cs typeface="Playfair Display"/>
                <a:sym typeface="Playfair Display"/>
              </a:defRPr>
            </a:lvl4pPr>
            <a:lvl5pPr lvl="4" rtl="0" algn="r">
              <a:buNone/>
              <a:defRPr sz="1000">
                <a:solidFill>
                  <a:schemeClr val="dk2"/>
                </a:solidFill>
                <a:latin typeface="Playfair Display"/>
                <a:ea typeface="Playfair Display"/>
                <a:cs typeface="Playfair Display"/>
                <a:sym typeface="Playfair Display"/>
              </a:defRPr>
            </a:lvl5pPr>
            <a:lvl6pPr lvl="5" rtl="0" algn="r">
              <a:buNone/>
              <a:defRPr sz="1000">
                <a:solidFill>
                  <a:schemeClr val="dk2"/>
                </a:solidFill>
                <a:latin typeface="Playfair Display"/>
                <a:ea typeface="Playfair Display"/>
                <a:cs typeface="Playfair Display"/>
                <a:sym typeface="Playfair Display"/>
              </a:defRPr>
            </a:lvl6pPr>
            <a:lvl7pPr lvl="6" rtl="0" algn="r">
              <a:buNone/>
              <a:defRPr sz="1000">
                <a:solidFill>
                  <a:schemeClr val="dk2"/>
                </a:solidFill>
                <a:latin typeface="Playfair Display"/>
                <a:ea typeface="Playfair Display"/>
                <a:cs typeface="Playfair Display"/>
                <a:sym typeface="Playfair Display"/>
              </a:defRPr>
            </a:lvl7pPr>
            <a:lvl8pPr lvl="7" rtl="0" algn="r">
              <a:buNone/>
              <a:defRPr sz="1000">
                <a:solidFill>
                  <a:schemeClr val="dk2"/>
                </a:solidFill>
                <a:latin typeface="Playfair Display"/>
                <a:ea typeface="Playfair Display"/>
                <a:cs typeface="Playfair Display"/>
                <a:sym typeface="Playfair Display"/>
              </a:defRPr>
            </a:lvl8pPr>
            <a:lvl9pPr lvl="8" rtl="0"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 Id="rId3" Type="http://schemas.openxmlformats.org/officeDocument/2006/relationships/hyperlink" Target="https://www.google.com/url?sa=i&amp;url=https%3A%2F%2Fblockgeeks.com%2Fguides%2Fdecentralized-banking%2F&amp;psig=AOvVaw2zQy0s5ko8xCwr9xBosMq-&amp;ust=1639468753982000&amp;source=images&amp;cd=vfe&amp;ved=0CAsQjRxqFwoTCOC8uaun4PQCFQAAAAAdAAAAABAD" TargetMode="External"/><Relationship Id="rId4" Type="http://schemas.openxmlformats.org/officeDocument/2006/relationships/hyperlink" Target="https://www.google.com/url?sa=i&amp;url=https%3A%2F%2Fwww.addthis.com%2Fblog%2F2014%2F12%2F19%2Fusing-routie-for-react-js%2F&amp;psig=AOvVaw2_Wap2ZFUc-9rXQNCbfrwF&amp;ust=1639475849465000&amp;source=images&amp;cd=vfe&amp;ved=0CAsQjRxqFwoTCLic-s7B4PQCFQAAAAAdAAAAABAD" TargetMode="External"/><Relationship Id="rId11" Type="http://schemas.openxmlformats.org/officeDocument/2006/relationships/hyperlink" Target="https://www.google.com/url?sa=i&amp;url=https%3A%2F%2Fen.wikipedia.org%2Fwiki%2FBootstrap_(front-end_framework)&amp;psig=AOvVaw2gFUcPDXxM68qgT8BsKZyR&amp;ust=1639476611424000&amp;source=images&amp;cd=vfe&amp;ved=0CAsQjRxqFwoTCLDUorzE4PQCFQAAAAAdAAAAABAD" TargetMode="External"/><Relationship Id="rId10" Type="http://schemas.openxmlformats.org/officeDocument/2006/relationships/hyperlink" Target="https://www.google.com/url?sa=i&amp;url=https%3A%2F%2Fgithub.com%2Ftrufflesuite%2Ftruffle&amp;psig=AOvVaw0yjS7lItww8CKZBG4OqHc2&amp;ust=1639476515333000&amp;source=images&amp;cd=vfe&amp;ved=0CAsQjRxqFwoTCIjwvozE4PQCFQAAAAAdAAAAABAD" TargetMode="External"/><Relationship Id="rId9" Type="http://schemas.openxmlformats.org/officeDocument/2006/relationships/hyperlink" Target="https://www.google.com/url?sa=i&amp;url=https%3A%2F%2Fcommons.wikimedia.org%2Fwiki%2FFile%3AUnofficial_JavaScript_logo_2.svg&amp;psig=AOvVaw1OL5PEOl4Tf6feXyJ5xMmE&amp;ust=1639476446517000&amp;source=images&amp;cd=vfe&amp;ved=0CAsQjRxqFwoTCPDt0evD4PQCFQAAAAAdAAAAABAD" TargetMode="External"/><Relationship Id="rId5" Type="http://schemas.openxmlformats.org/officeDocument/2006/relationships/hyperlink" Target="https://www.google.com/url?sa=i&amp;url=https%3A%2F%2Fmarketplace.visualstudio.com%2Fitems%3FitemName%3Dtintinweb.vscode-solidity-flattener&amp;psig=AOvVaw3McQWf7S2OTSYEJujUHotQ&amp;ust=1639475902537000&amp;source=images&amp;cd=vfe&amp;ved=0CAsQjRxqFwoTCNC7n-jB4PQCFQAAAAAdAAAAABAD" TargetMode="External"/><Relationship Id="rId6" Type="http://schemas.openxmlformats.org/officeDocument/2006/relationships/hyperlink" Target="https://www.google.com/imgres?imgurl=https%3A%2F%2Flookaside.fbsbx.com%2Flookaside%2Fcrawler%2Fmedia%2F%3Fmedia_id%3D357151758065908&amp;imgrefurl=https%3A%2F%2Fwww.facebook.com%2Fweb3foundation%2Fphotos%2Fd41d8cd9%2F357151758065908%2F&amp;tbnid=oXB7Kc6ppsGzMM&amp;vet=12ahUKEwi-8frSwuD0AhUczKACHajVCYEQMygLegUIARDFAQ..i&amp;docid=3Gxg2XkeVzuTkM&amp;w=400&amp;h=400&amp;itg=1&amp;q=web3%20logo&amp;hl=en&amp;ved=2ahUKEwi-8frSwuD0AhUczKACHajVCYEQMygLegUIARDFAQ" TargetMode="External"/><Relationship Id="rId7" Type="http://schemas.openxmlformats.org/officeDocument/2006/relationships/hyperlink" Target="https://www.google.com/url?sa=i&amp;url=https%3A%2F%2Fwww.pubnub.com%2Fblog%2Fbroadcast-ethereum-events-with-web3-js-and-pubnub%2F&amp;psig=AOvVaw2f6H72B-qKv2a8L92ix6Z1&amp;ust=1639476156286000&amp;source=images&amp;cd=vfe&amp;ved=2ahUKEwityMngwuD0AhVA_jgGHTbKD-UQjRx6BAgAEAk" TargetMode="External"/><Relationship Id="rId8" Type="http://schemas.openxmlformats.org/officeDocument/2006/relationships/hyperlink" Target="https://www.google.com/url?sa=i&amp;url=https%3A%2F%2Fdev.to%2Fmcarpenter%2Ftesting-w-mocha-and-chai-39b7&amp;psig=AOvVaw3en7hMtgOz4Cd55x2GktNc&amp;ust=1639476383721000&amp;source=images&amp;cd=vfe&amp;ved=0CAsQjRxqFwoTCOi_2s3D4PQCFQAAAAAdAAAAABA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hyperlink" Target="https://drive.google.com/file/d/1_ROSoJpZbF3jv46TwkT_XdrvB9W4krWu/view?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2.png"/><Relationship Id="rId10" Type="http://schemas.openxmlformats.org/officeDocument/2006/relationships/image" Target="../media/image13.png"/><Relationship Id="rId9" Type="http://schemas.openxmlformats.org/officeDocument/2006/relationships/image" Target="../media/image5.png"/><Relationship Id="rId5" Type="http://schemas.openxmlformats.org/officeDocument/2006/relationships/image" Target="../media/image8.jpg"/><Relationship Id="rId6" Type="http://schemas.openxmlformats.org/officeDocument/2006/relationships/image" Target="../media/image7.png"/><Relationship Id="rId7" Type="http://schemas.openxmlformats.org/officeDocument/2006/relationships/image" Target="../media/image10.jpg"/><Relationship Id="rId8"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5"/>
          <p:cNvSpPr txBox="1"/>
          <p:nvPr>
            <p:ph type="ctrTitle"/>
          </p:nvPr>
        </p:nvSpPr>
        <p:spPr>
          <a:xfrm>
            <a:off x="344250" y="1107275"/>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CSE 528: Project Presentation</a:t>
            </a:r>
            <a:endParaRPr/>
          </a:p>
        </p:txBody>
      </p:sp>
      <p:sp>
        <p:nvSpPr>
          <p:cNvPr id="104" name="Google Shape;104;p25"/>
          <p:cNvSpPr txBox="1"/>
          <p:nvPr>
            <p:ph idx="1" type="subTitle"/>
          </p:nvPr>
        </p:nvSpPr>
        <p:spPr>
          <a:xfrm>
            <a:off x="1931550" y="3506163"/>
            <a:ext cx="4910100" cy="577800"/>
          </a:xfrm>
          <a:prstGeom prst="rect">
            <a:avLst/>
          </a:prstGeom>
        </p:spPr>
        <p:txBody>
          <a:bodyPr anchorCtr="0" anchor="ctr" bIns="91425" lIns="91425" spcFirstLastPara="1" rIns="91425" wrap="square" tIns="91425">
            <a:normAutofit fontScale="70000"/>
          </a:bodyPr>
          <a:lstStyle/>
          <a:p>
            <a:pPr indent="0" lvl="0" marL="0" rtl="0" algn="ctr">
              <a:spcBef>
                <a:spcPts val="0"/>
              </a:spcBef>
              <a:spcAft>
                <a:spcPts val="0"/>
              </a:spcAft>
              <a:buNone/>
            </a:pPr>
            <a:r>
              <a:rPr lang="en"/>
              <a:t>Course Instructor: Dr. Donghoon Chang</a:t>
            </a:r>
            <a:endParaRPr/>
          </a:p>
        </p:txBody>
      </p:sp>
      <p:sp>
        <p:nvSpPr>
          <p:cNvPr id="105" name="Google Shape;105;p25"/>
          <p:cNvSpPr txBox="1"/>
          <p:nvPr>
            <p:ph idx="1" type="subTitle"/>
          </p:nvPr>
        </p:nvSpPr>
        <p:spPr>
          <a:xfrm>
            <a:off x="2436600" y="4208950"/>
            <a:ext cx="3900000" cy="746100"/>
          </a:xfrm>
          <a:prstGeom prst="rect">
            <a:avLst/>
          </a:prstGeom>
        </p:spPr>
        <p:txBody>
          <a:bodyPr anchorCtr="0" anchor="ctr" bIns="91425" lIns="91425" spcFirstLastPara="1" rIns="91425" wrap="square" tIns="91425">
            <a:normAutofit fontScale="77500" lnSpcReduction="20000"/>
          </a:bodyPr>
          <a:lstStyle/>
          <a:p>
            <a:pPr indent="0" lvl="0" marL="0" rtl="0" algn="ctr">
              <a:spcBef>
                <a:spcPts val="0"/>
              </a:spcBef>
              <a:spcAft>
                <a:spcPts val="0"/>
              </a:spcAft>
              <a:buNone/>
            </a:pPr>
            <a:r>
              <a:rPr lang="en" sz="1400" u="sng"/>
              <a:t>Project Members: </a:t>
            </a:r>
            <a:endParaRPr sz="1400" u="sng"/>
          </a:p>
          <a:p>
            <a:pPr indent="0" lvl="0" marL="0" rtl="0" algn="ctr">
              <a:spcBef>
                <a:spcPts val="0"/>
              </a:spcBef>
              <a:spcAft>
                <a:spcPts val="0"/>
              </a:spcAft>
              <a:buNone/>
            </a:pPr>
            <a:r>
              <a:rPr lang="en" sz="1400"/>
              <a:t>Varun Upadhyay, 2019285</a:t>
            </a:r>
            <a:endParaRPr sz="1400"/>
          </a:p>
          <a:p>
            <a:pPr indent="0" lvl="0" marL="0" rtl="0" algn="ctr">
              <a:spcBef>
                <a:spcPts val="0"/>
              </a:spcBef>
              <a:spcAft>
                <a:spcPts val="0"/>
              </a:spcAft>
              <a:buNone/>
            </a:pPr>
            <a:r>
              <a:rPr lang="en" sz="1400"/>
              <a:t>Nikhil Kushwah, 2019260</a:t>
            </a:r>
            <a:endParaRPr sz="1400"/>
          </a:p>
          <a:p>
            <a:pPr indent="0" lvl="0" marL="0" rtl="0" algn="ctr">
              <a:spcBef>
                <a:spcPts val="0"/>
              </a:spcBef>
              <a:spcAft>
                <a:spcPts val="0"/>
              </a:spcAft>
              <a:buNone/>
            </a:pPr>
            <a:r>
              <a:rPr lang="en" sz="1400"/>
              <a:t>Rohit Kumar Vishwas, 2019269</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34"/>
          <p:cNvPicPr preferRelativeResize="0"/>
          <p:nvPr/>
        </p:nvPicPr>
        <p:blipFill>
          <a:blip r:embed="rId3">
            <a:alphaModFix/>
          </a:blip>
          <a:stretch>
            <a:fillRect/>
          </a:stretch>
        </p:blipFill>
        <p:spPr>
          <a:xfrm>
            <a:off x="766800" y="428313"/>
            <a:ext cx="7610402" cy="42868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35"/>
          <p:cNvPicPr preferRelativeResize="0"/>
          <p:nvPr/>
        </p:nvPicPr>
        <p:blipFill>
          <a:blip r:embed="rId3">
            <a:alphaModFix/>
          </a:blip>
          <a:stretch>
            <a:fillRect/>
          </a:stretch>
        </p:blipFill>
        <p:spPr>
          <a:xfrm>
            <a:off x="1030525" y="152400"/>
            <a:ext cx="2704709" cy="4838700"/>
          </a:xfrm>
          <a:prstGeom prst="rect">
            <a:avLst/>
          </a:prstGeom>
          <a:noFill/>
          <a:ln>
            <a:noFill/>
          </a:ln>
        </p:spPr>
      </p:pic>
      <p:sp>
        <p:nvSpPr>
          <p:cNvPr id="166" name="Google Shape;166;p35"/>
          <p:cNvSpPr txBox="1"/>
          <p:nvPr/>
        </p:nvSpPr>
        <p:spPr>
          <a:xfrm>
            <a:off x="4572000" y="1945025"/>
            <a:ext cx="3345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Playfair Display"/>
                <a:ea typeface="Playfair Display"/>
                <a:cs typeface="Playfair Display"/>
                <a:sym typeface="Playfair Display"/>
              </a:rPr>
              <a:t>METAMASK WINDOW</a:t>
            </a:r>
            <a:endParaRPr sz="2400">
              <a:solidFill>
                <a:schemeClr val="lt1"/>
              </a:solidFill>
              <a:latin typeface="Playfair Display"/>
              <a:ea typeface="Playfair Display"/>
              <a:cs typeface="Playfair Display"/>
              <a:sym typeface="Playfair Displ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6"/>
          <p:cNvSpPr txBox="1"/>
          <p:nvPr>
            <p:ph type="title"/>
          </p:nvPr>
        </p:nvSpPr>
        <p:spPr>
          <a:xfrm>
            <a:off x="5400325" y="1979100"/>
            <a:ext cx="3365100" cy="118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GANACHE WINDOW</a:t>
            </a:r>
            <a:endParaRPr sz="2700"/>
          </a:p>
        </p:txBody>
      </p:sp>
      <p:pic>
        <p:nvPicPr>
          <p:cNvPr id="172" name="Google Shape;172;p36"/>
          <p:cNvPicPr preferRelativeResize="0"/>
          <p:nvPr/>
        </p:nvPicPr>
        <p:blipFill>
          <a:blip r:embed="rId3">
            <a:alphaModFix/>
          </a:blip>
          <a:stretch>
            <a:fillRect/>
          </a:stretch>
        </p:blipFill>
        <p:spPr>
          <a:xfrm>
            <a:off x="238850" y="1146525"/>
            <a:ext cx="5104177" cy="275114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7"/>
          <p:cNvSpPr txBox="1"/>
          <p:nvPr>
            <p:ph type="title"/>
          </p:nvPr>
        </p:nvSpPr>
        <p:spPr>
          <a:xfrm>
            <a:off x="490250" y="526350"/>
            <a:ext cx="5618700" cy="409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00" u="sng"/>
              <a:t>Deposit Button: </a:t>
            </a:r>
            <a:endParaRPr sz="2000" u="sng"/>
          </a:p>
          <a:p>
            <a:pPr indent="0" lvl="0" marL="0" rtl="0" algn="l">
              <a:spcBef>
                <a:spcPts val="0"/>
              </a:spcBef>
              <a:spcAft>
                <a:spcPts val="0"/>
              </a:spcAft>
              <a:buNone/>
            </a:pPr>
            <a:r>
              <a:rPr lang="en" sz="2000"/>
              <a:t>It stakes the token from users balance to the decentral bank contract</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u="sng"/>
              <a:t>Withdrawal Button:</a:t>
            </a:r>
            <a:endParaRPr sz="2000" u="sng"/>
          </a:p>
          <a:p>
            <a:pPr indent="0" lvl="0" marL="0" rtl="0" algn="l">
              <a:spcBef>
                <a:spcPts val="0"/>
              </a:spcBef>
              <a:spcAft>
                <a:spcPts val="0"/>
              </a:spcAft>
              <a:buNone/>
            </a:pPr>
            <a:r>
              <a:rPr lang="en" sz="2000"/>
              <a:t>It unstakes all the tokens that a user has submitted to the decentral bank contract</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u="sng"/>
              <a:t>Airdrop Indicator:</a:t>
            </a:r>
            <a:endParaRPr sz="2000" u="sng"/>
          </a:p>
          <a:p>
            <a:pPr indent="0" lvl="0" marL="0" rtl="0" algn="l">
              <a:spcBef>
                <a:spcPts val="0"/>
              </a:spcBef>
              <a:spcAft>
                <a:spcPts val="0"/>
              </a:spcAft>
              <a:buNone/>
            </a:pPr>
            <a:r>
              <a:rPr lang="en" sz="2000"/>
              <a:t>It is a countdown timer that gets activated when a user has staked amount &gt;= threshold amount</a:t>
            </a:r>
            <a:endParaRPr sz="2000"/>
          </a:p>
          <a:p>
            <a:pPr indent="0" lvl="0" marL="0" rtl="0" algn="l">
              <a:spcBef>
                <a:spcPts val="0"/>
              </a:spcBef>
              <a:spcAft>
                <a:spcPts val="0"/>
              </a:spcAft>
              <a:buNone/>
            </a:pPr>
            <a:r>
              <a:rPr lang="en" sz="2000"/>
              <a:t>And when it hits 0 the rewards are awarded</a:t>
            </a:r>
            <a:endParaRPr sz="2000"/>
          </a:p>
          <a:p>
            <a:pPr indent="0" lvl="0" marL="0" rtl="0" algn="l">
              <a:spcBef>
                <a:spcPts val="0"/>
              </a:spcBef>
              <a:spcAft>
                <a:spcPts val="0"/>
              </a:spcAft>
              <a:buNone/>
            </a:pPr>
            <a:r>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8"/>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TRUFFLE CONSOLE INTERACTION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9"/>
          <p:cNvPicPr preferRelativeResize="0"/>
          <p:nvPr/>
        </p:nvPicPr>
        <p:blipFill>
          <a:blip r:embed="rId3">
            <a:alphaModFix/>
          </a:blip>
          <a:stretch>
            <a:fillRect/>
          </a:stretch>
        </p:blipFill>
        <p:spPr>
          <a:xfrm>
            <a:off x="117825" y="724848"/>
            <a:ext cx="5492476" cy="3226601"/>
          </a:xfrm>
          <a:prstGeom prst="rect">
            <a:avLst/>
          </a:prstGeom>
          <a:noFill/>
          <a:ln>
            <a:noFill/>
          </a:ln>
        </p:spPr>
      </p:pic>
      <p:sp>
        <p:nvSpPr>
          <p:cNvPr id="188" name="Google Shape;188;p39"/>
          <p:cNvSpPr txBox="1"/>
          <p:nvPr/>
        </p:nvSpPr>
        <p:spPr>
          <a:xfrm>
            <a:off x="5774550" y="2187000"/>
            <a:ext cx="26625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Playfair Display"/>
                <a:ea typeface="Playfair Display"/>
                <a:cs typeface="Playfair Display"/>
                <a:sym typeface="Playfair Display"/>
              </a:rPr>
              <a:t>Accessing values from truffle console</a:t>
            </a:r>
            <a:endParaRPr sz="1900">
              <a:solidFill>
                <a:schemeClr val="lt1"/>
              </a:solidFill>
              <a:latin typeface="Playfair Display"/>
              <a:ea typeface="Playfair Display"/>
              <a:cs typeface="Playfair Display"/>
              <a:sym typeface="Playfair Displ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0"/>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TRUFFLE TESTS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41"/>
          <p:cNvPicPr preferRelativeResize="0"/>
          <p:nvPr/>
        </p:nvPicPr>
        <p:blipFill>
          <a:blip r:embed="rId3">
            <a:alphaModFix/>
          </a:blip>
          <a:stretch>
            <a:fillRect/>
          </a:stretch>
        </p:blipFill>
        <p:spPr>
          <a:xfrm>
            <a:off x="152400" y="757525"/>
            <a:ext cx="5034324" cy="3530175"/>
          </a:xfrm>
          <a:prstGeom prst="rect">
            <a:avLst/>
          </a:prstGeom>
          <a:noFill/>
          <a:ln>
            <a:noFill/>
          </a:ln>
        </p:spPr>
      </p:pic>
      <p:sp>
        <p:nvSpPr>
          <p:cNvPr id="199" name="Google Shape;199;p41"/>
          <p:cNvSpPr txBox="1"/>
          <p:nvPr/>
        </p:nvSpPr>
        <p:spPr>
          <a:xfrm>
            <a:off x="5800500" y="2276313"/>
            <a:ext cx="2619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Playfair Display"/>
                <a:ea typeface="Playfair Display"/>
                <a:cs typeface="Playfair Display"/>
                <a:sym typeface="Playfair Display"/>
              </a:rPr>
              <a:t>All the tests passed</a:t>
            </a:r>
            <a:endParaRPr sz="2000">
              <a:solidFill>
                <a:schemeClr val="lt1"/>
              </a:solidFill>
              <a:latin typeface="Playfair Display"/>
              <a:ea typeface="Playfair Display"/>
              <a:cs typeface="Playfair Display"/>
              <a:sym typeface="Playfair Displ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2"/>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CODE EXPLANATION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3"/>
          <p:cNvSpPr txBox="1"/>
          <p:nvPr/>
        </p:nvSpPr>
        <p:spPr>
          <a:xfrm>
            <a:off x="354425" y="319850"/>
            <a:ext cx="8169000" cy="404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u="sng">
                <a:solidFill>
                  <a:schemeClr val="lt1"/>
                </a:solidFill>
              </a:rPr>
              <a:t>JS FILES:</a:t>
            </a:r>
            <a:endParaRPr sz="1500" u="sng">
              <a:solidFill>
                <a:schemeClr val="lt1"/>
              </a:solidFill>
            </a:endParaRPr>
          </a:p>
          <a:p>
            <a:pPr indent="0" lvl="0" marL="0" rtl="0" algn="l">
              <a:lnSpc>
                <a:spcPct val="115000"/>
              </a:lnSpc>
              <a:spcBef>
                <a:spcPts val="0"/>
              </a:spcBef>
              <a:spcAft>
                <a:spcPts val="0"/>
              </a:spcAft>
              <a:buClr>
                <a:schemeClr val="dk2"/>
              </a:buClr>
              <a:buSzPts val="1100"/>
              <a:buFont typeface="Arial"/>
              <a:buNone/>
            </a:pPr>
            <a:r>
              <a:t/>
            </a:r>
            <a:endParaRPr sz="1500" u="sng">
              <a:solidFill>
                <a:schemeClr val="lt1"/>
              </a:solidFill>
            </a:endParaRPr>
          </a:p>
          <a:p>
            <a:pPr indent="0" lvl="0" marL="0" rtl="0" algn="l">
              <a:lnSpc>
                <a:spcPct val="115000"/>
              </a:lnSpc>
              <a:spcBef>
                <a:spcPts val="0"/>
              </a:spcBef>
              <a:spcAft>
                <a:spcPts val="0"/>
              </a:spcAft>
              <a:buClr>
                <a:schemeClr val="dk2"/>
              </a:buClr>
              <a:buSzPts val="1100"/>
              <a:buFont typeface="Arial"/>
              <a:buNone/>
            </a:pPr>
            <a:r>
              <a:rPr lang="en" sz="1500" u="sng">
                <a:solidFill>
                  <a:schemeClr val="lt1"/>
                </a:solidFill>
              </a:rPr>
              <a:t>1. App.js</a:t>
            </a:r>
            <a:endParaRPr sz="1500" u="sng">
              <a:solidFill>
                <a:schemeClr val="lt1"/>
              </a:solidFill>
            </a:endParaRPr>
          </a:p>
          <a:p>
            <a:pPr indent="0" lvl="0" marL="0" rtl="0" algn="l">
              <a:lnSpc>
                <a:spcPct val="115000"/>
              </a:lnSpc>
              <a:spcBef>
                <a:spcPts val="0"/>
              </a:spcBef>
              <a:spcAft>
                <a:spcPts val="0"/>
              </a:spcAft>
              <a:buClr>
                <a:schemeClr val="dk2"/>
              </a:buClr>
              <a:buSzPts val="1100"/>
              <a:buFont typeface="Arial"/>
              <a:buNone/>
            </a:pPr>
            <a:r>
              <a:rPr lang="en" sz="1500">
                <a:solidFill>
                  <a:schemeClr val="lt1"/>
                </a:solidFill>
              </a:rPr>
              <a:t>First we do the task of loading web3 into the window.</a:t>
            </a:r>
            <a:endParaRPr sz="1500">
              <a:solidFill>
                <a:schemeClr val="lt1"/>
              </a:solidFill>
            </a:endParaRPr>
          </a:p>
          <a:p>
            <a:pPr indent="0" lvl="0" marL="0" rtl="0" algn="l">
              <a:lnSpc>
                <a:spcPct val="115000"/>
              </a:lnSpc>
              <a:spcBef>
                <a:spcPts val="0"/>
              </a:spcBef>
              <a:spcAft>
                <a:spcPts val="0"/>
              </a:spcAft>
              <a:buClr>
                <a:schemeClr val="dk2"/>
              </a:buClr>
              <a:buSzPts val="1100"/>
              <a:buFont typeface="Arial"/>
              <a:buNone/>
            </a:pPr>
            <a:r>
              <a:rPr lang="en" sz="1500">
                <a:solidFill>
                  <a:schemeClr val="lt1"/>
                </a:solidFill>
              </a:rPr>
              <a:t>Then we load the Blockchain data</a:t>
            </a:r>
            <a:endParaRPr sz="1500">
              <a:solidFill>
                <a:schemeClr val="lt1"/>
              </a:solidFill>
            </a:endParaRPr>
          </a:p>
          <a:p>
            <a:pPr indent="0" lvl="0" marL="0" rtl="0" algn="l">
              <a:lnSpc>
                <a:spcPct val="115000"/>
              </a:lnSpc>
              <a:spcBef>
                <a:spcPts val="0"/>
              </a:spcBef>
              <a:spcAft>
                <a:spcPts val="0"/>
              </a:spcAft>
              <a:buClr>
                <a:schemeClr val="dk2"/>
              </a:buClr>
              <a:buSzPts val="1100"/>
              <a:buFont typeface="Arial"/>
              <a:buNone/>
            </a:pPr>
            <a:r>
              <a:rPr lang="en" sz="1500">
                <a:solidFill>
                  <a:schemeClr val="lt1"/>
                </a:solidFill>
              </a:rPr>
              <a:t>For that we take web3 from the window and then fetch the networkID</a:t>
            </a:r>
            <a:endParaRPr sz="1500">
              <a:solidFill>
                <a:schemeClr val="lt1"/>
              </a:solidFill>
            </a:endParaRPr>
          </a:p>
          <a:p>
            <a:pPr indent="0" lvl="0" marL="0" rtl="0" algn="l">
              <a:lnSpc>
                <a:spcPct val="115000"/>
              </a:lnSpc>
              <a:spcBef>
                <a:spcPts val="0"/>
              </a:spcBef>
              <a:spcAft>
                <a:spcPts val="0"/>
              </a:spcAft>
              <a:buClr>
                <a:schemeClr val="dk2"/>
              </a:buClr>
              <a:buSzPts val="1100"/>
              <a:buFont typeface="Arial"/>
              <a:buNone/>
            </a:pPr>
            <a:r>
              <a:rPr lang="en" sz="1500">
                <a:solidFill>
                  <a:schemeClr val="lt1"/>
                </a:solidFill>
              </a:rPr>
              <a:t>Using that web3 and networkID we load the tether,rwd and decentralBank contracts, and set the states of respective variables that we will use to display in the front end.</a:t>
            </a:r>
            <a:endParaRPr sz="1500">
              <a:solidFill>
                <a:schemeClr val="lt1"/>
              </a:solidFill>
            </a:endParaRPr>
          </a:p>
          <a:p>
            <a:pPr indent="0" lvl="0" marL="0" rtl="0" algn="l">
              <a:lnSpc>
                <a:spcPct val="115000"/>
              </a:lnSpc>
              <a:spcBef>
                <a:spcPts val="0"/>
              </a:spcBef>
              <a:spcAft>
                <a:spcPts val="0"/>
              </a:spcAft>
              <a:buClr>
                <a:schemeClr val="dk2"/>
              </a:buClr>
              <a:buSzPts val="1100"/>
              <a:buFont typeface="Arial"/>
              <a:buNone/>
            </a:pPr>
            <a:r>
              <a:rPr lang="en" sz="1500">
                <a:solidFill>
                  <a:schemeClr val="lt1"/>
                </a:solidFill>
              </a:rPr>
              <a:t>We have a constructor which contains state variables, which will come pretty handy while implementation.</a:t>
            </a:r>
            <a:endParaRPr sz="1500">
              <a:solidFill>
                <a:schemeClr val="lt1"/>
              </a:solidFill>
            </a:endParaRPr>
          </a:p>
          <a:p>
            <a:pPr indent="0" lvl="0" marL="0" rtl="0" algn="l">
              <a:lnSpc>
                <a:spcPct val="115000"/>
              </a:lnSpc>
              <a:spcBef>
                <a:spcPts val="0"/>
              </a:spcBef>
              <a:spcAft>
                <a:spcPts val="0"/>
              </a:spcAft>
              <a:buClr>
                <a:schemeClr val="dk2"/>
              </a:buClr>
              <a:buSzPts val="1100"/>
              <a:buFont typeface="Arial"/>
              <a:buNone/>
            </a:pPr>
            <a:r>
              <a:rPr lang="en" sz="1500">
                <a:solidFill>
                  <a:schemeClr val="lt1"/>
                </a:solidFill>
              </a:rPr>
              <a:t>Finally, this App.js renders the MainContent</a:t>
            </a:r>
            <a:endParaRPr sz="1500">
              <a:solidFill>
                <a:schemeClr val="lt1"/>
              </a:solidFill>
            </a:endParaRPr>
          </a:p>
          <a:p>
            <a:pPr indent="0" lvl="0" marL="0" rtl="0" algn="l">
              <a:lnSpc>
                <a:spcPct val="115000"/>
              </a:lnSpc>
              <a:spcBef>
                <a:spcPts val="0"/>
              </a:spcBef>
              <a:spcAft>
                <a:spcPts val="0"/>
              </a:spcAft>
              <a:buNone/>
            </a:pPr>
            <a:r>
              <a:t/>
            </a:r>
            <a:endParaRPr u="sng">
              <a:solidFill>
                <a:schemeClr val="lt1"/>
              </a:solidFill>
            </a:endParaRPr>
          </a:p>
          <a:p>
            <a:pPr indent="0" lvl="0" marL="0" rtl="0" algn="l">
              <a:lnSpc>
                <a:spcPct val="115000"/>
              </a:lnSpc>
              <a:spcBef>
                <a:spcPts val="0"/>
              </a:spcBef>
              <a:spcAft>
                <a:spcPts val="0"/>
              </a:spcAft>
              <a:buClr>
                <a:schemeClr val="dk2"/>
              </a:buClr>
              <a:buSzPts val="1100"/>
              <a:buFont typeface="Arial"/>
              <a:buNone/>
            </a:pPr>
            <a:r>
              <a:rPr lang="en" u="sng">
                <a:solidFill>
                  <a:schemeClr val="lt1"/>
                </a:solidFill>
              </a:rPr>
              <a:t>2. Navbar.js</a:t>
            </a:r>
            <a:endParaRPr u="sng">
              <a:solidFill>
                <a:schemeClr val="lt1"/>
              </a:solidFill>
            </a:endParaRPr>
          </a:p>
          <a:p>
            <a:pPr indent="0" lvl="0" marL="0" rtl="0" algn="l">
              <a:lnSpc>
                <a:spcPct val="115000"/>
              </a:lnSpc>
              <a:spcBef>
                <a:spcPts val="0"/>
              </a:spcBef>
              <a:spcAft>
                <a:spcPts val="0"/>
              </a:spcAft>
              <a:buClr>
                <a:schemeClr val="dk2"/>
              </a:buClr>
              <a:buSzPts val="1100"/>
              <a:buFont typeface="Arial"/>
              <a:buNone/>
            </a:pPr>
            <a:r>
              <a:rPr lang="en">
                <a:solidFill>
                  <a:schemeClr val="lt1"/>
                </a:solidFill>
              </a:rPr>
              <a:t>This is just for the building of Navigating bar. We used React </a:t>
            </a:r>
            <a:endParaRPr>
              <a:solidFill>
                <a:schemeClr val="lt1"/>
              </a:solidFill>
            </a:endParaRPr>
          </a:p>
          <a:p>
            <a:pPr indent="0" lvl="0" marL="0" rtl="0" algn="l">
              <a:spcBef>
                <a:spcPts val="0"/>
              </a:spcBef>
              <a:spcAft>
                <a:spcPts val="0"/>
              </a:spcAft>
              <a:buNone/>
            </a:pPr>
            <a:r>
              <a:t/>
            </a:r>
            <a:endParaRPr sz="1300">
              <a:solidFill>
                <a:schemeClr val="lt1"/>
              </a:solidFill>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6"/>
          <p:cNvSpPr txBox="1"/>
          <p:nvPr>
            <p:ph type="title"/>
          </p:nvPr>
        </p:nvSpPr>
        <p:spPr>
          <a:xfrm>
            <a:off x="265500" y="724200"/>
            <a:ext cx="4045200" cy="178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OUR PROJECT </a:t>
            </a:r>
            <a:endParaRPr/>
          </a:p>
        </p:txBody>
      </p:sp>
      <p:sp>
        <p:nvSpPr>
          <p:cNvPr id="111" name="Google Shape;111;p26"/>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Clr>
                <a:schemeClr val="dk2"/>
              </a:buClr>
              <a:buSzPts val="1100"/>
              <a:buFont typeface="Arial"/>
              <a:buNone/>
            </a:pPr>
            <a:r>
              <a:rPr b="1" lang="en" sz="1800">
                <a:solidFill>
                  <a:srgbClr val="10889F"/>
                </a:solidFill>
                <a:highlight>
                  <a:schemeClr val="lt1"/>
                </a:highlight>
              </a:rPr>
              <a:t>A DECENTRALIZED BANKING AND STAKING SYSTEM</a:t>
            </a:r>
            <a:endParaRPr b="1">
              <a:solidFill>
                <a:srgbClr val="10889F"/>
              </a:solidFill>
            </a:endParaRPr>
          </a:p>
        </p:txBody>
      </p:sp>
      <p:pic>
        <p:nvPicPr>
          <p:cNvPr id="112" name="Google Shape;112;p26"/>
          <p:cNvPicPr preferRelativeResize="0"/>
          <p:nvPr/>
        </p:nvPicPr>
        <p:blipFill>
          <a:blip r:embed="rId3">
            <a:alphaModFix/>
          </a:blip>
          <a:stretch>
            <a:fillRect/>
          </a:stretch>
        </p:blipFill>
        <p:spPr>
          <a:xfrm>
            <a:off x="4622825" y="1495588"/>
            <a:ext cx="4482375" cy="2152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4"/>
          <p:cNvSpPr txBox="1"/>
          <p:nvPr/>
        </p:nvSpPr>
        <p:spPr>
          <a:xfrm>
            <a:off x="354425" y="319850"/>
            <a:ext cx="8169000" cy="390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u="sng">
                <a:solidFill>
                  <a:schemeClr val="lt1"/>
                </a:solidFill>
              </a:rPr>
              <a:t>JS FILES:</a:t>
            </a:r>
            <a:endParaRPr sz="1500" u="sng">
              <a:solidFill>
                <a:schemeClr val="lt1"/>
              </a:solidFill>
            </a:endParaRPr>
          </a:p>
          <a:p>
            <a:pPr indent="0" lvl="0" marL="0" rtl="0" algn="l">
              <a:lnSpc>
                <a:spcPct val="115000"/>
              </a:lnSpc>
              <a:spcBef>
                <a:spcPts val="0"/>
              </a:spcBef>
              <a:spcAft>
                <a:spcPts val="0"/>
              </a:spcAft>
              <a:buNone/>
            </a:pPr>
            <a:r>
              <a:t/>
            </a:r>
            <a:endParaRPr sz="1500" u="sng">
              <a:solidFill>
                <a:schemeClr val="lt1"/>
              </a:solidFill>
            </a:endParaRPr>
          </a:p>
          <a:p>
            <a:pPr indent="0" lvl="0" marL="0" rtl="0" algn="l">
              <a:lnSpc>
                <a:spcPct val="115000"/>
              </a:lnSpc>
              <a:spcBef>
                <a:spcPts val="0"/>
              </a:spcBef>
              <a:spcAft>
                <a:spcPts val="0"/>
              </a:spcAft>
              <a:buNone/>
            </a:pPr>
            <a:r>
              <a:rPr lang="en" u="sng">
                <a:solidFill>
                  <a:schemeClr val="lt1"/>
                </a:solidFill>
              </a:rPr>
              <a:t>3. Main.js</a:t>
            </a:r>
            <a:endParaRPr u="sng">
              <a:solidFill>
                <a:schemeClr val="lt1"/>
              </a:solidFill>
            </a:endParaRPr>
          </a:p>
          <a:p>
            <a:pPr indent="0" lvl="0" marL="0" rtl="0" algn="l">
              <a:lnSpc>
                <a:spcPct val="115000"/>
              </a:lnSpc>
              <a:spcBef>
                <a:spcPts val="0"/>
              </a:spcBef>
              <a:spcAft>
                <a:spcPts val="0"/>
              </a:spcAft>
              <a:buNone/>
            </a:pPr>
            <a:r>
              <a:rPr lang="en">
                <a:solidFill>
                  <a:schemeClr val="lt1"/>
                </a:solidFill>
              </a:rPr>
              <a:t>This is for handling all the output to the FrontEnd</a:t>
            </a:r>
            <a:endParaRPr>
              <a:solidFill>
                <a:schemeClr val="lt1"/>
              </a:solidFill>
            </a:endParaRPr>
          </a:p>
          <a:p>
            <a:pPr indent="0" lvl="0" marL="0" rtl="0" algn="l">
              <a:lnSpc>
                <a:spcPct val="115000"/>
              </a:lnSpc>
              <a:spcBef>
                <a:spcPts val="0"/>
              </a:spcBef>
              <a:spcAft>
                <a:spcPts val="0"/>
              </a:spcAft>
              <a:buNone/>
            </a:pPr>
            <a:r>
              <a:rPr lang="en">
                <a:solidFill>
                  <a:schemeClr val="lt1"/>
                </a:solidFill>
              </a:rPr>
              <a:t>It contains the implementation of the buttons and it’s functionality. </a:t>
            </a:r>
            <a:endParaRPr>
              <a:solidFill>
                <a:schemeClr val="lt1"/>
              </a:solidFill>
            </a:endParaRPr>
          </a:p>
          <a:p>
            <a:pPr indent="0" lvl="0" marL="0" rtl="0" algn="l">
              <a:lnSpc>
                <a:spcPct val="115000"/>
              </a:lnSpc>
              <a:spcBef>
                <a:spcPts val="0"/>
              </a:spcBef>
              <a:spcAft>
                <a:spcPts val="0"/>
              </a:spcAft>
              <a:buNone/>
            </a:pPr>
            <a:r>
              <a:t/>
            </a:r>
            <a:endParaRPr>
              <a:solidFill>
                <a:schemeClr val="lt1"/>
              </a:solidFill>
            </a:endParaRPr>
          </a:p>
          <a:p>
            <a:pPr indent="0" lvl="0" marL="0" rtl="0" algn="l">
              <a:lnSpc>
                <a:spcPct val="115000"/>
              </a:lnSpc>
              <a:spcBef>
                <a:spcPts val="0"/>
              </a:spcBef>
              <a:spcAft>
                <a:spcPts val="0"/>
              </a:spcAft>
              <a:buNone/>
            </a:pPr>
            <a:r>
              <a:rPr lang="en" u="sng">
                <a:solidFill>
                  <a:schemeClr val="lt1"/>
                </a:solidFill>
              </a:rPr>
              <a:t>4. Airdrop.js</a:t>
            </a:r>
            <a:endParaRPr u="sng">
              <a:solidFill>
                <a:schemeClr val="lt1"/>
              </a:solidFill>
            </a:endParaRPr>
          </a:p>
          <a:p>
            <a:pPr indent="0" lvl="0" marL="0" rtl="0" algn="l">
              <a:lnSpc>
                <a:spcPct val="115000"/>
              </a:lnSpc>
              <a:spcBef>
                <a:spcPts val="0"/>
              </a:spcBef>
              <a:spcAft>
                <a:spcPts val="0"/>
              </a:spcAft>
              <a:buNone/>
            </a:pPr>
            <a:r>
              <a:rPr lang="en">
                <a:solidFill>
                  <a:schemeClr val="lt1"/>
                </a:solidFill>
              </a:rPr>
              <a:t>We are using this for creating countdown timer for giving reward to someone that is staking in the decentral bank. It calls appropriate methods and assigns reward based on some function which takes stakedAmount as a parameter.</a:t>
            </a:r>
            <a:endParaRPr>
              <a:solidFill>
                <a:schemeClr val="lt1"/>
              </a:solidFill>
            </a:endParaRPr>
          </a:p>
          <a:p>
            <a:pPr indent="0" lvl="0" marL="0" rtl="0" algn="l">
              <a:lnSpc>
                <a:spcPct val="115000"/>
              </a:lnSpc>
              <a:spcBef>
                <a:spcPts val="0"/>
              </a:spcBef>
              <a:spcAft>
                <a:spcPts val="0"/>
              </a:spcAft>
              <a:buNone/>
            </a:pPr>
            <a:r>
              <a:t/>
            </a:r>
            <a:endParaRPr sz="1500" u="sng">
              <a:solidFill>
                <a:schemeClr val="lt1"/>
              </a:solidFill>
            </a:endParaRPr>
          </a:p>
          <a:p>
            <a:pPr indent="0" lvl="0" marL="0" rtl="0" algn="l">
              <a:lnSpc>
                <a:spcPct val="115000"/>
              </a:lnSpc>
              <a:spcBef>
                <a:spcPts val="0"/>
              </a:spcBef>
              <a:spcAft>
                <a:spcPts val="0"/>
              </a:spcAft>
              <a:buNone/>
            </a:pPr>
            <a:r>
              <a:rPr lang="en" u="sng">
                <a:solidFill>
                  <a:schemeClr val="lt1"/>
                </a:solidFill>
              </a:rPr>
              <a:t>5. decentralBank.tests.js:</a:t>
            </a:r>
            <a:endParaRPr>
              <a:solidFill>
                <a:schemeClr val="lt1"/>
              </a:solidFill>
            </a:endParaRPr>
          </a:p>
          <a:p>
            <a:pPr indent="0" lvl="0" marL="0" rtl="0" algn="l">
              <a:lnSpc>
                <a:spcPct val="115000"/>
              </a:lnSpc>
              <a:spcBef>
                <a:spcPts val="0"/>
              </a:spcBef>
              <a:spcAft>
                <a:spcPts val="0"/>
              </a:spcAft>
              <a:buNone/>
            </a:pPr>
            <a:r>
              <a:rPr lang="en">
                <a:solidFill>
                  <a:schemeClr val="lt1"/>
                </a:solidFill>
              </a:rPr>
              <a:t>Used mocha and chai for testing.</a:t>
            </a:r>
            <a:endParaRPr>
              <a:solidFill>
                <a:schemeClr val="lt1"/>
              </a:solidFill>
            </a:endParaRPr>
          </a:p>
          <a:p>
            <a:pPr indent="0" lvl="0" marL="0" rtl="0" algn="l">
              <a:lnSpc>
                <a:spcPct val="115000"/>
              </a:lnSpc>
              <a:spcBef>
                <a:spcPts val="0"/>
              </a:spcBef>
              <a:spcAft>
                <a:spcPts val="0"/>
              </a:spcAft>
              <a:buNone/>
            </a:pPr>
            <a:r>
              <a:rPr lang="en">
                <a:solidFill>
                  <a:schemeClr val="lt1"/>
                </a:solidFill>
              </a:rPr>
              <a:t>Several assertions are tested within it for all the contracts built, and all of them passed</a:t>
            </a:r>
            <a:endParaRPr sz="1600" u="sng">
              <a:solidFill>
                <a:schemeClr val="lt1"/>
              </a:solidFill>
            </a:endParaRPr>
          </a:p>
          <a:p>
            <a:pPr indent="0" lvl="0" marL="0" rtl="0" algn="l">
              <a:spcBef>
                <a:spcPts val="0"/>
              </a:spcBef>
              <a:spcAft>
                <a:spcPts val="0"/>
              </a:spcAft>
              <a:buNone/>
            </a:pPr>
            <a:r>
              <a:t/>
            </a:r>
            <a:endParaRPr sz="1300">
              <a:solidFill>
                <a:schemeClr val="lt1"/>
              </a:solidFill>
              <a:latin typeface="Playfair Display"/>
              <a:ea typeface="Playfair Display"/>
              <a:cs typeface="Playfair Display"/>
              <a:sym typeface="Playfair Displ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5"/>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6"/>
          <p:cNvSpPr txBox="1"/>
          <p:nvPr/>
        </p:nvSpPr>
        <p:spPr>
          <a:xfrm>
            <a:off x="700200" y="780250"/>
            <a:ext cx="7659000" cy="312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rPr>
              <a:t>That is all the demonstration of the project. Now we will discuss the challenges we faced while implementing the whole project.</a:t>
            </a:r>
            <a:endParaRPr>
              <a:solidFill>
                <a:schemeClr val="lt1"/>
              </a:solidFill>
            </a:endParaRPr>
          </a:p>
          <a:p>
            <a:pPr indent="0" lvl="0" marL="0" rtl="0" algn="l">
              <a:lnSpc>
                <a:spcPct val="115000"/>
              </a:lnSpc>
              <a:spcBef>
                <a:spcPts val="0"/>
              </a:spcBef>
              <a:spcAft>
                <a:spcPts val="0"/>
              </a:spcAft>
              <a:buClr>
                <a:schemeClr val="dk2"/>
              </a:buClr>
              <a:buSzPts val="1100"/>
              <a:buFont typeface="Arial"/>
              <a:buNone/>
            </a:pPr>
            <a:r>
              <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We needed to know how we were going to use the Eth network.</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Since we had no idea, then we got to know that there are test networks for this development purposes. Then we decided to use Ganache for that.</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We then needed to figure out how to implement the contracts, so we explored Solidity and then followed a few tutorials and learned about some of its good practices. Like, emit() and restrictions on who can call the method.</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Another challenge was to know how to interact with the Ethereum nodes, for that we used Web3 which is a Javascript framework. And we fetched all the contracts, networkId and accounts via this.</a:t>
            </a:r>
            <a:endParaRPr>
              <a:solidFill>
                <a:schemeClr val="lt1"/>
              </a:solidFill>
              <a:latin typeface="Playfair Display"/>
              <a:ea typeface="Playfair Display"/>
              <a:cs typeface="Playfair Display"/>
              <a:sym typeface="Playfair Displ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7"/>
          <p:cNvSpPr txBox="1"/>
          <p:nvPr/>
        </p:nvSpPr>
        <p:spPr>
          <a:xfrm>
            <a:off x="742500" y="1008600"/>
            <a:ext cx="76590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Char char="●"/>
            </a:pPr>
            <a:r>
              <a:rPr lang="en">
                <a:solidFill>
                  <a:schemeClr val="lt1"/>
                </a:solidFill>
              </a:rPr>
              <a:t>Since debugging is hard in DApps, therefore we relied on testing using Mocha and Chai. We created some tests and checked whether the DApp is updating things on the network. </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Before the UI construction, we relied heavily on the truffle console. We used various inbuilt methods and other things and kept cross-checking for the DApp functioning.</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For the UI we depended on React a JS framework, we kept the UI minimal but it can be altered in future developments.</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There are a few things that we can improve in the near future like we can add some additional functionality related to the transfer from one user to another user (we have not yet implemented this on UI but we worked on it through the truffle console). </a:t>
            </a:r>
            <a:endParaRPr>
              <a:solidFill>
                <a:schemeClr val="lt1"/>
              </a:solidFill>
            </a:endParaRPr>
          </a:p>
          <a:p>
            <a:pPr indent="0" lvl="0" marL="457200" rtl="0" algn="l">
              <a:lnSpc>
                <a:spcPct val="115000"/>
              </a:lnSpc>
              <a:spcBef>
                <a:spcPts val="0"/>
              </a:spcBef>
              <a:spcAft>
                <a:spcPts val="0"/>
              </a:spcAft>
              <a:buNone/>
            </a:pPr>
            <a:r>
              <a:rPr lang="en">
                <a:solidFill>
                  <a:schemeClr val="lt1"/>
                </a:solidFill>
              </a:rPr>
              <a:t>And also the Airdrop feature can be improved further.</a:t>
            </a:r>
            <a:endParaRPr>
              <a:solidFill>
                <a:schemeClr val="lt1"/>
              </a:solidFill>
            </a:endParaRPr>
          </a:p>
          <a:p>
            <a:pPr indent="0" lvl="0" marL="457200" rtl="0" algn="l">
              <a:lnSpc>
                <a:spcPct val="115000"/>
              </a:lnSpc>
              <a:spcBef>
                <a:spcPts val="0"/>
              </a:spcBef>
              <a:spcAft>
                <a:spcPts val="0"/>
              </a:spcAft>
              <a:buNone/>
            </a:pPr>
            <a:r>
              <a:t/>
            </a:r>
            <a:endParaRPr>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8"/>
          <p:cNvSpPr txBox="1"/>
          <p:nvPr>
            <p:ph type="ctrTitle"/>
          </p:nvPr>
        </p:nvSpPr>
        <p:spPr>
          <a:xfrm>
            <a:off x="344250" y="4249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OUR TEAM</a:t>
            </a:r>
            <a:endParaRPr/>
          </a:p>
        </p:txBody>
      </p:sp>
      <p:sp>
        <p:nvSpPr>
          <p:cNvPr id="235" name="Google Shape;235;p48"/>
          <p:cNvSpPr txBox="1"/>
          <p:nvPr>
            <p:ph idx="1" type="subTitle"/>
          </p:nvPr>
        </p:nvSpPr>
        <p:spPr>
          <a:xfrm>
            <a:off x="1816600" y="2678875"/>
            <a:ext cx="4910100" cy="577800"/>
          </a:xfrm>
          <a:prstGeom prst="rect">
            <a:avLst/>
          </a:prstGeom>
        </p:spPr>
        <p:txBody>
          <a:bodyPr anchorCtr="0" anchor="ctr" bIns="91425" lIns="91425" spcFirstLastPara="1" rIns="91425" wrap="square" tIns="91425">
            <a:normAutofit fontScale="62500" lnSpcReduction="20000"/>
          </a:bodyPr>
          <a:lstStyle/>
          <a:p>
            <a:pPr indent="0" lvl="0" marL="0" rtl="0" algn="ctr">
              <a:spcBef>
                <a:spcPts val="0"/>
              </a:spcBef>
              <a:spcAft>
                <a:spcPts val="0"/>
              </a:spcAft>
              <a:buNone/>
            </a:pPr>
            <a:r>
              <a:rPr lang="en"/>
              <a:t>Varun Upadhyay, 2019285</a:t>
            </a:r>
            <a:endParaRPr/>
          </a:p>
          <a:p>
            <a:pPr indent="0" lvl="0" marL="0" rtl="0" algn="ctr">
              <a:spcBef>
                <a:spcPts val="0"/>
              </a:spcBef>
              <a:spcAft>
                <a:spcPts val="0"/>
              </a:spcAft>
              <a:buNone/>
            </a:pPr>
            <a:r>
              <a:rPr lang="en"/>
              <a:t>Email- varun19285@iiitd.ac.in</a:t>
            </a:r>
            <a:endParaRPr/>
          </a:p>
        </p:txBody>
      </p:sp>
      <p:sp>
        <p:nvSpPr>
          <p:cNvPr id="236" name="Google Shape;236;p48"/>
          <p:cNvSpPr txBox="1"/>
          <p:nvPr>
            <p:ph idx="1" type="subTitle"/>
          </p:nvPr>
        </p:nvSpPr>
        <p:spPr>
          <a:xfrm>
            <a:off x="344250" y="4049200"/>
            <a:ext cx="3879000" cy="577800"/>
          </a:xfrm>
          <a:prstGeom prst="rect">
            <a:avLst/>
          </a:prstGeom>
        </p:spPr>
        <p:txBody>
          <a:bodyPr anchorCtr="0" anchor="ctr" bIns="91425" lIns="91425" spcFirstLastPara="1" rIns="91425" wrap="square" tIns="91425">
            <a:normAutofit fontScale="62500" lnSpcReduction="20000"/>
          </a:bodyPr>
          <a:lstStyle/>
          <a:p>
            <a:pPr indent="0" lvl="0" marL="0" rtl="0" algn="ctr">
              <a:spcBef>
                <a:spcPts val="0"/>
              </a:spcBef>
              <a:spcAft>
                <a:spcPts val="0"/>
              </a:spcAft>
              <a:buNone/>
            </a:pPr>
            <a:r>
              <a:rPr lang="en"/>
              <a:t>Nikhil Kushwah, 2019260</a:t>
            </a:r>
            <a:endParaRPr/>
          </a:p>
          <a:p>
            <a:pPr indent="0" lvl="0" marL="0" rtl="0" algn="ctr">
              <a:spcBef>
                <a:spcPts val="0"/>
              </a:spcBef>
              <a:spcAft>
                <a:spcPts val="0"/>
              </a:spcAft>
              <a:buNone/>
            </a:pPr>
            <a:r>
              <a:rPr lang="en"/>
              <a:t>Email- nikhil19260@iiitd.ac.in</a:t>
            </a:r>
            <a:endParaRPr/>
          </a:p>
        </p:txBody>
      </p:sp>
      <p:sp>
        <p:nvSpPr>
          <p:cNvPr id="237" name="Google Shape;237;p48"/>
          <p:cNvSpPr txBox="1"/>
          <p:nvPr>
            <p:ph idx="1" type="subTitle"/>
          </p:nvPr>
        </p:nvSpPr>
        <p:spPr>
          <a:xfrm>
            <a:off x="4622300" y="4049200"/>
            <a:ext cx="4177500" cy="577800"/>
          </a:xfrm>
          <a:prstGeom prst="rect">
            <a:avLst/>
          </a:prstGeom>
        </p:spPr>
        <p:txBody>
          <a:bodyPr anchorCtr="0" anchor="ctr" bIns="91425" lIns="91425" spcFirstLastPara="1" rIns="91425" wrap="square" tIns="91425">
            <a:normAutofit fontScale="62500" lnSpcReduction="20000"/>
          </a:bodyPr>
          <a:lstStyle/>
          <a:p>
            <a:pPr indent="0" lvl="0" marL="0" rtl="0" algn="ctr">
              <a:spcBef>
                <a:spcPts val="0"/>
              </a:spcBef>
              <a:spcAft>
                <a:spcPts val="0"/>
              </a:spcAft>
              <a:buNone/>
            </a:pPr>
            <a:r>
              <a:rPr lang="en"/>
              <a:t>Rohit Kumar Vishwas, 2019269</a:t>
            </a:r>
            <a:endParaRPr/>
          </a:p>
          <a:p>
            <a:pPr indent="0" lvl="0" marL="0" rtl="0" algn="ctr">
              <a:spcBef>
                <a:spcPts val="0"/>
              </a:spcBef>
              <a:spcAft>
                <a:spcPts val="0"/>
              </a:spcAft>
              <a:buNone/>
            </a:pPr>
            <a:r>
              <a:rPr lang="en"/>
              <a:t>Email-rohit19269@iiitd.ac.in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9"/>
          <p:cNvSpPr txBox="1"/>
          <p:nvPr>
            <p:ph type="title"/>
          </p:nvPr>
        </p:nvSpPr>
        <p:spPr>
          <a:xfrm>
            <a:off x="490250" y="526350"/>
            <a:ext cx="81792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t>Thank You! </a:t>
            </a:r>
            <a:endParaRPr sz="4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50"/>
          <p:cNvSpPr txBox="1"/>
          <p:nvPr>
            <p:ph type="title"/>
          </p:nvPr>
        </p:nvSpPr>
        <p:spPr>
          <a:xfrm>
            <a:off x="311700" y="542325"/>
            <a:ext cx="8520600" cy="942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t>BIBLIOGRAPHY</a:t>
            </a:r>
            <a:endParaRPr sz="4000"/>
          </a:p>
        </p:txBody>
      </p:sp>
      <p:sp>
        <p:nvSpPr>
          <p:cNvPr id="248" name="Google Shape;248;p50"/>
          <p:cNvSpPr txBox="1"/>
          <p:nvPr>
            <p:ph idx="1" type="body"/>
          </p:nvPr>
        </p:nvSpPr>
        <p:spPr>
          <a:xfrm>
            <a:off x="235500" y="1830275"/>
            <a:ext cx="2732400" cy="2736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en" u="sng">
                <a:solidFill>
                  <a:schemeClr val="hlink"/>
                </a:solidFill>
                <a:hlinkClick r:id="rId3"/>
              </a:rPr>
              <a:t>Image 1 Src</a:t>
            </a:r>
            <a:endParaRPr/>
          </a:p>
          <a:p>
            <a:pPr indent="-342900" lvl="0" marL="457200" rtl="0" algn="l">
              <a:spcBef>
                <a:spcPts val="0"/>
              </a:spcBef>
              <a:spcAft>
                <a:spcPts val="0"/>
              </a:spcAft>
              <a:buSzPts val="1800"/>
              <a:buAutoNum type="arabicPeriod"/>
            </a:pPr>
            <a:r>
              <a:rPr lang="en" u="sng">
                <a:solidFill>
                  <a:schemeClr val="hlink"/>
                </a:solidFill>
                <a:hlinkClick r:id="rId4"/>
              </a:rPr>
              <a:t>Image 2 Src</a:t>
            </a:r>
            <a:endParaRPr/>
          </a:p>
          <a:p>
            <a:pPr indent="-342900" lvl="0" marL="457200" rtl="0" algn="l">
              <a:spcBef>
                <a:spcPts val="0"/>
              </a:spcBef>
              <a:spcAft>
                <a:spcPts val="0"/>
              </a:spcAft>
              <a:buSzPts val="1800"/>
              <a:buAutoNum type="arabicPeriod"/>
            </a:pPr>
            <a:r>
              <a:rPr lang="en" u="sng">
                <a:solidFill>
                  <a:schemeClr val="hlink"/>
                </a:solidFill>
                <a:hlinkClick r:id="rId5"/>
              </a:rPr>
              <a:t>Image 3 Src</a:t>
            </a:r>
            <a:endParaRPr/>
          </a:p>
          <a:p>
            <a:pPr indent="-342900" lvl="0" marL="457200" rtl="0" algn="l">
              <a:spcBef>
                <a:spcPts val="0"/>
              </a:spcBef>
              <a:spcAft>
                <a:spcPts val="0"/>
              </a:spcAft>
              <a:buSzPts val="1800"/>
              <a:buAutoNum type="arabicPeriod"/>
            </a:pPr>
            <a:r>
              <a:rPr lang="en" u="sng">
                <a:solidFill>
                  <a:schemeClr val="hlink"/>
                </a:solidFill>
                <a:hlinkClick r:id="rId6"/>
              </a:rPr>
              <a:t>Image 4 Src</a:t>
            </a:r>
            <a:endParaRPr/>
          </a:p>
          <a:p>
            <a:pPr indent="-342900" lvl="0" marL="457200" rtl="0" algn="l">
              <a:spcBef>
                <a:spcPts val="0"/>
              </a:spcBef>
              <a:spcAft>
                <a:spcPts val="0"/>
              </a:spcAft>
              <a:buSzPts val="1800"/>
              <a:buAutoNum type="arabicPeriod"/>
            </a:pPr>
            <a:r>
              <a:rPr lang="en" u="sng">
                <a:solidFill>
                  <a:schemeClr val="hlink"/>
                </a:solidFill>
                <a:hlinkClick r:id="rId7"/>
              </a:rPr>
              <a:t>Image 5 Src</a:t>
            </a:r>
            <a:endParaRPr/>
          </a:p>
          <a:p>
            <a:pPr indent="-342900" lvl="0" marL="457200" rtl="0" algn="l">
              <a:spcBef>
                <a:spcPts val="0"/>
              </a:spcBef>
              <a:spcAft>
                <a:spcPts val="0"/>
              </a:spcAft>
              <a:buSzPts val="1800"/>
              <a:buAutoNum type="arabicPeriod"/>
            </a:pPr>
            <a:r>
              <a:rPr lang="en" u="sng">
                <a:solidFill>
                  <a:schemeClr val="hlink"/>
                </a:solidFill>
                <a:hlinkClick r:id="rId8"/>
              </a:rPr>
              <a:t>Image 6 Src</a:t>
            </a:r>
            <a:endParaRPr/>
          </a:p>
          <a:p>
            <a:pPr indent="-342900" lvl="0" marL="457200" rtl="0" algn="l">
              <a:spcBef>
                <a:spcPts val="0"/>
              </a:spcBef>
              <a:spcAft>
                <a:spcPts val="0"/>
              </a:spcAft>
              <a:buSzPts val="1800"/>
              <a:buAutoNum type="arabicPeriod"/>
            </a:pPr>
            <a:r>
              <a:rPr lang="en" u="sng">
                <a:solidFill>
                  <a:schemeClr val="hlink"/>
                </a:solidFill>
                <a:hlinkClick r:id="rId9"/>
              </a:rPr>
              <a:t>Image 7 Src</a:t>
            </a:r>
            <a:endParaRPr/>
          </a:p>
          <a:p>
            <a:pPr indent="-342900" lvl="0" marL="457200" rtl="0" algn="l">
              <a:spcBef>
                <a:spcPts val="0"/>
              </a:spcBef>
              <a:spcAft>
                <a:spcPts val="0"/>
              </a:spcAft>
              <a:buSzPts val="1800"/>
              <a:buAutoNum type="arabicPeriod"/>
            </a:pPr>
            <a:r>
              <a:rPr lang="en" u="sng">
                <a:solidFill>
                  <a:schemeClr val="hlink"/>
                </a:solidFill>
                <a:hlinkClick r:id="rId10"/>
              </a:rPr>
              <a:t>Image 8 Src</a:t>
            </a:r>
            <a:endParaRPr/>
          </a:p>
          <a:p>
            <a:pPr indent="-342900" lvl="0" marL="457200" rtl="0" algn="l">
              <a:spcBef>
                <a:spcPts val="0"/>
              </a:spcBef>
              <a:spcAft>
                <a:spcPts val="0"/>
              </a:spcAft>
              <a:buSzPts val="1800"/>
              <a:buAutoNum type="arabicPeriod"/>
            </a:pPr>
            <a:r>
              <a:rPr lang="en" u="sng">
                <a:solidFill>
                  <a:schemeClr val="hlink"/>
                </a:solidFill>
                <a:hlinkClick r:id="rId11"/>
              </a:rPr>
              <a:t>Image 9 Src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txBox="1"/>
          <p:nvPr>
            <p:ph type="title"/>
          </p:nvPr>
        </p:nvSpPr>
        <p:spPr>
          <a:xfrm>
            <a:off x="1380650" y="465850"/>
            <a:ext cx="61833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u="sng">
                <a:solidFill>
                  <a:srgbClr val="00FFFF"/>
                </a:solidFill>
                <a:hlinkClick r:id="rId3">
                  <a:extLst>
                    <a:ext uri="{A12FA001-AC4F-418D-AE19-62706E023703}">
                      <ahyp:hlinkClr val="tx"/>
                    </a:ext>
                  </a:extLst>
                </a:hlinkClick>
              </a:rPr>
              <a:t>LINK TO VIDEO</a:t>
            </a:r>
            <a:endParaRPr>
              <a:solidFill>
                <a:srgbClr val="00FFFF"/>
              </a:solidFill>
            </a:endParaRPr>
          </a:p>
          <a:p>
            <a:pPr indent="0" lvl="0" marL="0" rtl="0" algn="l">
              <a:spcBef>
                <a:spcPts val="0"/>
              </a:spcBef>
              <a:spcAft>
                <a:spcPts val="0"/>
              </a:spcAft>
              <a:buNone/>
            </a:pPr>
            <a:r>
              <a:t/>
            </a:r>
            <a:endParaRPr>
              <a:solidFill>
                <a:srgbClr val="00FFFF"/>
              </a:solidFill>
            </a:endParaRPr>
          </a:p>
          <a:p>
            <a:pPr indent="0" lvl="0" marL="0" rtl="0" algn="ctr">
              <a:spcBef>
                <a:spcPts val="0"/>
              </a:spcBef>
              <a:spcAft>
                <a:spcPts val="0"/>
              </a:spcAft>
              <a:buNone/>
            </a:pPr>
            <a:r>
              <a:rPr lang="en" sz="2000"/>
              <a:t>**Click the above text**</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8"/>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Problem Statement and Overview of Project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9"/>
          <p:cNvSpPr txBox="1"/>
          <p:nvPr>
            <p:ph idx="1" type="body"/>
          </p:nvPr>
        </p:nvSpPr>
        <p:spPr>
          <a:xfrm>
            <a:off x="311700" y="819125"/>
            <a:ext cx="8520600" cy="33348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2000"/>
              <a:t>FF-Bank is a decentralized bank which leverages the use of digital contracts while interacting with blockchains. This serves as a financial institution without any banks or brokers. The decentralized application runs on the Ethereum network using blockchain technology, this makes the banking completely decentralized.</a:t>
            </a:r>
            <a:endParaRPr b="1" sz="2000"/>
          </a:p>
          <a:p>
            <a:pPr indent="0" lvl="0" marL="0" rtl="0" algn="l">
              <a:spcBef>
                <a:spcPts val="1200"/>
              </a:spcBef>
              <a:spcAft>
                <a:spcPts val="1200"/>
              </a:spcAft>
              <a:buNone/>
            </a:pPr>
            <a:r>
              <a:rPr b="1" lang="en" sz="2000"/>
              <a:t>For currency we have our own custom Token which has an initial total surplus, and a reward is assigned whenever some user deposits their own tokens in the DecentralizedBank.</a:t>
            </a:r>
            <a:endParaRPr b="1"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0"/>
          <p:cNvSpPr txBox="1"/>
          <p:nvPr>
            <p:ph type="title"/>
          </p:nvPr>
        </p:nvSpPr>
        <p:spPr>
          <a:xfrm>
            <a:off x="344250" y="353100"/>
            <a:ext cx="8455500" cy="1248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000"/>
              <a:t>Tech Stack Used</a:t>
            </a:r>
            <a:endParaRPr sz="3000"/>
          </a:p>
        </p:txBody>
      </p:sp>
      <p:pic>
        <p:nvPicPr>
          <p:cNvPr id="133" name="Google Shape;133;p30"/>
          <p:cNvPicPr preferRelativeResize="0"/>
          <p:nvPr/>
        </p:nvPicPr>
        <p:blipFill>
          <a:blip r:embed="rId3">
            <a:alphaModFix/>
          </a:blip>
          <a:stretch>
            <a:fillRect/>
          </a:stretch>
        </p:blipFill>
        <p:spPr>
          <a:xfrm>
            <a:off x="1347175" y="1753800"/>
            <a:ext cx="1211850" cy="908899"/>
          </a:xfrm>
          <a:prstGeom prst="rect">
            <a:avLst/>
          </a:prstGeom>
          <a:noFill/>
          <a:ln>
            <a:noFill/>
          </a:ln>
        </p:spPr>
      </p:pic>
      <p:pic>
        <p:nvPicPr>
          <p:cNvPr id="134" name="Google Shape;134;p30"/>
          <p:cNvPicPr preferRelativeResize="0"/>
          <p:nvPr/>
        </p:nvPicPr>
        <p:blipFill>
          <a:blip r:embed="rId4">
            <a:alphaModFix/>
          </a:blip>
          <a:stretch>
            <a:fillRect/>
          </a:stretch>
        </p:blipFill>
        <p:spPr>
          <a:xfrm>
            <a:off x="2982575" y="1753800"/>
            <a:ext cx="1363350" cy="908900"/>
          </a:xfrm>
          <a:prstGeom prst="rect">
            <a:avLst/>
          </a:prstGeom>
          <a:noFill/>
          <a:ln>
            <a:noFill/>
          </a:ln>
        </p:spPr>
      </p:pic>
      <p:pic>
        <p:nvPicPr>
          <p:cNvPr id="135" name="Google Shape;135;p30"/>
          <p:cNvPicPr preferRelativeResize="0"/>
          <p:nvPr/>
        </p:nvPicPr>
        <p:blipFill>
          <a:blip r:embed="rId5">
            <a:alphaModFix/>
          </a:blip>
          <a:stretch>
            <a:fillRect/>
          </a:stretch>
        </p:blipFill>
        <p:spPr>
          <a:xfrm>
            <a:off x="4863750" y="1753800"/>
            <a:ext cx="1093225" cy="949300"/>
          </a:xfrm>
          <a:prstGeom prst="rect">
            <a:avLst/>
          </a:prstGeom>
          <a:noFill/>
          <a:ln>
            <a:noFill/>
          </a:ln>
        </p:spPr>
      </p:pic>
      <p:pic>
        <p:nvPicPr>
          <p:cNvPr id="136" name="Google Shape;136;p30"/>
          <p:cNvPicPr preferRelativeResize="0"/>
          <p:nvPr/>
        </p:nvPicPr>
        <p:blipFill>
          <a:blip r:embed="rId6">
            <a:alphaModFix/>
          </a:blip>
          <a:stretch>
            <a:fillRect/>
          </a:stretch>
        </p:blipFill>
        <p:spPr>
          <a:xfrm>
            <a:off x="3120225" y="3272700"/>
            <a:ext cx="1093224" cy="1117109"/>
          </a:xfrm>
          <a:prstGeom prst="rect">
            <a:avLst/>
          </a:prstGeom>
          <a:noFill/>
          <a:ln>
            <a:noFill/>
          </a:ln>
        </p:spPr>
      </p:pic>
      <p:pic>
        <p:nvPicPr>
          <p:cNvPr id="137" name="Google Shape;137;p30"/>
          <p:cNvPicPr preferRelativeResize="0"/>
          <p:nvPr/>
        </p:nvPicPr>
        <p:blipFill>
          <a:blip r:embed="rId7">
            <a:alphaModFix/>
          </a:blip>
          <a:stretch>
            <a:fillRect/>
          </a:stretch>
        </p:blipFill>
        <p:spPr>
          <a:xfrm>
            <a:off x="6244850" y="1753800"/>
            <a:ext cx="1932224" cy="1002150"/>
          </a:xfrm>
          <a:prstGeom prst="rect">
            <a:avLst/>
          </a:prstGeom>
          <a:noFill/>
          <a:ln>
            <a:noFill/>
          </a:ln>
        </p:spPr>
      </p:pic>
      <p:pic>
        <p:nvPicPr>
          <p:cNvPr id="138" name="Google Shape;138;p30"/>
          <p:cNvPicPr preferRelativeResize="0"/>
          <p:nvPr/>
        </p:nvPicPr>
        <p:blipFill>
          <a:blip r:embed="rId8">
            <a:alphaModFix/>
          </a:blip>
          <a:stretch>
            <a:fillRect/>
          </a:stretch>
        </p:blipFill>
        <p:spPr>
          <a:xfrm>
            <a:off x="1347163" y="3284637"/>
            <a:ext cx="1093228" cy="1093228"/>
          </a:xfrm>
          <a:prstGeom prst="rect">
            <a:avLst/>
          </a:prstGeom>
          <a:noFill/>
          <a:ln>
            <a:noFill/>
          </a:ln>
        </p:spPr>
      </p:pic>
      <p:pic>
        <p:nvPicPr>
          <p:cNvPr id="139" name="Google Shape;139;p30"/>
          <p:cNvPicPr preferRelativeResize="0"/>
          <p:nvPr/>
        </p:nvPicPr>
        <p:blipFill>
          <a:blip r:embed="rId9">
            <a:alphaModFix/>
          </a:blip>
          <a:stretch>
            <a:fillRect/>
          </a:stretch>
        </p:blipFill>
        <p:spPr>
          <a:xfrm>
            <a:off x="4893275" y="3288188"/>
            <a:ext cx="1034168" cy="1086125"/>
          </a:xfrm>
          <a:prstGeom prst="rect">
            <a:avLst/>
          </a:prstGeom>
          <a:noFill/>
          <a:ln>
            <a:noFill/>
          </a:ln>
        </p:spPr>
      </p:pic>
      <p:pic>
        <p:nvPicPr>
          <p:cNvPr id="140" name="Google Shape;140;p30"/>
          <p:cNvPicPr preferRelativeResize="0"/>
          <p:nvPr/>
        </p:nvPicPr>
        <p:blipFill>
          <a:blip r:embed="rId10">
            <a:alphaModFix/>
          </a:blip>
          <a:stretch>
            <a:fillRect/>
          </a:stretch>
        </p:blipFill>
        <p:spPr>
          <a:xfrm>
            <a:off x="6529288" y="3339100"/>
            <a:ext cx="1363350" cy="108613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1"/>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CONTRACTS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819125"/>
            <a:ext cx="8520600" cy="3334800"/>
          </a:xfrm>
          <a:prstGeom prst="rect">
            <a:avLst/>
          </a:prstGeom>
          <a:solidFill>
            <a:schemeClr val="dk1"/>
          </a:solidFill>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sz="1600" u="sng">
                <a:latin typeface="Arial"/>
                <a:ea typeface="Arial"/>
                <a:cs typeface="Arial"/>
                <a:sym typeface="Arial"/>
              </a:rPr>
              <a:t>Decentral Bank</a:t>
            </a:r>
            <a:endParaRPr sz="1600" u="sng">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Implements: depositTokens(), unstakeTokens() and getIncentives()</a:t>
            </a:r>
            <a:endParaRPr sz="1600">
              <a:latin typeface="Arial"/>
              <a:ea typeface="Arial"/>
              <a:cs typeface="Arial"/>
              <a:sym typeface="Arial"/>
            </a:endParaRPr>
          </a:p>
          <a:p>
            <a:pPr indent="-330200" lvl="0" marL="457200" rtl="0" algn="l">
              <a:spcBef>
                <a:spcPts val="0"/>
              </a:spcBef>
              <a:spcAft>
                <a:spcPts val="0"/>
              </a:spcAft>
              <a:buSzPts val="1600"/>
              <a:buFont typeface="Arial"/>
              <a:buAutoNum type="arabicPeriod"/>
            </a:pPr>
            <a:r>
              <a:rPr lang="en" sz="1600" u="sng">
                <a:latin typeface="Arial"/>
                <a:ea typeface="Arial"/>
                <a:cs typeface="Arial"/>
                <a:sym typeface="Arial"/>
              </a:rPr>
              <a:t>Tether</a:t>
            </a:r>
            <a:endParaRPr sz="1600" u="sng">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Implements: approve(), transfer() and transferFrom() </a:t>
            </a:r>
            <a:endParaRPr sz="1600">
              <a:latin typeface="Arial"/>
              <a:ea typeface="Arial"/>
              <a:cs typeface="Arial"/>
              <a:sym typeface="Arial"/>
            </a:endParaRPr>
          </a:p>
          <a:p>
            <a:pPr indent="-330200" lvl="0" marL="457200" rtl="0" algn="l">
              <a:spcBef>
                <a:spcPts val="0"/>
              </a:spcBef>
              <a:spcAft>
                <a:spcPts val="0"/>
              </a:spcAft>
              <a:buSzPts val="1600"/>
              <a:buFont typeface="Arial"/>
              <a:buAutoNum type="arabicPeriod"/>
            </a:pPr>
            <a:r>
              <a:rPr lang="en" sz="1600">
                <a:latin typeface="Arial"/>
                <a:ea typeface="Arial"/>
                <a:cs typeface="Arial"/>
                <a:sym typeface="Arial"/>
              </a:rPr>
              <a:t>Reward</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Implements: approve() , transfer() and transferFrom()</a:t>
            </a:r>
            <a:endParaRPr sz="1600">
              <a:latin typeface="Arial"/>
              <a:ea typeface="Arial"/>
              <a:cs typeface="Arial"/>
              <a:sym typeface="Arial"/>
            </a:endParaRPr>
          </a:p>
          <a:p>
            <a:pPr indent="-330200" lvl="0" marL="457200" rtl="0" algn="l">
              <a:spcBef>
                <a:spcPts val="0"/>
              </a:spcBef>
              <a:spcAft>
                <a:spcPts val="0"/>
              </a:spcAft>
              <a:buSzPts val="1600"/>
              <a:buFont typeface="Arial"/>
              <a:buAutoNum type="arabicPeriod"/>
            </a:pPr>
            <a:r>
              <a:rPr lang="en" sz="1600">
                <a:latin typeface="Arial"/>
                <a:ea typeface="Arial"/>
                <a:cs typeface="Arial"/>
                <a:sym typeface="Arial"/>
              </a:rPr>
              <a:t>Migrations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This is for keeping track of the migrations</a:t>
            </a:r>
            <a:endParaRPr sz="16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3"/>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PROJECT UI</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