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 id="2147483840" r:id="rId2"/>
  </p:sldMasterIdLst>
  <p:notesMasterIdLst>
    <p:notesMasterId r:id="rId33"/>
  </p:notesMasterIdLst>
  <p:sldIdLst>
    <p:sldId id="270" r:id="rId3"/>
    <p:sldId id="268" r:id="rId4"/>
    <p:sldId id="302" r:id="rId5"/>
    <p:sldId id="303" r:id="rId6"/>
    <p:sldId id="304" r:id="rId7"/>
    <p:sldId id="300" r:id="rId8"/>
    <p:sldId id="260" r:id="rId9"/>
    <p:sldId id="298" r:id="rId10"/>
    <p:sldId id="271" r:id="rId11"/>
    <p:sldId id="301" r:id="rId12"/>
    <p:sldId id="308" r:id="rId13"/>
    <p:sldId id="309" r:id="rId14"/>
    <p:sldId id="310" r:id="rId15"/>
    <p:sldId id="311" r:id="rId16"/>
    <p:sldId id="312" r:id="rId17"/>
    <p:sldId id="299" r:id="rId18"/>
    <p:sldId id="322" r:id="rId19"/>
    <p:sldId id="314" r:id="rId20"/>
    <p:sldId id="315" r:id="rId21"/>
    <p:sldId id="316" r:id="rId22"/>
    <p:sldId id="317" r:id="rId23"/>
    <p:sldId id="318" r:id="rId24"/>
    <p:sldId id="319" r:id="rId25"/>
    <p:sldId id="320" r:id="rId26"/>
    <p:sldId id="321" r:id="rId27"/>
    <p:sldId id="324" r:id="rId28"/>
    <p:sldId id="323" r:id="rId29"/>
    <p:sldId id="325" r:id="rId30"/>
    <p:sldId id="296" r:id="rId31"/>
    <p:sldId id="26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24" autoAdjust="0"/>
  </p:normalViewPr>
  <p:slideViewPr>
    <p:cSldViewPr>
      <p:cViewPr>
        <p:scale>
          <a:sx n="80" d="100"/>
          <a:sy n="80" d="100"/>
        </p:scale>
        <p:origin x="-1074"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5AF7C0-99D2-47C4-8EB5-6456D35866E0}" type="datetimeFigureOut">
              <a:rPr lang="en-US" smtClean="0"/>
              <a:pPr/>
              <a:t>8/7/2017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34F23B-D22F-4E9A-A386-26515444F3C0}"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F34F23B-D22F-4E9A-A386-26515444F3C0}" type="slidenum">
              <a:rPr lang="en-US" smtClean="0"/>
              <a:pPr/>
              <a:t>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980F854-360B-4CB8-BFD9-025A29AF87B9}" type="datetime1">
              <a:rPr lang="en-US" smtClean="0"/>
              <a:pPr/>
              <a:t>8/7/2017</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F8A0F61F-F416-4A0F-8B09-249748AAC3D2}"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85D1251-2E35-4277-A235-0F3886D1AF78}" type="datetime1">
              <a:rPr lang="en-US" smtClean="0"/>
              <a:pPr/>
              <a:t>8/7/2017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8A0F61F-F416-4A0F-8B09-249748AAC3D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B54EBAA-C57A-4073-B2BD-EF6393B3E68A}" type="datetime1">
              <a:rPr lang="en-US" smtClean="0"/>
              <a:pPr/>
              <a:t>8/7/2017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8A0F61F-F416-4A0F-8B09-249748AAC3D2}"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80F854-360B-4CB8-BFD9-025A29AF87B9}" type="datetime1">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A0F61F-F416-4A0F-8B09-249748AAC3D2}"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26EDA9-17F3-4B75-AC01-13618A625468}" type="datetime1">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A0F61F-F416-4A0F-8B09-249748AAC3D2}"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694FDE-5E8F-4175-A5D5-24726F0D80C6}" type="datetime1">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A0F61F-F416-4A0F-8B09-249748AAC3D2}"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AB2346-2686-43DF-8CE7-8679F473F126}" type="datetime1">
              <a:rPr lang="en-US" smtClean="0"/>
              <a:pPr/>
              <a:t>8/7/2017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A0F61F-F416-4A0F-8B09-249748AAC3D2}"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0E9D23-B806-4755-AFE5-3250B807E3BF}" type="datetime1">
              <a:rPr lang="en-US" smtClean="0"/>
              <a:pPr/>
              <a:t>8/7/2017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8A0F61F-F416-4A0F-8B09-249748AAC3D2}"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D11EB4-7046-4B4E-A40D-7A7423D594D2}" type="datetime1">
              <a:rPr lang="en-US" smtClean="0"/>
              <a:pPr/>
              <a:t>8/7/2017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8A0F61F-F416-4A0F-8B09-249748AAC3D2}"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C20096-DC19-4492-91F1-D5A9CB4BC46C}" type="datetime1">
              <a:rPr lang="en-US" smtClean="0"/>
              <a:pPr/>
              <a:t>8/7/2017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8A0F61F-F416-4A0F-8B09-249748AAC3D2}"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397B7B-2C30-40E6-9EBC-7FC2DF275D74}" type="datetime1">
              <a:rPr lang="en-US" smtClean="0"/>
              <a:pPr/>
              <a:t>8/7/2017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A0F61F-F416-4A0F-8B09-249748AAC3D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026EDA9-17F3-4B75-AC01-13618A625468}" type="datetime1">
              <a:rPr lang="en-US" smtClean="0"/>
              <a:pPr/>
              <a:t>8/7/2017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8A0F61F-F416-4A0F-8B09-249748AAC3D2}"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DD60F0-B240-4A79-82A0-63C9270CCE53}" type="datetime1">
              <a:rPr lang="en-US" smtClean="0"/>
              <a:pPr/>
              <a:t>8/7/2017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8A0F61F-F416-4A0F-8B09-249748AAC3D2}"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5D1251-2E35-4277-A235-0F3886D1AF78}" type="datetime1">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A0F61F-F416-4A0F-8B09-249748AAC3D2}"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54EBAA-C57A-4073-B2BD-EF6393B3E68A}" type="datetime1">
              <a:rPr lang="en-US" smtClean="0"/>
              <a:pPr/>
              <a:t>8/7/2017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A0F61F-F416-4A0F-8B09-249748AAC3D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C694FDE-5E8F-4175-A5D5-24726F0D80C6}" type="datetime1">
              <a:rPr lang="en-US" smtClean="0"/>
              <a:pPr/>
              <a:t>8/7/2017</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8A0F61F-F416-4A0F-8B09-249748AAC3D2}"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FAB2346-2686-43DF-8CE7-8679F473F126}" type="datetime1">
              <a:rPr lang="en-US" smtClean="0"/>
              <a:pPr/>
              <a:t>8/7/2017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F8A0F61F-F416-4A0F-8B09-249748AAC3D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70E9D23-B806-4755-AFE5-3250B807E3BF}" type="datetime1">
              <a:rPr lang="en-US" smtClean="0"/>
              <a:pPr/>
              <a:t>8/7/2017</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F8A0F61F-F416-4A0F-8B09-249748AAC3D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BD11EB4-7046-4B4E-A40D-7A7423D594D2}" type="datetime1">
              <a:rPr lang="en-US" smtClean="0"/>
              <a:pPr/>
              <a:t>8/7/2017</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F8A0F61F-F416-4A0F-8B09-249748AAC3D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Date Placeholder 1"/>
          <p:cNvSpPr>
            <a:spLocks noGrp="1"/>
          </p:cNvSpPr>
          <p:nvPr>
            <p:ph type="dt" sz="half" idx="10"/>
          </p:nvPr>
        </p:nvSpPr>
        <p:spPr/>
        <p:txBody>
          <a:bodyPr/>
          <a:lstStyle>
            <a:extLst/>
          </a:lstStyle>
          <a:p>
            <a:fld id="{B0C20096-DC19-4492-91F1-D5A9CB4BC46C}" type="datetime1">
              <a:rPr lang="en-US" smtClean="0"/>
              <a:pPr/>
              <a:t>8/7/2017</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F8A0F61F-F416-4A0F-8B09-249748AAC3D2}"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5397B7B-2C30-40E6-9EBC-7FC2DF275D74}" type="datetime1">
              <a:rPr lang="en-US" smtClean="0"/>
              <a:pPr/>
              <a:t>8/7/2017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F8A0F61F-F416-4A0F-8B09-249748AAC3D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7DD60F0-B240-4A79-82A0-63C9270CCE53}" type="datetime1">
              <a:rPr lang="en-US" smtClean="0"/>
              <a:pPr/>
              <a:t>8/7/2017</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F8A0F61F-F416-4A0F-8B09-249748AAC3D2}"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DA37F95-16FB-4B7D-A94C-16880F8D144B}" type="datetime1">
              <a:rPr lang="en-US" smtClean="0"/>
              <a:pPr/>
              <a:t>8/7/2017</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8A0F61F-F416-4A0F-8B09-249748AAC3D2}"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37F95-16FB-4B7D-A94C-16880F8D144B}" type="datetime1">
              <a:rPr lang="en-US" smtClean="0"/>
              <a:pPr/>
              <a:t>8/7/2017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A0F61F-F416-4A0F-8B09-249748AAC3D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6324600" y="4648200"/>
            <a:ext cx="2438400" cy="1034129"/>
          </a:xfrm>
          <a:prstGeom prst="rect">
            <a:avLst/>
          </a:prstGeom>
        </p:spPr>
        <p:txBody>
          <a:bodyPr wrap="square">
            <a:spAutoFit/>
          </a:bodyPr>
          <a:lstStyle/>
          <a:p>
            <a:pPr algn="ctr">
              <a:spcBef>
                <a:spcPct val="20000"/>
              </a:spcBef>
              <a:buClr>
                <a:schemeClr val="bg2"/>
              </a:buClr>
              <a:buSzPct val="80000"/>
              <a:buFont typeface="Wingdings" pitchFamily="2" charset="2"/>
              <a:buNone/>
            </a:pPr>
            <a:r>
              <a:rPr lang="en-IN" dirty="0" smtClean="0">
                <a:solidFill>
                  <a:schemeClr val="tx2">
                    <a:lumMod val="60000"/>
                    <a:lumOff val="40000"/>
                  </a:schemeClr>
                </a:solidFill>
                <a:latin typeface="Times New Roman" pitchFamily="18" charset="0"/>
                <a:ea typeface="MS PGothic" pitchFamily="34" charset="-128"/>
                <a:cs typeface="Times New Roman" pitchFamily="18" charset="0"/>
              </a:rPr>
              <a:t>Presented by:</a:t>
            </a:r>
          </a:p>
          <a:p>
            <a:pPr algn="ctr">
              <a:spcBef>
                <a:spcPct val="20000"/>
              </a:spcBef>
              <a:buClr>
                <a:schemeClr val="bg2"/>
              </a:buClr>
              <a:buSzPct val="80000"/>
              <a:buFont typeface="Wingdings" pitchFamily="2" charset="2"/>
              <a:buNone/>
            </a:pPr>
            <a:r>
              <a:rPr lang="en-US" b="1" dirty="0" smtClean="0">
                <a:solidFill>
                  <a:schemeClr val="tx2">
                    <a:lumMod val="75000"/>
                  </a:schemeClr>
                </a:solidFill>
                <a:latin typeface="Times New Roman" pitchFamily="18" charset="0"/>
                <a:ea typeface="MS PGothic" pitchFamily="34" charset="-128"/>
                <a:cs typeface="Times New Roman" pitchFamily="18" charset="0"/>
              </a:rPr>
              <a:t>Bhavya Shree Y H</a:t>
            </a:r>
          </a:p>
          <a:p>
            <a:pPr algn="ctr">
              <a:spcBef>
                <a:spcPct val="20000"/>
              </a:spcBef>
              <a:buClr>
                <a:schemeClr val="bg2"/>
              </a:buClr>
              <a:buSzPct val="80000"/>
              <a:buFont typeface="Wingdings" pitchFamily="2" charset="2"/>
              <a:buNone/>
            </a:pPr>
            <a:r>
              <a:rPr lang="en-US" b="1" dirty="0" smtClean="0">
                <a:solidFill>
                  <a:schemeClr val="tx2">
                    <a:lumMod val="75000"/>
                  </a:schemeClr>
                </a:solidFill>
                <a:latin typeface="Times New Roman" pitchFamily="18" charset="0"/>
                <a:ea typeface="MS PGothic" pitchFamily="34" charset="-128"/>
                <a:cs typeface="Times New Roman" pitchFamily="18" charset="0"/>
              </a:rPr>
              <a:t>4th Sem M-Tech, CE</a:t>
            </a:r>
          </a:p>
        </p:txBody>
      </p:sp>
      <p:sp>
        <p:nvSpPr>
          <p:cNvPr id="14" name="Rectangle 13"/>
          <p:cNvSpPr/>
          <p:nvPr/>
        </p:nvSpPr>
        <p:spPr>
          <a:xfrm>
            <a:off x="1981200" y="1"/>
            <a:ext cx="5334000" cy="1500411"/>
          </a:xfrm>
          <a:prstGeom prst="rect">
            <a:avLst/>
          </a:prstGeom>
        </p:spPr>
        <p:txBody>
          <a:bodyPr wrap="square">
            <a:spAutoFit/>
          </a:bodyPr>
          <a:lstStyle/>
          <a:p>
            <a:pPr algn="ctr">
              <a:lnSpc>
                <a:spcPct val="150000"/>
              </a:lnSpc>
            </a:pPr>
            <a:r>
              <a:rPr lang="en-US" sz="1100" b="1" dirty="0" smtClean="0">
                <a:solidFill>
                  <a:schemeClr val="tx2">
                    <a:lumMod val="75000"/>
                  </a:schemeClr>
                </a:solidFill>
                <a:latin typeface="Times New Roman" pitchFamily="18" charset="0"/>
                <a:cs typeface="Times New Roman" pitchFamily="18" charset="0"/>
              </a:rPr>
              <a:t>II Jai Sri GurudevII</a:t>
            </a:r>
          </a:p>
          <a:p>
            <a:pPr algn="ctr">
              <a:lnSpc>
                <a:spcPct val="150000"/>
              </a:lnSpc>
            </a:pPr>
            <a:r>
              <a:rPr lang="en-US" sz="1600" b="1" dirty="0" smtClean="0">
                <a:solidFill>
                  <a:schemeClr val="tx2">
                    <a:lumMod val="75000"/>
                  </a:schemeClr>
                </a:solidFill>
                <a:latin typeface="Times New Roman" pitchFamily="18" charset="0"/>
                <a:cs typeface="Times New Roman" pitchFamily="18" charset="0"/>
              </a:rPr>
              <a:t> Sri Adichunchanagiri Shikshana Trust®</a:t>
            </a:r>
          </a:p>
          <a:p>
            <a:pPr algn="ctr">
              <a:lnSpc>
                <a:spcPct val="150000"/>
              </a:lnSpc>
            </a:pPr>
            <a:r>
              <a:rPr lang="en-US" b="1" dirty="0" smtClean="0">
                <a:solidFill>
                  <a:schemeClr val="tx2">
                    <a:lumMod val="75000"/>
                  </a:schemeClr>
                </a:solidFill>
                <a:latin typeface="Times New Roman" pitchFamily="18" charset="0"/>
                <a:cs typeface="Times New Roman" pitchFamily="18" charset="0"/>
              </a:rPr>
              <a:t>SJB INSTITUTE OF TECHNOLOGY</a:t>
            </a:r>
          </a:p>
          <a:p>
            <a:pPr algn="ctr">
              <a:lnSpc>
                <a:spcPct val="150000"/>
              </a:lnSpc>
            </a:pPr>
            <a:r>
              <a:rPr lang="en-US" sz="1600" b="1" dirty="0" smtClean="0">
                <a:solidFill>
                  <a:schemeClr val="tx2">
                    <a:lumMod val="75000"/>
                  </a:schemeClr>
                </a:solidFill>
                <a:latin typeface="Times New Roman" pitchFamily="18" charset="0"/>
                <a:cs typeface="Times New Roman" pitchFamily="18" charset="0"/>
              </a:rPr>
              <a:t>BGS Health &amp; Education City, Kengeri, Bangalore-560060</a:t>
            </a:r>
            <a:endParaRPr lang="en-US" sz="1600" dirty="0" smtClean="0">
              <a:solidFill>
                <a:schemeClr val="tx2">
                  <a:lumMod val="75000"/>
                </a:schemeClr>
              </a:solidFill>
              <a:latin typeface="Times New Roman" pitchFamily="18" charset="0"/>
              <a:cs typeface="Times New Roman" pitchFamily="18" charset="0"/>
            </a:endParaRPr>
          </a:p>
        </p:txBody>
      </p:sp>
      <p:sp>
        <p:nvSpPr>
          <p:cNvPr id="15" name="Rectangle 14"/>
          <p:cNvSpPr/>
          <p:nvPr/>
        </p:nvSpPr>
        <p:spPr>
          <a:xfrm>
            <a:off x="2209800" y="2895600"/>
            <a:ext cx="4495800" cy="461665"/>
          </a:xfrm>
          <a:prstGeom prst="rect">
            <a:avLst/>
          </a:prstGeom>
        </p:spPr>
        <p:txBody>
          <a:bodyPr wrap="square">
            <a:spAutoFit/>
          </a:bodyPr>
          <a:lstStyle/>
          <a:p>
            <a:pPr algn="ctr"/>
            <a:r>
              <a:rPr lang="en-US" b="1" dirty="0" smtClean="0">
                <a:latin typeface="Times New Roman" pitchFamily="18" charset="0"/>
                <a:cs typeface="Times New Roman" pitchFamily="18" charset="0"/>
              </a:rPr>
              <a:t>            </a:t>
            </a:r>
            <a:r>
              <a:rPr lang="en-US" sz="2400" b="1" dirty="0" smtClean="0">
                <a:solidFill>
                  <a:schemeClr val="accent1">
                    <a:lumMod val="75000"/>
                  </a:schemeClr>
                </a:solidFill>
                <a:latin typeface="Times New Roman" pitchFamily="18" charset="0"/>
                <a:cs typeface="Times New Roman" pitchFamily="18" charset="0"/>
              </a:rPr>
              <a:t>Project Review on</a:t>
            </a:r>
            <a:endParaRPr lang="en-US" sz="2400" dirty="0">
              <a:solidFill>
                <a:schemeClr val="accent1">
                  <a:lumMod val="75000"/>
                </a:schemeClr>
              </a:solidFill>
            </a:endParaRPr>
          </a:p>
        </p:txBody>
      </p:sp>
      <p:pic>
        <p:nvPicPr>
          <p:cNvPr id="16" name="Picture 3" descr="sjbit-logo"/>
          <p:cNvPicPr>
            <a:picLocks noChangeAspect="1" noChangeArrowheads="1"/>
          </p:cNvPicPr>
          <p:nvPr/>
        </p:nvPicPr>
        <p:blipFill>
          <a:blip r:embed="rId2"/>
          <a:srcRect/>
          <a:stretch>
            <a:fillRect/>
          </a:stretch>
        </p:blipFill>
        <p:spPr bwMode="auto">
          <a:xfrm>
            <a:off x="4267200" y="1524000"/>
            <a:ext cx="1066800" cy="990599"/>
          </a:xfrm>
          <a:prstGeom prst="rect">
            <a:avLst/>
          </a:prstGeom>
          <a:noFill/>
          <a:ln w="9525">
            <a:noFill/>
            <a:miter lim="800000"/>
            <a:headEnd/>
            <a:tailEnd/>
          </a:ln>
        </p:spPr>
      </p:pic>
      <p:sp>
        <p:nvSpPr>
          <p:cNvPr id="17" name="Rectangle 1"/>
          <p:cNvSpPr>
            <a:spLocks noChangeArrowheads="1"/>
          </p:cNvSpPr>
          <p:nvPr/>
        </p:nvSpPr>
        <p:spPr bwMode="auto">
          <a:xfrm>
            <a:off x="381000" y="4572000"/>
            <a:ext cx="2971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654175" algn="l"/>
              </a:tabLst>
            </a:pPr>
            <a:r>
              <a:rPr lang="en-US" dirty="0" smtClean="0">
                <a:solidFill>
                  <a:schemeClr val="tx2">
                    <a:lumMod val="60000"/>
                    <a:lumOff val="40000"/>
                  </a:schemeClr>
                </a:solidFill>
                <a:latin typeface="Times New Roman" pitchFamily="18" charset="0"/>
                <a:ea typeface="Times New Roman" pitchFamily="18" charset="0"/>
                <a:cs typeface="Times New Roman" pitchFamily="18" charset="0"/>
              </a:rPr>
              <a:t>Under the </a:t>
            </a:r>
            <a:r>
              <a:rPr kumimoji="0" lang="en-US" b="0" i="0" u="none" strike="noStrike" cap="none" normalizeH="0" baseline="0" dirty="0" smtClean="0">
                <a:ln>
                  <a:noFill/>
                </a:ln>
                <a:solidFill>
                  <a:schemeClr val="tx2">
                    <a:lumMod val="60000"/>
                    <a:lumOff val="40000"/>
                  </a:schemeClr>
                </a:solidFill>
                <a:effectLst/>
                <a:latin typeface="Times New Roman" pitchFamily="18" charset="0"/>
                <a:ea typeface="Times New Roman" pitchFamily="18" charset="0"/>
                <a:cs typeface="Times New Roman" pitchFamily="18" charset="0"/>
              </a:rPr>
              <a:t>Guidance of:</a:t>
            </a:r>
            <a:endParaRPr kumimoji="0" lang="en-US" b="0" i="0" u="none" strike="noStrike" cap="none" normalizeH="0" baseline="0" dirty="0" smtClean="0">
              <a:ln>
                <a:noFill/>
              </a:ln>
              <a:solidFill>
                <a:schemeClr val="tx2">
                  <a:lumMod val="60000"/>
                  <a:lumOff val="40000"/>
                </a:schemeClr>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654175" algn="l"/>
              </a:tabLst>
            </a:pPr>
            <a:r>
              <a:rPr kumimoji="0" lang="en-US" b="1" i="0" u="none" strike="noStrike" cap="none" normalizeH="0" baseline="0" dirty="0" smtClean="0">
                <a:ln>
                  <a:noFill/>
                </a:ln>
                <a:solidFill>
                  <a:schemeClr val="tx2">
                    <a:lumMod val="75000"/>
                  </a:schemeClr>
                </a:solidFill>
                <a:effectLst/>
                <a:latin typeface="Times New Roman" pitchFamily="18" charset="0"/>
                <a:ea typeface="Times New Roman" pitchFamily="18" charset="0"/>
                <a:cs typeface="Times New Roman" pitchFamily="18" charset="0"/>
              </a:rPr>
              <a:t>Mr.Chandrashekar D K</a:t>
            </a:r>
            <a:endParaRPr kumimoji="0" lang="en-US" b="1" i="0" u="none" strike="noStrike" cap="none" normalizeH="0" baseline="0" dirty="0" smtClean="0">
              <a:ln>
                <a:noFill/>
              </a:ln>
              <a:solidFill>
                <a:schemeClr val="tx2">
                  <a:lumMod val="75000"/>
                </a:schemeClr>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654175" algn="l"/>
              </a:tabLst>
            </a:pPr>
            <a:r>
              <a:rPr kumimoji="0" lang="en-US" b="1" i="0" u="none" strike="noStrike" cap="none" normalizeH="0" baseline="0" dirty="0" smtClean="0">
                <a:ln>
                  <a:noFill/>
                </a:ln>
                <a:solidFill>
                  <a:schemeClr val="tx2">
                    <a:lumMod val="75000"/>
                  </a:schemeClr>
                </a:solidFill>
                <a:effectLst/>
                <a:latin typeface="Times New Roman" pitchFamily="18" charset="0"/>
                <a:ea typeface="Times New Roman" pitchFamily="18" charset="0"/>
                <a:cs typeface="Times New Roman" pitchFamily="18" charset="0"/>
              </a:rPr>
              <a:t>Assistant  Professor</a:t>
            </a:r>
            <a:endParaRPr kumimoji="0" lang="en-US" b="1" i="0" u="none" strike="noStrike" cap="none" normalizeH="0" baseline="0" dirty="0" smtClean="0">
              <a:ln>
                <a:noFill/>
              </a:ln>
              <a:solidFill>
                <a:schemeClr val="tx2">
                  <a:lumMod val="75000"/>
                </a:schemeClr>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654175" algn="l"/>
              </a:tabLst>
            </a:pPr>
            <a:r>
              <a:rPr kumimoji="0" lang="en-US" b="1" i="0" u="none" strike="noStrike" cap="none" normalizeH="0" baseline="0" dirty="0" smtClean="0">
                <a:ln>
                  <a:noFill/>
                </a:ln>
                <a:solidFill>
                  <a:schemeClr val="tx2">
                    <a:lumMod val="75000"/>
                  </a:schemeClr>
                </a:solidFill>
                <a:effectLst/>
                <a:latin typeface="Times New Roman" pitchFamily="18" charset="0"/>
                <a:ea typeface="Times New Roman" pitchFamily="18" charset="0"/>
                <a:cs typeface="Times New Roman" pitchFamily="18" charset="0"/>
              </a:rPr>
              <a:t>Dept. of CSE, SJBIT</a:t>
            </a:r>
            <a:endParaRPr kumimoji="0" lang="en-US" b="1" i="0" u="none" strike="noStrike" cap="none" normalizeH="0" baseline="0" dirty="0" smtClean="0">
              <a:ln>
                <a:noFill/>
              </a:ln>
              <a:solidFill>
                <a:schemeClr val="tx2">
                  <a:lumMod val="75000"/>
                </a:schemeClr>
              </a:solidFill>
              <a:effectLst/>
              <a:latin typeface="Times New Roman" pitchFamily="18" charset="0"/>
              <a:cs typeface="Times New Roman" pitchFamily="18" charset="0"/>
            </a:endParaRPr>
          </a:p>
        </p:txBody>
      </p:sp>
      <p:pic>
        <p:nvPicPr>
          <p:cNvPr id="18"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620000" y="82047"/>
            <a:ext cx="1371601" cy="8323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 name="Picture 2" descr="pns-home"/>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7620000" y="990600"/>
            <a:ext cx="13716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19"/>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180444" y="304799"/>
            <a:ext cx="1648356" cy="10668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533400" y="3429000"/>
            <a:ext cx="8610600" cy="707886"/>
          </a:xfrm>
          <a:prstGeom prst="rect">
            <a:avLst/>
          </a:prstGeom>
        </p:spPr>
        <p:txBody>
          <a:bodyPr wrap="square">
            <a:spAutoFit/>
          </a:bodyPr>
          <a:lstStyle/>
          <a:p>
            <a:pPr algn="ctr"/>
            <a:r>
              <a:rPr lang="en-IN" sz="2000" b="1" dirty="0" smtClean="0">
                <a:solidFill>
                  <a:schemeClr val="tx2">
                    <a:lumMod val="75000"/>
                  </a:schemeClr>
                </a:solidFill>
                <a:latin typeface="Times New Roman" pitchFamily="18" charset="0"/>
                <a:cs typeface="Times New Roman" pitchFamily="18" charset="0"/>
              </a:rPr>
              <a:t>Privacy Preserving For The Frequently Generated Item By                                                   Using Cloud aided Service of a Transaction Database</a:t>
            </a:r>
            <a:endParaRPr lang="en-IN" sz="2000" dirty="0">
              <a:solidFill>
                <a:schemeClr val="tx2">
                  <a:lumMod val="75000"/>
                </a:schemeClr>
              </a:solidFill>
              <a:latin typeface="Times New Roman" pitchFamily="18" charset="0"/>
              <a:cs typeface="Times New Roman" pitchFamily="18" charset="0"/>
            </a:endParaRPr>
          </a:p>
        </p:txBody>
      </p:sp>
      <p:sp>
        <p:nvSpPr>
          <p:cNvPr id="11" name="TextBox 10"/>
          <p:cNvSpPr txBox="1"/>
          <p:nvPr/>
        </p:nvSpPr>
        <p:spPr>
          <a:xfrm>
            <a:off x="990600" y="2514600"/>
            <a:ext cx="8412323" cy="369332"/>
          </a:xfrm>
          <a:prstGeom prst="rect">
            <a:avLst/>
          </a:prstGeom>
          <a:noFill/>
        </p:spPr>
        <p:txBody>
          <a:bodyPr wrap="square" rtlCol="0">
            <a:spAutoFit/>
          </a:bodyPr>
          <a:lstStyle/>
          <a:p>
            <a:pPr algn="ctr"/>
            <a:r>
              <a:rPr lang="en-IN" b="1" dirty="0" smtClean="0">
                <a:solidFill>
                  <a:schemeClr val="tx2">
                    <a:lumMod val="60000"/>
                    <a:lumOff val="40000"/>
                  </a:schemeClr>
                </a:solidFill>
                <a:latin typeface="Times New Roman" pitchFamily="18" charset="0"/>
                <a:cs typeface="Times New Roman" pitchFamily="18" charset="0"/>
              </a:rPr>
              <a:t>DEPARTMENT OF COMPUTER SCIENCE AND ENGINEERING </a:t>
            </a:r>
            <a:endParaRPr lang="en-IN" b="1" dirty="0">
              <a:solidFill>
                <a:schemeClr val="tx2">
                  <a:lumMod val="60000"/>
                  <a:lumOff val="40000"/>
                </a:schemeClr>
              </a:solidFill>
              <a:latin typeface="Times New Roman" pitchFamily="18" charset="0"/>
              <a:cs typeface="Times New Roman" pitchFamily="18" charset="0"/>
            </a:endParaRPr>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C20096-DC19-4492-91F1-D5A9CB4BC46C}" type="datetime1">
              <a:rPr lang="en-US" smtClean="0"/>
              <a:pPr/>
              <a:t>8/7/2017</a:t>
            </a:fld>
            <a:endParaRPr lang="en-US" dirty="0"/>
          </a:p>
        </p:txBody>
      </p:sp>
      <p:sp>
        <p:nvSpPr>
          <p:cNvPr id="3" name="Slide Number Placeholder 2"/>
          <p:cNvSpPr>
            <a:spLocks noGrp="1"/>
          </p:cNvSpPr>
          <p:nvPr>
            <p:ph type="sldNum" sz="quarter" idx="12"/>
          </p:nvPr>
        </p:nvSpPr>
        <p:spPr/>
        <p:txBody>
          <a:bodyPr/>
          <a:lstStyle/>
          <a:p>
            <a:fld id="{F8A0F61F-F416-4A0F-8B09-249748AAC3D2}" type="slidenum">
              <a:rPr lang="en-US" smtClean="0"/>
              <a:pPr/>
              <a:t>10</a:t>
            </a:fld>
            <a:endParaRPr lang="en-US" dirty="0"/>
          </a:p>
        </p:txBody>
      </p:sp>
      <p:graphicFrame>
        <p:nvGraphicFramePr>
          <p:cNvPr id="5" name="Table 4"/>
          <p:cNvGraphicFramePr>
            <a:graphicFrameLocks noGrp="1"/>
          </p:cNvGraphicFramePr>
          <p:nvPr/>
        </p:nvGraphicFramePr>
        <p:xfrm>
          <a:off x="1219200" y="609600"/>
          <a:ext cx="7315200" cy="4602316"/>
        </p:xfrm>
        <a:graphic>
          <a:graphicData uri="http://schemas.openxmlformats.org/drawingml/2006/table">
            <a:tbl>
              <a:tblPr firstRow="1" bandRow="1">
                <a:tableStyleId>{5C22544A-7EE6-4342-B048-85BDC9FD1C3A}</a:tableStyleId>
              </a:tblPr>
              <a:tblGrid>
                <a:gridCol w="2438400"/>
                <a:gridCol w="1219200"/>
                <a:gridCol w="1219200"/>
                <a:gridCol w="1219200"/>
                <a:gridCol w="1219200"/>
              </a:tblGrid>
              <a:tr h="2301158">
                <a:tc>
                  <a:txBody>
                    <a:bodyPr/>
                    <a:lstStyle/>
                    <a:p>
                      <a:pPr algn="l"/>
                      <a:r>
                        <a:rPr lang="en-US" sz="1600" b="0" dirty="0" smtClean="0">
                          <a:latin typeface="Times New Roman" pitchFamily="18" charset="0"/>
                          <a:cs typeface="Times New Roman" pitchFamily="18" charset="0"/>
                        </a:rPr>
                        <a:t>Performance Tuning of</a:t>
                      </a:r>
                      <a:r>
                        <a:rPr lang="en-US" sz="1600" b="0" baseline="0" dirty="0" smtClean="0">
                          <a:latin typeface="Times New Roman" pitchFamily="18" charset="0"/>
                          <a:cs typeface="Times New Roman" pitchFamily="18" charset="0"/>
                        </a:rPr>
                        <a:t> </a:t>
                      </a:r>
                      <a:r>
                        <a:rPr lang="en-US" sz="1600" b="0" dirty="0" smtClean="0">
                          <a:latin typeface="Times New Roman" pitchFamily="18" charset="0"/>
                          <a:cs typeface="Times New Roman" pitchFamily="18" charset="0"/>
                        </a:rPr>
                        <a:t>Steganography Algorithm For Privacy Preserving Association Rule Mining in Heterogeneous Data Base</a:t>
                      </a:r>
                      <a:endParaRPr lang="en-IN" sz="1600" b="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pPr algn="just"/>
                      <a:r>
                        <a:rPr lang="en-US" sz="1600" b="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Privacy concerns prevent centralized warehouse</a:t>
                      </a:r>
                      <a:endParaRPr lang="en-IN" sz="1600" b="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baseline="0" dirty="0" smtClean="0">
                          <a:latin typeface="Times New Roman" pitchFamily="18" charset="0"/>
                          <a:cs typeface="Times New Roman" pitchFamily="18" charset="0"/>
                        </a:rPr>
                        <a:t> Apriori algorithm for privacy</a:t>
                      </a:r>
                      <a:endParaRPr lang="en-IN" sz="1600" b="0" dirty="0" smtClean="0">
                        <a:latin typeface="Times New Roman" pitchFamily="18" charset="0"/>
                        <a:cs typeface="Times New Roman" pitchFamily="18" charset="0"/>
                      </a:endParaRPr>
                    </a:p>
                    <a:p>
                      <a:endParaRPr lang="en-IN" sz="1600" b="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600" b="0" dirty="0" smtClean="0">
                          <a:latin typeface="Times New Roman" pitchFamily="18" charset="0"/>
                          <a:cs typeface="Times New Roman" pitchFamily="18" charset="0"/>
                        </a:rPr>
                        <a:t>-it increase the performance</a:t>
                      </a:r>
                    </a:p>
                    <a:p>
                      <a:endParaRPr lang="en-US" sz="1600" b="0" dirty="0" smtClean="0">
                        <a:latin typeface="Times New Roman" pitchFamily="18" charset="0"/>
                        <a:cs typeface="Times New Roman" pitchFamily="18" charset="0"/>
                      </a:endParaRPr>
                    </a:p>
                    <a:p>
                      <a:r>
                        <a:rPr lang="en-US" sz="1600" b="0" dirty="0" smtClean="0">
                          <a:latin typeface="Times New Roman" pitchFamily="18" charset="0"/>
                          <a:cs typeface="Times New Roman" pitchFamily="18" charset="0"/>
                        </a:rPr>
                        <a:t>-lead to give good </a:t>
                      </a:r>
                      <a:r>
                        <a:rPr lang="en-US" sz="1600" b="0" dirty="0" smtClean="0">
                          <a:solidFill>
                            <a:schemeClr val="bg1"/>
                          </a:solidFill>
                          <a:latin typeface="Times New Roman" pitchFamily="18" charset="0"/>
                          <a:cs typeface="Times New Roman" pitchFamily="18" charset="0"/>
                        </a:rPr>
                        <a:t>privacy</a:t>
                      </a:r>
                      <a:r>
                        <a:rPr lang="en-IN" sz="1600" b="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a:t>
                      </a:r>
                      <a:endParaRPr lang="en-IN" sz="1600" b="0" dirty="0" smtClean="0">
                        <a:solidFill>
                          <a:schemeClr val="bg1"/>
                        </a:solidFill>
                        <a:latin typeface="Times New Roman" pitchFamily="18" charset="0"/>
                        <a:cs typeface="Times New Roman" pitchFamily="18" charset="0"/>
                      </a:endParaRPr>
                    </a:p>
                  </a:txBody>
                  <a:tcPr/>
                </a:tc>
                <a:tc>
                  <a:txBody>
                    <a:bodyPr/>
                    <a:lstStyle/>
                    <a:p>
                      <a:pPr algn="just"/>
                      <a:r>
                        <a:rPr lang="en-US" sz="1600" b="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-not secure to maintain privacy of master sites.</a:t>
                      </a:r>
                      <a:endParaRPr lang="en-IN" sz="1600" b="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r>
              <a:tr h="2301158">
                <a:tc>
                  <a:txBody>
                    <a:bodyPr/>
                    <a:lstStyle/>
                    <a:p>
                      <a:r>
                        <a:rPr kumimoji="0" lang="en-IN" sz="1600" kern="1200" baseline="0" dirty="0" smtClean="0">
                          <a:solidFill>
                            <a:schemeClr val="dk1"/>
                          </a:solidFill>
                          <a:latin typeface="Times New Roman" pitchFamily="18" charset="0"/>
                          <a:ea typeface="+mn-ea"/>
                          <a:cs typeface="Times New Roman" pitchFamily="18" charset="0"/>
                        </a:rPr>
                        <a:t>Privacy-Preserving Computation of Bayesian</a:t>
                      </a:r>
                    </a:p>
                    <a:p>
                      <a:r>
                        <a:rPr kumimoji="0" lang="en-IN" sz="1600" kern="1200" baseline="0" dirty="0" smtClean="0">
                          <a:solidFill>
                            <a:schemeClr val="dk1"/>
                          </a:solidFill>
                          <a:latin typeface="Times New Roman" pitchFamily="18" charset="0"/>
                          <a:ea typeface="+mn-ea"/>
                          <a:cs typeface="Times New Roman" pitchFamily="18" charset="0"/>
                        </a:rPr>
                        <a:t>Networks on Vertically Partitioned Data</a:t>
                      </a:r>
                      <a:endParaRPr lang="en-IN" sz="1600" dirty="0">
                        <a:latin typeface="Times New Roman" pitchFamily="18" charset="0"/>
                        <a:cs typeface="Times New Roman" pitchFamily="18" charset="0"/>
                      </a:endParaRPr>
                    </a:p>
                  </a:txBody>
                  <a:tcPr/>
                </a:tc>
                <a:tc>
                  <a:txBody>
                    <a:bodyPr/>
                    <a:lstStyle/>
                    <a:p>
                      <a:pPr algn="l"/>
                      <a:r>
                        <a:rPr kumimoji="0" lang="en-US" sz="1600" kern="1200" dirty="0" smtClean="0">
                          <a:solidFill>
                            <a:schemeClr val="dk1"/>
                          </a:solidFill>
                          <a:latin typeface="Times New Roman" pitchFamily="18" charset="0"/>
                          <a:ea typeface="+mn-ea"/>
                          <a:cs typeface="Times New Roman" pitchFamily="18" charset="0"/>
                        </a:rPr>
                        <a:t>If two clients have confidential</a:t>
                      </a:r>
                      <a:r>
                        <a:rPr kumimoji="0" lang="en-US" sz="1600" kern="1200" baseline="0" dirty="0" smtClean="0">
                          <a:solidFill>
                            <a:schemeClr val="dk1"/>
                          </a:solidFill>
                          <a:latin typeface="Times New Roman" pitchFamily="18" charset="0"/>
                          <a:ea typeface="+mn-ea"/>
                          <a:cs typeface="Times New Roman" pitchFamily="18" charset="0"/>
                        </a:rPr>
                        <a:t> data and do not want to leak that data.</a:t>
                      </a:r>
                      <a:endParaRPr kumimoji="0" lang="en-US" sz="1600" kern="1200" dirty="0" smtClean="0">
                        <a:solidFill>
                          <a:schemeClr val="dk1"/>
                        </a:solidFill>
                        <a:latin typeface="Times New Roman" pitchFamily="18" charset="0"/>
                        <a:ea typeface="+mn-ea"/>
                        <a:cs typeface="Times New Roman" pitchFamily="18" charset="0"/>
                      </a:endParaRPr>
                    </a:p>
                  </a:txBody>
                  <a:tcPr/>
                </a:tc>
                <a:tc>
                  <a:txBody>
                    <a:bodyPr/>
                    <a:lstStyle/>
                    <a:p>
                      <a:r>
                        <a:rPr lang="en-US" sz="1600" dirty="0" smtClean="0">
                          <a:latin typeface="Times New Roman" pitchFamily="18" charset="0"/>
                          <a:cs typeface="Times New Roman" pitchFamily="18" charset="0"/>
                        </a:rPr>
                        <a:t>Bayesian Network</a:t>
                      </a:r>
                    </a:p>
                    <a:p>
                      <a:r>
                        <a:rPr lang="en-US" sz="1600" dirty="0" smtClean="0">
                          <a:latin typeface="Times New Roman" pitchFamily="18" charset="0"/>
                          <a:cs typeface="Times New Roman" pitchFamily="18" charset="0"/>
                        </a:rPr>
                        <a:t>techniques</a:t>
                      </a:r>
                      <a:endParaRPr lang="en-IN" sz="1600" dirty="0">
                        <a:latin typeface="Times New Roman" pitchFamily="18" charset="0"/>
                        <a:cs typeface="Times New Roman" pitchFamily="18" charset="0"/>
                      </a:endParaRPr>
                    </a:p>
                  </a:txBody>
                  <a:tcPr/>
                </a:tc>
                <a:tc>
                  <a:txBody>
                    <a:bodyPr/>
                    <a:lstStyle/>
                    <a:p>
                      <a:pPr algn="l"/>
                      <a:r>
                        <a:rPr lang="en-US" sz="1600" dirty="0" smtClean="0">
                          <a:latin typeface="Times New Roman" pitchFamily="18" charset="0"/>
                          <a:cs typeface="Times New Roman" pitchFamily="18" charset="0"/>
                        </a:rPr>
                        <a:t>-</a:t>
                      </a:r>
                      <a:r>
                        <a:rPr kumimoji="0" lang="en-US" sz="1600" kern="1200" dirty="0" smtClean="0">
                          <a:solidFill>
                            <a:schemeClr val="dk1"/>
                          </a:solidFill>
                          <a:latin typeface="Times New Roman" pitchFamily="18" charset="0"/>
                          <a:ea typeface="+mn-ea"/>
                          <a:cs typeface="Times New Roman" pitchFamily="18" charset="0"/>
                        </a:rPr>
                        <a:t>It gives the better privacy setting. </a:t>
                      </a:r>
                    </a:p>
                    <a:p>
                      <a:pPr algn="l"/>
                      <a:r>
                        <a:rPr kumimoji="0" lang="en-US" sz="1600" kern="1200" baseline="0" dirty="0" smtClean="0">
                          <a:solidFill>
                            <a:schemeClr val="dk1"/>
                          </a:solidFill>
                          <a:latin typeface="Times New Roman" pitchFamily="18" charset="0"/>
                          <a:ea typeface="+mn-ea"/>
                          <a:cs typeface="Times New Roman" pitchFamily="18" charset="0"/>
                        </a:rPr>
                        <a:t>- </a:t>
                      </a:r>
                      <a:r>
                        <a:rPr kumimoji="0" lang="en-US" sz="1600" kern="1200" dirty="0" smtClean="0">
                          <a:solidFill>
                            <a:schemeClr val="dk1"/>
                          </a:solidFill>
                          <a:latin typeface="Times New Roman" pitchFamily="18" charset="0"/>
                          <a:ea typeface="+mn-ea"/>
                          <a:cs typeface="Times New Roman" pitchFamily="18" charset="0"/>
                        </a:rPr>
                        <a:t>Large data can be transmitted.</a:t>
                      </a:r>
                      <a:endParaRPr lang="en-IN" sz="1600" dirty="0">
                        <a:latin typeface="Times New Roman" pitchFamily="18" charset="0"/>
                        <a:cs typeface="Times New Roman" pitchFamily="18" charset="0"/>
                      </a:endParaRPr>
                    </a:p>
                  </a:txBody>
                  <a:tcPr/>
                </a:tc>
                <a:tc>
                  <a:txBody>
                    <a:bodyPr/>
                    <a:lstStyle/>
                    <a:p>
                      <a:pPr algn="l"/>
                      <a:r>
                        <a:rPr lang="en-US" sz="1600" dirty="0" smtClean="0">
                          <a:latin typeface="Times New Roman" pitchFamily="18" charset="0"/>
                          <a:cs typeface="Times New Roman" pitchFamily="18" charset="0"/>
                        </a:rPr>
                        <a:t>-only used for acyclic graph can not used for cyclic.</a:t>
                      </a:r>
                      <a:endParaRPr lang="en-IN" sz="16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C20096-DC19-4492-91F1-D5A9CB4BC46C}" type="datetime1">
              <a:rPr lang="en-US" smtClean="0"/>
              <a:pPr/>
              <a:t>8/7/2017</a:t>
            </a:fld>
            <a:endParaRPr lang="en-US" dirty="0"/>
          </a:p>
        </p:txBody>
      </p:sp>
      <p:sp>
        <p:nvSpPr>
          <p:cNvPr id="3" name="Slide Number Placeholder 2"/>
          <p:cNvSpPr>
            <a:spLocks noGrp="1"/>
          </p:cNvSpPr>
          <p:nvPr>
            <p:ph type="sldNum" sz="quarter" idx="12"/>
          </p:nvPr>
        </p:nvSpPr>
        <p:spPr/>
        <p:txBody>
          <a:bodyPr/>
          <a:lstStyle/>
          <a:p>
            <a:fld id="{F8A0F61F-F416-4A0F-8B09-249748AAC3D2}" type="slidenum">
              <a:rPr lang="en-US" smtClean="0"/>
              <a:pPr/>
              <a:t>11</a:t>
            </a:fld>
            <a:endParaRPr lang="en-US" dirty="0"/>
          </a:p>
        </p:txBody>
      </p:sp>
      <p:grpSp>
        <p:nvGrpSpPr>
          <p:cNvPr id="36" name="Group 35"/>
          <p:cNvGrpSpPr/>
          <p:nvPr/>
        </p:nvGrpSpPr>
        <p:grpSpPr>
          <a:xfrm>
            <a:off x="1524000" y="1752600"/>
            <a:ext cx="6858000" cy="3200400"/>
            <a:chOff x="1219200" y="1752600"/>
            <a:chExt cx="6858000" cy="3200400"/>
          </a:xfrm>
        </p:grpSpPr>
        <p:sp>
          <p:nvSpPr>
            <p:cNvPr id="4" name="Can 3"/>
            <p:cNvSpPr/>
            <p:nvPr/>
          </p:nvSpPr>
          <p:spPr>
            <a:xfrm>
              <a:off x="1219200" y="1752600"/>
              <a:ext cx="1066800" cy="99060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itchFamily="18" charset="0"/>
                  <a:cs typeface="Times New Roman" pitchFamily="18" charset="0"/>
                </a:rPr>
                <a:t>Big Data</a:t>
              </a:r>
            </a:p>
          </p:txBody>
        </p:sp>
        <p:sp>
          <p:nvSpPr>
            <p:cNvPr id="5" name="Rectangle 4"/>
            <p:cNvSpPr/>
            <p:nvPr/>
          </p:nvSpPr>
          <p:spPr>
            <a:xfrm>
              <a:off x="2743200" y="1905000"/>
              <a:ext cx="15240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itchFamily="18" charset="0"/>
                  <a:cs typeface="Times New Roman" pitchFamily="18" charset="0"/>
                </a:rPr>
                <a:t>Preprocessing</a:t>
              </a:r>
              <a:endParaRPr lang="en-IN" dirty="0">
                <a:latin typeface="Times New Roman" pitchFamily="18" charset="0"/>
                <a:cs typeface="Times New Roman" pitchFamily="18" charset="0"/>
              </a:endParaRPr>
            </a:p>
          </p:txBody>
        </p:sp>
        <p:sp>
          <p:nvSpPr>
            <p:cNvPr id="6" name="Rectangle 5"/>
            <p:cNvSpPr/>
            <p:nvPr/>
          </p:nvSpPr>
          <p:spPr>
            <a:xfrm>
              <a:off x="4724400" y="1905000"/>
              <a:ext cx="1295400" cy="685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itchFamily="18" charset="0"/>
                  <a:cs typeface="Times New Roman" pitchFamily="18" charset="0"/>
                </a:rPr>
                <a:t>Encrypt DB</a:t>
              </a:r>
              <a:endParaRPr lang="en-IN" dirty="0">
                <a:latin typeface="Times New Roman" pitchFamily="18" charset="0"/>
                <a:cs typeface="Times New Roman" pitchFamily="18" charset="0"/>
              </a:endParaRPr>
            </a:p>
          </p:txBody>
        </p:sp>
        <p:sp>
          <p:nvSpPr>
            <p:cNvPr id="7" name="Cloud Callout 6"/>
            <p:cNvSpPr/>
            <p:nvPr/>
          </p:nvSpPr>
          <p:spPr>
            <a:xfrm>
              <a:off x="6477000" y="1752600"/>
              <a:ext cx="1447800" cy="990600"/>
            </a:xfrm>
            <a:prstGeom prst="cloud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itchFamily="18" charset="0"/>
                  <a:cs typeface="Times New Roman" pitchFamily="18" charset="0"/>
                </a:rPr>
                <a:t>Cloud</a:t>
              </a:r>
              <a:endParaRPr lang="en-IN" dirty="0">
                <a:latin typeface="Times New Roman" pitchFamily="18" charset="0"/>
                <a:cs typeface="Times New Roman" pitchFamily="18" charset="0"/>
              </a:endParaRPr>
            </a:p>
          </p:txBody>
        </p:sp>
        <p:sp>
          <p:nvSpPr>
            <p:cNvPr id="8" name="Rectangle 7"/>
            <p:cNvSpPr/>
            <p:nvPr/>
          </p:nvSpPr>
          <p:spPr>
            <a:xfrm>
              <a:off x="6248400" y="3657600"/>
              <a:ext cx="1828800" cy="1295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itchFamily="18" charset="0"/>
                  <a:cs typeface="Times New Roman" pitchFamily="18" charset="0"/>
                </a:rPr>
                <a:t>Encrypted association rule candidates and verifying results </a:t>
              </a:r>
              <a:endParaRPr lang="en-IN" dirty="0">
                <a:latin typeface="Times New Roman" pitchFamily="18" charset="0"/>
                <a:cs typeface="Times New Roman" pitchFamily="18" charset="0"/>
              </a:endParaRPr>
            </a:p>
          </p:txBody>
        </p:sp>
        <p:sp>
          <p:nvSpPr>
            <p:cNvPr id="9" name="Rectangle 8"/>
            <p:cNvSpPr/>
            <p:nvPr/>
          </p:nvSpPr>
          <p:spPr>
            <a:xfrm>
              <a:off x="4495800" y="3962400"/>
              <a:ext cx="1143000" cy="762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itchFamily="18" charset="0"/>
                  <a:cs typeface="Times New Roman" pitchFamily="18" charset="0"/>
                </a:rPr>
                <a:t>Decrypt</a:t>
              </a:r>
              <a:endParaRPr lang="en-IN" dirty="0">
                <a:latin typeface="Times New Roman" pitchFamily="18" charset="0"/>
                <a:cs typeface="Times New Roman" pitchFamily="18" charset="0"/>
              </a:endParaRPr>
            </a:p>
          </p:txBody>
        </p:sp>
        <p:sp>
          <p:nvSpPr>
            <p:cNvPr id="11" name="Parallelogram 10"/>
            <p:cNvSpPr/>
            <p:nvPr/>
          </p:nvSpPr>
          <p:spPr>
            <a:xfrm>
              <a:off x="2438400" y="3962400"/>
              <a:ext cx="1524000" cy="762000"/>
            </a:xfrm>
            <a:prstGeom prst="parallelogram">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atin typeface="Times New Roman" pitchFamily="18" charset="0"/>
                  <a:cs typeface="Times New Roman" pitchFamily="18" charset="0"/>
                </a:rPr>
                <a:t>Outcome</a:t>
              </a:r>
              <a:endParaRPr lang="en-IN" dirty="0">
                <a:latin typeface="Times New Roman" pitchFamily="18" charset="0"/>
                <a:cs typeface="Times New Roman" pitchFamily="18" charset="0"/>
              </a:endParaRPr>
            </a:p>
          </p:txBody>
        </p:sp>
        <p:cxnSp>
          <p:nvCxnSpPr>
            <p:cNvPr id="13" name="Straight Arrow Connector 12"/>
            <p:cNvCxnSpPr>
              <a:stCxn id="4" idx="4"/>
              <a:endCxn id="5" idx="1"/>
            </p:cNvCxnSpPr>
            <p:nvPr/>
          </p:nvCxnSpPr>
          <p:spPr>
            <a:xfrm>
              <a:off x="2286000" y="22479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4267200" y="22098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6019800" y="2209800"/>
              <a:ext cx="457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7" idx="1"/>
            </p:cNvCxnSpPr>
            <p:nvPr/>
          </p:nvCxnSpPr>
          <p:spPr>
            <a:xfrm rot="16200000" flipH="1">
              <a:off x="6762223" y="3180822"/>
              <a:ext cx="915455" cy="381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p:cNvCxnSpPr/>
            <p:nvPr/>
          </p:nvCxnSpPr>
          <p:spPr>
            <a:xfrm rot="10800000">
              <a:off x="5638800" y="4267200"/>
              <a:ext cx="609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p:nvPr/>
          </p:nvCxnSpPr>
          <p:spPr>
            <a:xfrm rot="10800000">
              <a:off x="3886200" y="4343400"/>
              <a:ext cx="6096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
        <p:nvSpPr>
          <p:cNvPr id="37" name="Rectangle 36"/>
          <p:cNvSpPr/>
          <p:nvPr/>
        </p:nvSpPr>
        <p:spPr>
          <a:xfrm>
            <a:off x="1219200" y="533400"/>
            <a:ext cx="4038244" cy="830997"/>
          </a:xfrm>
          <a:prstGeom prst="rect">
            <a:avLst/>
          </a:prstGeom>
        </p:spPr>
        <p:txBody>
          <a:bodyPr wrap="square">
            <a:spAutoFit/>
          </a:bodyPr>
          <a:lstStyle/>
          <a:p>
            <a:r>
              <a:rPr lang="en-US" sz="4800" dirty="0" smtClean="0">
                <a:solidFill>
                  <a:schemeClr val="accent1"/>
                </a:solidFill>
                <a:latin typeface="Times New Roman" pitchFamily="18" charset="0"/>
                <a:cs typeface="Times New Roman" pitchFamily="18" charset="0"/>
              </a:rPr>
              <a:t>Design Flow</a:t>
            </a:r>
            <a:endParaRPr lang="en-IN" sz="4800" dirty="0">
              <a:solidFill>
                <a:schemeClr val="accent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Methodology</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nSpc>
                <a:spcPct val="150000"/>
              </a:lnSpc>
              <a:buFont typeface="Wingdings" pitchFamily="2" charset="2"/>
              <a:buChar char="q"/>
            </a:pPr>
            <a:r>
              <a:rPr lang="en-US" sz="2000" b="1" dirty="0" smtClean="0">
                <a:latin typeface="Times New Roman" pitchFamily="18" charset="0"/>
                <a:cs typeface="Times New Roman" pitchFamily="18" charset="0"/>
              </a:rPr>
              <a:t>Apriori Algorithm</a:t>
            </a:r>
          </a:p>
          <a:p>
            <a:pPr>
              <a:lnSpc>
                <a:spcPct val="150000"/>
              </a:lnSpc>
              <a:buFont typeface="Arial" pitchFamily="34" charset="0"/>
              <a:buChar char="•"/>
            </a:pPr>
            <a:r>
              <a:rPr lang="en-IN" sz="2000" dirty="0" smtClean="0">
                <a:latin typeface="Times New Roman" pitchFamily="18" charset="0"/>
                <a:cs typeface="Times New Roman" pitchFamily="18" charset="0"/>
              </a:rPr>
              <a:t>It is an algorithm for frequent item set mining and association rule learning over transactional databases.</a:t>
            </a:r>
          </a:p>
          <a:p>
            <a:pPr>
              <a:lnSpc>
                <a:spcPct val="150000"/>
              </a:lnSpc>
              <a:buFont typeface="Arial" pitchFamily="34" charset="0"/>
              <a:buChar char="•"/>
            </a:pPr>
            <a:r>
              <a:rPr lang="en-IN" sz="2000" dirty="0" smtClean="0">
                <a:latin typeface="Times New Roman" pitchFamily="18" charset="0"/>
                <a:cs typeface="Times New Roman" pitchFamily="18" charset="0"/>
              </a:rPr>
              <a:t>It uses a "bottom up" approach.</a:t>
            </a:r>
          </a:p>
          <a:p>
            <a:pPr>
              <a:lnSpc>
                <a:spcPct val="150000"/>
              </a:lnSpc>
              <a:buFont typeface="Arial" pitchFamily="34" charset="0"/>
              <a:buChar char="•"/>
            </a:pPr>
            <a:r>
              <a:rPr lang="en-IN" sz="2000" dirty="0" smtClean="0">
                <a:latin typeface="Times New Roman" pitchFamily="18" charset="0"/>
                <a:cs typeface="Times New Roman" pitchFamily="18" charset="0"/>
              </a:rPr>
              <a:t>Apriori uses breadth-first search and a Hash tree structure to count candidate item sets efficiently.</a:t>
            </a:r>
          </a:p>
          <a:p>
            <a:pPr>
              <a:buFont typeface="Arial" pitchFamily="34" charset="0"/>
              <a:buChar char="•"/>
            </a:pPr>
            <a:endParaRPr lang="en-US" b="1"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026EDA9-17F3-4B75-AC01-13618A625468}" type="datetime1">
              <a:rPr lang="en-US" smtClean="0"/>
              <a:pPr/>
              <a:t>8/7/2017</a:t>
            </a:fld>
            <a:endParaRPr lang="en-US" dirty="0"/>
          </a:p>
        </p:txBody>
      </p:sp>
      <p:sp>
        <p:nvSpPr>
          <p:cNvPr id="5" name="Slide Number Placeholder 4"/>
          <p:cNvSpPr>
            <a:spLocks noGrp="1"/>
          </p:cNvSpPr>
          <p:nvPr>
            <p:ph type="sldNum" sz="quarter" idx="12"/>
          </p:nvPr>
        </p:nvSpPr>
        <p:spPr/>
        <p:txBody>
          <a:bodyPr/>
          <a:lstStyle/>
          <a:p>
            <a:fld id="{F8A0F61F-F416-4A0F-8B09-249748AAC3D2}"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Apriori example</a:t>
            </a:r>
            <a:endParaRPr lang="en-IN" sz="3600"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nvPr>
        </p:nvGraphicFramePr>
        <p:xfrm>
          <a:off x="762000" y="1524000"/>
          <a:ext cx="1993900" cy="4096468"/>
        </p:xfrm>
        <a:graphic>
          <a:graphicData uri="http://schemas.openxmlformats.org/drawingml/2006/table">
            <a:tbl>
              <a:tblPr firstRow="1" bandRow="1">
                <a:tableStyleId>{D7AC3CCA-C797-4891-BE02-D94E43425B78}</a:tableStyleId>
              </a:tblPr>
              <a:tblGrid>
                <a:gridCol w="774700"/>
                <a:gridCol w="1219200"/>
              </a:tblGrid>
              <a:tr h="530308">
                <a:tc>
                  <a:txBody>
                    <a:bodyPr/>
                    <a:lstStyle/>
                    <a:p>
                      <a:r>
                        <a:rPr lang="en-IN" dirty="0" smtClean="0">
                          <a:latin typeface="Times New Roman" pitchFamily="18" charset="0"/>
                          <a:cs typeface="Times New Roman" pitchFamily="18" charset="0"/>
                        </a:rPr>
                        <a:t>TID</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List</a:t>
                      </a:r>
                      <a:r>
                        <a:rPr lang="en-IN" baseline="0" dirty="0" smtClean="0">
                          <a:latin typeface="Times New Roman" pitchFamily="18" charset="0"/>
                          <a:cs typeface="Times New Roman" pitchFamily="18" charset="0"/>
                        </a:rPr>
                        <a:t> of items</a:t>
                      </a:r>
                      <a:endParaRPr lang="en-IN" dirty="0">
                        <a:latin typeface="Times New Roman" pitchFamily="18" charset="0"/>
                        <a:cs typeface="Times New Roman" pitchFamily="18" charset="0"/>
                      </a:endParaRPr>
                    </a:p>
                  </a:txBody>
                  <a:tcPr/>
                </a:tc>
              </a:tr>
              <a:tr h="303033">
                <a:tc>
                  <a:txBody>
                    <a:bodyPr/>
                    <a:lstStyle/>
                    <a:p>
                      <a:r>
                        <a:rPr lang="en-IN" dirty="0" smtClean="0">
                          <a:latin typeface="Times New Roman" pitchFamily="18" charset="0"/>
                          <a:cs typeface="Times New Roman" pitchFamily="18" charset="0"/>
                        </a:rPr>
                        <a:t>T100</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I1,I2,I5</a:t>
                      </a:r>
                      <a:endParaRPr lang="en-IN" dirty="0">
                        <a:latin typeface="Times New Roman" pitchFamily="18" charset="0"/>
                        <a:cs typeface="Times New Roman" pitchFamily="18" charset="0"/>
                      </a:endParaRPr>
                    </a:p>
                  </a:txBody>
                  <a:tcPr/>
                </a:tc>
              </a:tr>
              <a:tr h="303033">
                <a:tc>
                  <a:txBody>
                    <a:bodyPr/>
                    <a:lstStyle/>
                    <a:p>
                      <a:r>
                        <a:rPr lang="en-IN" dirty="0" smtClean="0">
                          <a:latin typeface="Times New Roman" pitchFamily="18" charset="0"/>
                          <a:cs typeface="Times New Roman" pitchFamily="18" charset="0"/>
                        </a:rPr>
                        <a:t>T200</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I2,I4</a:t>
                      </a:r>
                      <a:endParaRPr lang="en-IN" dirty="0">
                        <a:latin typeface="Times New Roman" pitchFamily="18" charset="0"/>
                        <a:cs typeface="Times New Roman" pitchFamily="18" charset="0"/>
                      </a:endParaRPr>
                    </a:p>
                  </a:txBody>
                  <a:tcPr/>
                </a:tc>
              </a:tr>
              <a:tr h="303033">
                <a:tc>
                  <a:txBody>
                    <a:bodyPr/>
                    <a:lstStyle/>
                    <a:p>
                      <a:r>
                        <a:rPr lang="en-IN" dirty="0" smtClean="0">
                          <a:latin typeface="Times New Roman" pitchFamily="18" charset="0"/>
                          <a:cs typeface="Times New Roman" pitchFamily="18" charset="0"/>
                        </a:rPr>
                        <a:t>T300</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I2,I3</a:t>
                      </a:r>
                    </a:p>
                  </a:txBody>
                  <a:tcPr/>
                </a:tc>
              </a:tr>
              <a:tr h="303033">
                <a:tc>
                  <a:txBody>
                    <a:bodyPr/>
                    <a:lstStyle/>
                    <a:p>
                      <a:r>
                        <a:rPr lang="en-IN" dirty="0" smtClean="0">
                          <a:latin typeface="Times New Roman" pitchFamily="18" charset="0"/>
                          <a:cs typeface="Times New Roman" pitchFamily="18" charset="0"/>
                        </a:rPr>
                        <a:t>T400</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I1,I2,I4</a:t>
                      </a:r>
                      <a:endParaRPr lang="en-IN" dirty="0">
                        <a:latin typeface="Times New Roman" pitchFamily="18" charset="0"/>
                        <a:cs typeface="Times New Roman" pitchFamily="18" charset="0"/>
                      </a:endParaRPr>
                    </a:p>
                  </a:txBody>
                  <a:tcPr/>
                </a:tc>
              </a:tr>
              <a:tr h="303033">
                <a:tc>
                  <a:txBody>
                    <a:bodyPr/>
                    <a:lstStyle/>
                    <a:p>
                      <a:r>
                        <a:rPr lang="en-IN" dirty="0" smtClean="0">
                          <a:latin typeface="Times New Roman" pitchFamily="18" charset="0"/>
                          <a:cs typeface="Times New Roman" pitchFamily="18" charset="0"/>
                        </a:rPr>
                        <a:t>T500</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I1,I3</a:t>
                      </a:r>
                      <a:endParaRPr lang="en-IN" dirty="0">
                        <a:latin typeface="Times New Roman" pitchFamily="18" charset="0"/>
                        <a:cs typeface="Times New Roman" pitchFamily="18" charset="0"/>
                      </a:endParaRPr>
                    </a:p>
                  </a:txBody>
                  <a:tcPr/>
                </a:tc>
              </a:tr>
              <a:tr h="303033">
                <a:tc>
                  <a:txBody>
                    <a:bodyPr/>
                    <a:lstStyle/>
                    <a:p>
                      <a:r>
                        <a:rPr lang="en-IN" dirty="0" smtClean="0">
                          <a:latin typeface="Times New Roman" pitchFamily="18" charset="0"/>
                          <a:cs typeface="Times New Roman" pitchFamily="18" charset="0"/>
                        </a:rPr>
                        <a:t>T600</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I2,I3</a:t>
                      </a:r>
                      <a:endParaRPr lang="en-IN" dirty="0">
                        <a:latin typeface="Times New Roman" pitchFamily="18" charset="0"/>
                        <a:cs typeface="Times New Roman" pitchFamily="18" charset="0"/>
                      </a:endParaRPr>
                    </a:p>
                  </a:txBody>
                  <a:tcPr/>
                </a:tc>
              </a:tr>
              <a:tr h="303033">
                <a:tc>
                  <a:txBody>
                    <a:bodyPr/>
                    <a:lstStyle/>
                    <a:p>
                      <a:r>
                        <a:rPr lang="en-IN" dirty="0" smtClean="0">
                          <a:latin typeface="Times New Roman" pitchFamily="18" charset="0"/>
                          <a:cs typeface="Times New Roman" pitchFamily="18" charset="0"/>
                        </a:rPr>
                        <a:t>T700</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I1,I3</a:t>
                      </a:r>
                      <a:endParaRPr lang="en-IN" dirty="0">
                        <a:latin typeface="Times New Roman" pitchFamily="18" charset="0"/>
                        <a:cs typeface="Times New Roman" pitchFamily="18" charset="0"/>
                      </a:endParaRPr>
                    </a:p>
                  </a:txBody>
                  <a:tcPr/>
                </a:tc>
              </a:tr>
              <a:tr h="530308">
                <a:tc>
                  <a:txBody>
                    <a:bodyPr/>
                    <a:lstStyle/>
                    <a:p>
                      <a:r>
                        <a:rPr lang="en-IN" dirty="0" smtClean="0">
                          <a:latin typeface="Times New Roman" pitchFamily="18" charset="0"/>
                          <a:cs typeface="Times New Roman" pitchFamily="18" charset="0"/>
                        </a:rPr>
                        <a:t>T800</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I1,I2,I3,I5</a:t>
                      </a:r>
                      <a:endParaRPr lang="en-IN" dirty="0">
                        <a:latin typeface="Times New Roman" pitchFamily="18" charset="0"/>
                        <a:cs typeface="Times New Roman" pitchFamily="18" charset="0"/>
                      </a:endParaRPr>
                    </a:p>
                  </a:txBody>
                  <a:tcPr/>
                </a:tc>
              </a:tr>
              <a:tr h="303033">
                <a:tc>
                  <a:txBody>
                    <a:bodyPr/>
                    <a:lstStyle/>
                    <a:p>
                      <a:r>
                        <a:rPr lang="en-IN" dirty="0" smtClean="0">
                          <a:latin typeface="Times New Roman" pitchFamily="18" charset="0"/>
                          <a:cs typeface="Times New Roman" pitchFamily="18" charset="0"/>
                        </a:rPr>
                        <a:t>T900</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I1,I2,I3</a:t>
                      </a:r>
                      <a:endParaRPr lang="en-IN" dirty="0">
                        <a:latin typeface="Times New Roman" pitchFamily="18" charset="0"/>
                        <a:cs typeface="Times New Roman" pitchFamily="18" charset="0"/>
                      </a:endParaRPr>
                    </a:p>
                  </a:txBody>
                  <a:tcPr/>
                </a:tc>
              </a:tr>
            </a:tbl>
          </a:graphicData>
        </a:graphic>
      </p:graphicFrame>
      <p:sp>
        <p:nvSpPr>
          <p:cNvPr id="4" name="Date Placeholder 3"/>
          <p:cNvSpPr>
            <a:spLocks noGrp="1"/>
          </p:cNvSpPr>
          <p:nvPr>
            <p:ph type="dt" sz="half" idx="10"/>
          </p:nvPr>
        </p:nvSpPr>
        <p:spPr/>
        <p:txBody>
          <a:bodyPr/>
          <a:lstStyle/>
          <a:p>
            <a:fld id="{6026EDA9-17F3-4B75-AC01-13618A625468}" type="datetime1">
              <a:rPr lang="en-US" smtClean="0"/>
              <a:pPr/>
              <a:t>8/7/2017</a:t>
            </a:fld>
            <a:endParaRPr lang="en-US" dirty="0"/>
          </a:p>
        </p:txBody>
      </p:sp>
      <p:sp>
        <p:nvSpPr>
          <p:cNvPr id="5" name="Slide Number Placeholder 4"/>
          <p:cNvSpPr>
            <a:spLocks noGrp="1"/>
          </p:cNvSpPr>
          <p:nvPr>
            <p:ph type="sldNum" sz="quarter" idx="12"/>
          </p:nvPr>
        </p:nvSpPr>
        <p:spPr/>
        <p:txBody>
          <a:bodyPr/>
          <a:lstStyle/>
          <a:p>
            <a:fld id="{F8A0F61F-F416-4A0F-8B09-249748AAC3D2}" type="slidenum">
              <a:rPr lang="en-US" smtClean="0"/>
              <a:pPr/>
              <a:t>13</a:t>
            </a:fld>
            <a:endParaRPr lang="en-US" dirty="0"/>
          </a:p>
        </p:txBody>
      </p:sp>
      <p:sp>
        <p:nvSpPr>
          <p:cNvPr id="11" name="TextBox 10"/>
          <p:cNvSpPr txBox="1"/>
          <p:nvPr/>
        </p:nvSpPr>
        <p:spPr>
          <a:xfrm>
            <a:off x="2743201" y="2209800"/>
            <a:ext cx="1447800" cy="1477328"/>
          </a:xfrm>
          <a:prstGeom prst="rect">
            <a:avLst/>
          </a:prstGeom>
          <a:noFill/>
        </p:spPr>
        <p:txBody>
          <a:bodyPr wrap="square" rtlCol="0">
            <a:spAutoFit/>
          </a:bodyPr>
          <a:lstStyle/>
          <a:p>
            <a:r>
              <a:rPr lang="en-IN" dirty="0" smtClean="0">
                <a:latin typeface="Times New Roman" pitchFamily="18" charset="0"/>
                <a:cs typeface="Times New Roman" pitchFamily="18" charset="0"/>
              </a:rPr>
              <a:t>Scan transaction </a:t>
            </a:r>
          </a:p>
          <a:p>
            <a:r>
              <a:rPr lang="en-IN" dirty="0" smtClean="0">
                <a:latin typeface="Times New Roman" pitchFamily="18" charset="0"/>
                <a:cs typeface="Times New Roman" pitchFamily="18" charset="0"/>
              </a:rPr>
              <a:t>for count of </a:t>
            </a:r>
          </a:p>
          <a:p>
            <a:r>
              <a:rPr lang="en-IN" dirty="0" smtClean="0">
                <a:latin typeface="Times New Roman" pitchFamily="18" charset="0"/>
                <a:cs typeface="Times New Roman" pitchFamily="18" charset="0"/>
              </a:rPr>
              <a:t>each candidate</a:t>
            </a:r>
            <a:endParaRPr lang="en-IN" dirty="0">
              <a:latin typeface="Times New Roman" pitchFamily="18" charset="0"/>
              <a:cs typeface="Times New Roman" pitchFamily="18" charset="0"/>
            </a:endParaRPr>
          </a:p>
        </p:txBody>
      </p:sp>
      <p:graphicFrame>
        <p:nvGraphicFramePr>
          <p:cNvPr id="12" name="Table 11"/>
          <p:cNvGraphicFramePr>
            <a:graphicFrameLocks noGrp="1"/>
          </p:cNvGraphicFramePr>
          <p:nvPr/>
        </p:nvGraphicFramePr>
        <p:xfrm>
          <a:off x="4038600" y="2514600"/>
          <a:ext cx="2209800" cy="2468880"/>
        </p:xfrm>
        <a:graphic>
          <a:graphicData uri="http://schemas.openxmlformats.org/drawingml/2006/table">
            <a:tbl>
              <a:tblPr firstRow="1" bandRow="1">
                <a:tableStyleId>{D7AC3CCA-C797-4891-BE02-D94E43425B78}</a:tableStyleId>
              </a:tblPr>
              <a:tblGrid>
                <a:gridCol w="1104900"/>
                <a:gridCol w="1104900"/>
              </a:tblGrid>
              <a:tr h="365760">
                <a:tc>
                  <a:txBody>
                    <a:bodyPr/>
                    <a:lstStyle/>
                    <a:p>
                      <a:r>
                        <a:rPr lang="en-IN" dirty="0" smtClean="0">
                          <a:latin typeface="Times New Roman" pitchFamily="18" charset="0"/>
                          <a:cs typeface="Times New Roman" pitchFamily="18" charset="0"/>
                        </a:rPr>
                        <a:t>Itemset</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Sup.count</a:t>
                      </a:r>
                      <a:endParaRPr lang="en-IN" dirty="0">
                        <a:latin typeface="Times New Roman" pitchFamily="18" charset="0"/>
                        <a:cs typeface="Times New Roman" pitchFamily="18" charset="0"/>
                      </a:endParaRPr>
                    </a:p>
                  </a:txBody>
                  <a:tcPr/>
                </a:tc>
              </a:tr>
              <a:tr h="365760">
                <a:tc>
                  <a:txBody>
                    <a:bodyPr/>
                    <a:lstStyle/>
                    <a:p>
                      <a:r>
                        <a:rPr lang="en-IN" dirty="0" smtClean="0">
                          <a:latin typeface="Times New Roman" pitchFamily="18" charset="0"/>
                          <a:cs typeface="Times New Roman" pitchFamily="18" charset="0"/>
                        </a:rPr>
                        <a:t>{I1}</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6</a:t>
                      </a:r>
                      <a:endParaRPr lang="en-IN" dirty="0">
                        <a:latin typeface="Times New Roman" pitchFamily="18" charset="0"/>
                        <a:cs typeface="Times New Roman" pitchFamily="18" charset="0"/>
                      </a:endParaRPr>
                    </a:p>
                  </a:txBody>
                  <a:tcPr/>
                </a:tc>
              </a:tr>
              <a:tr h="365760">
                <a:tc>
                  <a:txBody>
                    <a:bodyPr/>
                    <a:lstStyle/>
                    <a:p>
                      <a:r>
                        <a:rPr lang="en-IN" dirty="0" smtClean="0">
                          <a:latin typeface="Times New Roman" pitchFamily="18" charset="0"/>
                          <a:cs typeface="Times New Roman" pitchFamily="18" charset="0"/>
                        </a:rPr>
                        <a:t>{I2}</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7</a:t>
                      </a:r>
                      <a:endParaRPr lang="en-IN" dirty="0">
                        <a:latin typeface="Times New Roman" pitchFamily="18" charset="0"/>
                        <a:cs typeface="Times New Roman" pitchFamily="18" charset="0"/>
                      </a:endParaRPr>
                    </a:p>
                  </a:txBody>
                  <a:tcPr/>
                </a:tc>
              </a:tr>
              <a:tr h="365760">
                <a:tc>
                  <a:txBody>
                    <a:bodyPr/>
                    <a:lstStyle/>
                    <a:p>
                      <a:r>
                        <a:rPr lang="en-IN" dirty="0" smtClean="0">
                          <a:latin typeface="Times New Roman" pitchFamily="18" charset="0"/>
                          <a:cs typeface="Times New Roman" pitchFamily="18" charset="0"/>
                        </a:rPr>
                        <a:t>{I3}</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6</a:t>
                      </a:r>
                      <a:endParaRPr lang="en-IN" dirty="0">
                        <a:latin typeface="Times New Roman" pitchFamily="18" charset="0"/>
                        <a:cs typeface="Times New Roman" pitchFamily="18" charset="0"/>
                      </a:endParaRPr>
                    </a:p>
                  </a:txBody>
                  <a:tcPr/>
                </a:tc>
              </a:tr>
              <a:tr h="365760">
                <a:tc>
                  <a:txBody>
                    <a:bodyPr/>
                    <a:lstStyle/>
                    <a:p>
                      <a:r>
                        <a:rPr lang="en-IN" dirty="0" smtClean="0">
                          <a:latin typeface="Times New Roman" pitchFamily="18" charset="0"/>
                          <a:cs typeface="Times New Roman" pitchFamily="18" charset="0"/>
                        </a:rPr>
                        <a:t>{14}</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2</a:t>
                      </a:r>
                      <a:endParaRPr lang="en-IN" dirty="0">
                        <a:latin typeface="Times New Roman" pitchFamily="18" charset="0"/>
                        <a:cs typeface="Times New Roman" pitchFamily="18" charset="0"/>
                      </a:endParaRPr>
                    </a:p>
                  </a:txBody>
                  <a:tcPr/>
                </a:tc>
              </a:tr>
              <a:tr h="365760">
                <a:tc>
                  <a:txBody>
                    <a:bodyPr/>
                    <a:lstStyle/>
                    <a:p>
                      <a:r>
                        <a:rPr lang="en-IN" dirty="0" smtClean="0">
                          <a:latin typeface="Times New Roman" pitchFamily="18" charset="0"/>
                          <a:cs typeface="Times New Roman" pitchFamily="18" charset="0"/>
                        </a:rPr>
                        <a:t>{I5}</a:t>
                      </a:r>
                    </a:p>
                  </a:txBody>
                  <a:tcPr/>
                </a:tc>
                <a:tc>
                  <a:txBody>
                    <a:bodyPr/>
                    <a:lstStyle/>
                    <a:p>
                      <a:r>
                        <a:rPr lang="en-IN" dirty="0" smtClean="0">
                          <a:latin typeface="Times New Roman" pitchFamily="18" charset="0"/>
                          <a:cs typeface="Times New Roman" pitchFamily="18" charset="0"/>
                        </a:rPr>
                        <a:t>2</a:t>
                      </a:r>
                      <a:endParaRPr lang="en-IN" dirty="0">
                        <a:latin typeface="Times New Roman" pitchFamily="18" charset="0"/>
                        <a:cs typeface="Times New Roman" pitchFamily="18" charset="0"/>
                      </a:endParaRPr>
                    </a:p>
                  </a:txBody>
                  <a:tcPr/>
                </a:tc>
              </a:tr>
            </a:tbl>
          </a:graphicData>
        </a:graphic>
      </p:graphicFrame>
      <p:cxnSp>
        <p:nvCxnSpPr>
          <p:cNvPr id="14" name="Straight Arrow Connector 13"/>
          <p:cNvCxnSpPr/>
          <p:nvPr/>
        </p:nvCxnSpPr>
        <p:spPr>
          <a:xfrm>
            <a:off x="2743200" y="3657600"/>
            <a:ext cx="12954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aphicFrame>
        <p:nvGraphicFramePr>
          <p:cNvPr id="16" name="Table 15"/>
          <p:cNvGraphicFramePr>
            <a:graphicFrameLocks noGrp="1"/>
          </p:cNvGraphicFramePr>
          <p:nvPr/>
        </p:nvGraphicFramePr>
        <p:xfrm>
          <a:off x="7239000" y="2667000"/>
          <a:ext cx="1905000" cy="2545080"/>
        </p:xfrm>
        <a:graphic>
          <a:graphicData uri="http://schemas.openxmlformats.org/drawingml/2006/table">
            <a:tbl>
              <a:tblPr firstRow="1" bandRow="1">
                <a:tableStyleId>{D7AC3CCA-C797-4891-BE02-D94E43425B78}</a:tableStyleId>
              </a:tblPr>
              <a:tblGrid>
                <a:gridCol w="952500"/>
                <a:gridCol w="952500"/>
              </a:tblGrid>
              <a:tr h="659835">
                <a:tc>
                  <a:txBody>
                    <a:bodyPr/>
                    <a:lstStyle/>
                    <a:p>
                      <a:r>
                        <a:rPr lang="en-IN" dirty="0" smtClean="0">
                          <a:latin typeface="Times New Roman" pitchFamily="18" charset="0"/>
                          <a:cs typeface="Times New Roman" pitchFamily="18" charset="0"/>
                        </a:rPr>
                        <a:t>Itemset</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Sup.count</a:t>
                      </a:r>
                      <a:endParaRPr lang="en-IN" dirty="0">
                        <a:latin typeface="Times New Roman" pitchFamily="18" charset="0"/>
                        <a:cs typeface="Times New Roman" pitchFamily="18" charset="0"/>
                      </a:endParaRPr>
                    </a:p>
                  </a:txBody>
                  <a:tcPr/>
                </a:tc>
              </a:tr>
              <a:tr h="377049">
                <a:tc>
                  <a:txBody>
                    <a:bodyPr/>
                    <a:lstStyle/>
                    <a:p>
                      <a:r>
                        <a:rPr lang="en-IN" dirty="0" smtClean="0">
                          <a:latin typeface="Times New Roman" pitchFamily="18" charset="0"/>
                          <a:cs typeface="Times New Roman" pitchFamily="18" charset="0"/>
                        </a:rPr>
                        <a:t>{I1}</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6</a:t>
                      </a:r>
                      <a:endParaRPr lang="en-IN" dirty="0">
                        <a:latin typeface="Times New Roman" pitchFamily="18" charset="0"/>
                        <a:cs typeface="Times New Roman" pitchFamily="18" charset="0"/>
                      </a:endParaRPr>
                    </a:p>
                  </a:txBody>
                  <a:tcPr/>
                </a:tc>
              </a:tr>
              <a:tr h="377049">
                <a:tc>
                  <a:txBody>
                    <a:bodyPr/>
                    <a:lstStyle/>
                    <a:p>
                      <a:r>
                        <a:rPr lang="en-IN" dirty="0" smtClean="0">
                          <a:latin typeface="Times New Roman" pitchFamily="18" charset="0"/>
                          <a:cs typeface="Times New Roman" pitchFamily="18" charset="0"/>
                        </a:rPr>
                        <a:t>{I2}</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7</a:t>
                      </a:r>
                      <a:endParaRPr lang="en-IN" dirty="0">
                        <a:latin typeface="Times New Roman" pitchFamily="18" charset="0"/>
                        <a:cs typeface="Times New Roman" pitchFamily="18" charset="0"/>
                      </a:endParaRPr>
                    </a:p>
                  </a:txBody>
                  <a:tcPr/>
                </a:tc>
              </a:tr>
              <a:tr h="377049">
                <a:tc>
                  <a:txBody>
                    <a:bodyPr/>
                    <a:lstStyle/>
                    <a:p>
                      <a:r>
                        <a:rPr lang="en-IN" dirty="0" smtClean="0">
                          <a:latin typeface="Times New Roman" pitchFamily="18" charset="0"/>
                          <a:cs typeface="Times New Roman" pitchFamily="18" charset="0"/>
                        </a:rPr>
                        <a:t>{I3}</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6</a:t>
                      </a:r>
                      <a:endParaRPr lang="en-IN" dirty="0">
                        <a:latin typeface="Times New Roman" pitchFamily="18" charset="0"/>
                        <a:cs typeface="Times New Roman" pitchFamily="18" charset="0"/>
                      </a:endParaRPr>
                    </a:p>
                  </a:txBody>
                  <a:tcPr/>
                </a:tc>
              </a:tr>
              <a:tr h="377049">
                <a:tc>
                  <a:txBody>
                    <a:bodyPr/>
                    <a:lstStyle/>
                    <a:p>
                      <a:r>
                        <a:rPr lang="en-IN" dirty="0" smtClean="0">
                          <a:latin typeface="Times New Roman" pitchFamily="18" charset="0"/>
                          <a:cs typeface="Times New Roman" pitchFamily="18" charset="0"/>
                        </a:rPr>
                        <a:t>{14}</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2</a:t>
                      </a:r>
                      <a:endParaRPr lang="en-IN" dirty="0">
                        <a:latin typeface="Times New Roman" pitchFamily="18" charset="0"/>
                        <a:cs typeface="Times New Roman" pitchFamily="18" charset="0"/>
                      </a:endParaRPr>
                    </a:p>
                  </a:txBody>
                  <a:tcPr/>
                </a:tc>
              </a:tr>
              <a:tr h="377049">
                <a:tc>
                  <a:txBody>
                    <a:bodyPr/>
                    <a:lstStyle/>
                    <a:p>
                      <a:r>
                        <a:rPr lang="en-IN" dirty="0" smtClean="0">
                          <a:latin typeface="Times New Roman" pitchFamily="18" charset="0"/>
                          <a:cs typeface="Times New Roman" pitchFamily="18" charset="0"/>
                        </a:rPr>
                        <a:t>{I5}</a:t>
                      </a:r>
                    </a:p>
                  </a:txBody>
                  <a:tcPr/>
                </a:tc>
                <a:tc>
                  <a:txBody>
                    <a:bodyPr/>
                    <a:lstStyle/>
                    <a:p>
                      <a:r>
                        <a:rPr lang="en-IN" dirty="0" smtClean="0">
                          <a:latin typeface="Times New Roman" pitchFamily="18" charset="0"/>
                          <a:cs typeface="Times New Roman" pitchFamily="18" charset="0"/>
                        </a:rPr>
                        <a:t>2</a:t>
                      </a:r>
                      <a:endParaRPr lang="en-IN" dirty="0">
                        <a:latin typeface="Times New Roman" pitchFamily="18" charset="0"/>
                        <a:cs typeface="Times New Roman" pitchFamily="18" charset="0"/>
                      </a:endParaRPr>
                    </a:p>
                  </a:txBody>
                  <a:tcPr/>
                </a:tc>
              </a:tr>
            </a:tbl>
          </a:graphicData>
        </a:graphic>
      </p:graphicFrame>
      <p:sp>
        <p:nvSpPr>
          <p:cNvPr id="21" name="TextBox 20"/>
          <p:cNvSpPr txBox="1"/>
          <p:nvPr/>
        </p:nvSpPr>
        <p:spPr>
          <a:xfrm>
            <a:off x="6324600" y="2971800"/>
            <a:ext cx="1143000" cy="923330"/>
          </a:xfrm>
          <a:prstGeom prst="rect">
            <a:avLst/>
          </a:prstGeom>
          <a:noFill/>
        </p:spPr>
        <p:txBody>
          <a:bodyPr wrap="square" rtlCol="0">
            <a:spAutoFit/>
          </a:bodyPr>
          <a:lstStyle/>
          <a:p>
            <a:r>
              <a:rPr lang="en-IN" dirty="0" smtClean="0">
                <a:latin typeface="Times New Roman" pitchFamily="18" charset="0"/>
                <a:cs typeface="Times New Roman" pitchFamily="18" charset="0"/>
              </a:rPr>
              <a:t>Compare</a:t>
            </a:r>
          </a:p>
          <a:p>
            <a:r>
              <a:rPr lang="en-IN" dirty="0" smtClean="0">
                <a:latin typeface="Times New Roman" pitchFamily="18" charset="0"/>
                <a:cs typeface="Times New Roman" pitchFamily="18" charset="0"/>
              </a:rPr>
              <a:t> with</a:t>
            </a:r>
          </a:p>
          <a:p>
            <a:r>
              <a:rPr lang="en-IN" dirty="0" smtClean="0">
                <a:latin typeface="Times New Roman" pitchFamily="18" charset="0"/>
                <a:cs typeface="Times New Roman" pitchFamily="18" charset="0"/>
              </a:rPr>
              <a:t> minsup </a:t>
            </a:r>
            <a:endParaRPr lang="en-IN" dirty="0">
              <a:latin typeface="Times New Roman" pitchFamily="18" charset="0"/>
              <a:cs typeface="Times New Roman" pitchFamily="18" charset="0"/>
            </a:endParaRPr>
          </a:p>
        </p:txBody>
      </p:sp>
      <p:cxnSp>
        <p:nvCxnSpPr>
          <p:cNvPr id="23" name="Straight Arrow Connector 22"/>
          <p:cNvCxnSpPr/>
          <p:nvPr/>
        </p:nvCxnSpPr>
        <p:spPr>
          <a:xfrm>
            <a:off x="6248400" y="3886200"/>
            <a:ext cx="990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3733800" y="6096000"/>
            <a:ext cx="2154757" cy="369332"/>
          </a:xfrm>
          <a:prstGeom prst="rect">
            <a:avLst/>
          </a:prstGeom>
          <a:noFill/>
        </p:spPr>
        <p:txBody>
          <a:bodyPr wrap="none" rtlCol="0">
            <a:spAutoFit/>
          </a:bodyPr>
          <a:lstStyle/>
          <a:p>
            <a:r>
              <a:rPr lang="en-IN" dirty="0" smtClean="0">
                <a:latin typeface="Times New Roman" pitchFamily="18" charset="0"/>
                <a:cs typeface="Times New Roman" pitchFamily="18" charset="0"/>
              </a:rPr>
              <a:t>Consider  min sup=2</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graphicFrame>
        <p:nvGraphicFramePr>
          <p:cNvPr id="6" name="Content Placeholder 5"/>
          <p:cNvGraphicFramePr>
            <a:graphicFrameLocks noGrp="1"/>
          </p:cNvGraphicFramePr>
          <p:nvPr>
            <p:ph idx="1"/>
          </p:nvPr>
        </p:nvGraphicFramePr>
        <p:xfrm>
          <a:off x="1981200" y="1752600"/>
          <a:ext cx="1447800" cy="4079240"/>
        </p:xfrm>
        <a:graphic>
          <a:graphicData uri="http://schemas.openxmlformats.org/drawingml/2006/table">
            <a:tbl>
              <a:tblPr firstRow="1" bandRow="1">
                <a:tableStyleId>{D7AC3CCA-C797-4891-BE02-D94E43425B78}</a:tableStyleId>
              </a:tblPr>
              <a:tblGrid>
                <a:gridCol w="1447800"/>
              </a:tblGrid>
              <a:tr h="370840">
                <a:tc>
                  <a:txBody>
                    <a:bodyPr/>
                    <a:lstStyle/>
                    <a:p>
                      <a:r>
                        <a:rPr lang="en-IN" dirty="0" smtClean="0">
                          <a:latin typeface="Times New Roman" pitchFamily="18" charset="0"/>
                          <a:cs typeface="Times New Roman" pitchFamily="18" charset="0"/>
                        </a:rPr>
                        <a:t>itemset</a:t>
                      </a:r>
                      <a:endParaRPr lang="en-IN" dirty="0">
                        <a:latin typeface="Times New Roman" pitchFamily="18" charset="0"/>
                        <a:cs typeface="Times New Roman" pitchFamily="18" charset="0"/>
                      </a:endParaRPr>
                    </a:p>
                  </a:txBody>
                  <a:tcPr/>
                </a:tc>
              </a:tr>
              <a:tr h="370840">
                <a:tc>
                  <a:txBody>
                    <a:bodyPr/>
                    <a:lstStyle/>
                    <a:p>
                      <a:r>
                        <a:rPr lang="en-IN" dirty="0" smtClean="0">
                          <a:latin typeface="Times New Roman" pitchFamily="18" charset="0"/>
                          <a:cs typeface="Times New Roman" pitchFamily="18" charset="0"/>
                        </a:rPr>
                        <a:t>{I1,I2}</a:t>
                      </a:r>
                      <a:endParaRPr lang="en-IN" dirty="0">
                        <a:latin typeface="Times New Roman" pitchFamily="18" charset="0"/>
                        <a:cs typeface="Times New Roman" pitchFamily="18" charset="0"/>
                      </a:endParaRPr>
                    </a:p>
                  </a:txBody>
                  <a:tcPr/>
                </a:tc>
              </a:tr>
              <a:tr h="370840">
                <a:tc>
                  <a:txBody>
                    <a:bodyPr/>
                    <a:lstStyle/>
                    <a:p>
                      <a:r>
                        <a:rPr lang="en-IN" dirty="0" smtClean="0">
                          <a:latin typeface="Times New Roman" pitchFamily="18" charset="0"/>
                          <a:cs typeface="Times New Roman" pitchFamily="18" charset="0"/>
                        </a:rPr>
                        <a:t>{I1,I3}</a:t>
                      </a:r>
                      <a:endParaRPr lang="en-IN"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{I1,I4}</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{I1,I5}</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{I2,I3}</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{I2,I4}</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{I2,I5}</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{I3,I4}</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{I3,I5}</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{I4,I5}</a:t>
                      </a:r>
                    </a:p>
                  </a:txBody>
                  <a:tcPr/>
                </a:tc>
              </a:tr>
            </a:tbl>
          </a:graphicData>
        </a:graphic>
      </p:graphicFrame>
      <p:sp>
        <p:nvSpPr>
          <p:cNvPr id="4" name="Date Placeholder 3"/>
          <p:cNvSpPr>
            <a:spLocks noGrp="1"/>
          </p:cNvSpPr>
          <p:nvPr>
            <p:ph type="dt" sz="half" idx="10"/>
          </p:nvPr>
        </p:nvSpPr>
        <p:spPr/>
        <p:txBody>
          <a:bodyPr/>
          <a:lstStyle/>
          <a:p>
            <a:fld id="{6026EDA9-17F3-4B75-AC01-13618A625468}" type="datetime1">
              <a:rPr lang="en-US" smtClean="0"/>
              <a:pPr/>
              <a:t>8/7/2017</a:t>
            </a:fld>
            <a:endParaRPr lang="en-US" dirty="0"/>
          </a:p>
        </p:txBody>
      </p:sp>
      <p:sp>
        <p:nvSpPr>
          <p:cNvPr id="5" name="Slide Number Placeholder 4"/>
          <p:cNvSpPr>
            <a:spLocks noGrp="1"/>
          </p:cNvSpPr>
          <p:nvPr>
            <p:ph type="sldNum" sz="quarter" idx="12"/>
          </p:nvPr>
        </p:nvSpPr>
        <p:spPr/>
        <p:txBody>
          <a:bodyPr/>
          <a:lstStyle/>
          <a:p>
            <a:fld id="{F8A0F61F-F416-4A0F-8B09-249748AAC3D2}" type="slidenum">
              <a:rPr lang="en-US" smtClean="0"/>
              <a:pPr/>
              <a:t>14</a:t>
            </a:fld>
            <a:endParaRPr lang="en-US" dirty="0"/>
          </a:p>
        </p:txBody>
      </p:sp>
      <p:graphicFrame>
        <p:nvGraphicFramePr>
          <p:cNvPr id="7" name="Table 6"/>
          <p:cNvGraphicFramePr>
            <a:graphicFrameLocks noGrp="1"/>
          </p:cNvGraphicFramePr>
          <p:nvPr/>
        </p:nvGraphicFramePr>
        <p:xfrm>
          <a:off x="4038600" y="1600200"/>
          <a:ext cx="1828800" cy="4373880"/>
        </p:xfrm>
        <a:graphic>
          <a:graphicData uri="http://schemas.openxmlformats.org/drawingml/2006/table">
            <a:tbl>
              <a:tblPr firstRow="1" bandRow="1">
                <a:tableStyleId>{D7AC3CCA-C797-4891-BE02-D94E43425B78}</a:tableStyleId>
              </a:tblPr>
              <a:tblGrid>
                <a:gridCol w="876300"/>
                <a:gridCol w="952500"/>
              </a:tblGrid>
              <a:tr h="370840">
                <a:tc>
                  <a:txBody>
                    <a:bodyPr/>
                    <a:lstStyle/>
                    <a:p>
                      <a:r>
                        <a:rPr lang="en-IN" dirty="0" smtClean="0">
                          <a:latin typeface="Times New Roman" pitchFamily="18" charset="0"/>
                          <a:cs typeface="Times New Roman" pitchFamily="18" charset="0"/>
                        </a:rPr>
                        <a:t>Item set</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Sup.count</a:t>
                      </a:r>
                      <a:endParaRPr lang="en-IN"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{I1,I2}</a:t>
                      </a:r>
                    </a:p>
                  </a:txBody>
                  <a:tcPr/>
                </a:tc>
                <a:tc>
                  <a:txBody>
                    <a:bodyPr/>
                    <a:lstStyle/>
                    <a:p>
                      <a:r>
                        <a:rPr lang="en-IN" dirty="0" smtClean="0">
                          <a:latin typeface="Times New Roman" pitchFamily="18" charset="0"/>
                          <a:cs typeface="Times New Roman" pitchFamily="18" charset="0"/>
                        </a:rPr>
                        <a:t>4</a:t>
                      </a:r>
                      <a:endParaRPr lang="en-IN"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{I1,I3}</a:t>
                      </a:r>
                    </a:p>
                  </a:txBody>
                  <a:tcPr/>
                </a:tc>
                <a:tc>
                  <a:txBody>
                    <a:bodyPr/>
                    <a:lstStyle/>
                    <a:p>
                      <a:r>
                        <a:rPr lang="en-IN" dirty="0" smtClean="0">
                          <a:latin typeface="Times New Roman" pitchFamily="18" charset="0"/>
                          <a:cs typeface="Times New Roman" pitchFamily="18" charset="0"/>
                        </a:rPr>
                        <a:t>4</a:t>
                      </a:r>
                      <a:endParaRPr lang="en-IN"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{I1,I4}</a:t>
                      </a:r>
                    </a:p>
                  </a:txBody>
                  <a:tcPr/>
                </a:tc>
                <a:tc>
                  <a:txBody>
                    <a:bodyPr/>
                    <a:lstStyle/>
                    <a:p>
                      <a:r>
                        <a:rPr lang="en-IN" dirty="0" smtClean="0">
                          <a:latin typeface="Times New Roman" pitchFamily="18" charset="0"/>
                          <a:cs typeface="Times New Roman" pitchFamily="18" charset="0"/>
                        </a:rPr>
                        <a:t>1</a:t>
                      </a:r>
                      <a:endParaRPr lang="en-IN"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{I1,I5}</a:t>
                      </a:r>
                    </a:p>
                  </a:txBody>
                  <a:tcPr/>
                </a:tc>
                <a:tc>
                  <a:txBody>
                    <a:bodyPr/>
                    <a:lstStyle/>
                    <a:p>
                      <a:r>
                        <a:rPr lang="en-IN" dirty="0" smtClean="0">
                          <a:latin typeface="Times New Roman" pitchFamily="18" charset="0"/>
                          <a:cs typeface="Times New Roman" pitchFamily="18" charset="0"/>
                        </a:rPr>
                        <a:t>2</a:t>
                      </a:r>
                      <a:endParaRPr lang="en-IN" dirty="0">
                        <a:latin typeface="Times New Roman" pitchFamily="18" charset="0"/>
                        <a:cs typeface="Times New Roman" pitchFamily="18" charset="0"/>
                      </a:endParaRPr>
                    </a:p>
                  </a:txBody>
                  <a:tcPr/>
                </a:tc>
              </a:tr>
              <a:tr h="3962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{I2,I3}</a:t>
                      </a:r>
                    </a:p>
                  </a:txBody>
                  <a:tcPr/>
                </a:tc>
                <a:tc>
                  <a:txBody>
                    <a:bodyPr/>
                    <a:lstStyle/>
                    <a:p>
                      <a:r>
                        <a:rPr lang="en-IN" dirty="0" smtClean="0">
                          <a:latin typeface="Times New Roman" pitchFamily="18" charset="0"/>
                          <a:cs typeface="Times New Roman" pitchFamily="18" charset="0"/>
                        </a:rPr>
                        <a:t>4</a:t>
                      </a:r>
                      <a:endParaRPr lang="en-IN"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{I2,I4}</a:t>
                      </a:r>
                    </a:p>
                  </a:txBody>
                  <a:tcPr/>
                </a:tc>
                <a:tc>
                  <a:txBody>
                    <a:bodyPr/>
                    <a:lstStyle/>
                    <a:p>
                      <a:r>
                        <a:rPr lang="en-IN" dirty="0" smtClean="0">
                          <a:latin typeface="Times New Roman" pitchFamily="18" charset="0"/>
                          <a:cs typeface="Times New Roman" pitchFamily="18" charset="0"/>
                        </a:rPr>
                        <a:t>2</a:t>
                      </a:r>
                      <a:endParaRPr lang="en-IN"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{I2,I5}</a:t>
                      </a:r>
                    </a:p>
                  </a:txBody>
                  <a:tcPr/>
                </a:tc>
                <a:tc>
                  <a:txBody>
                    <a:bodyPr/>
                    <a:lstStyle/>
                    <a:p>
                      <a:r>
                        <a:rPr lang="en-IN" dirty="0" smtClean="0">
                          <a:latin typeface="Times New Roman" pitchFamily="18" charset="0"/>
                          <a:cs typeface="Times New Roman" pitchFamily="18" charset="0"/>
                        </a:rPr>
                        <a:t>2</a:t>
                      </a:r>
                      <a:endParaRPr lang="en-IN"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{I3,I4}</a:t>
                      </a:r>
                    </a:p>
                  </a:txBody>
                  <a:tcPr/>
                </a:tc>
                <a:tc>
                  <a:txBody>
                    <a:bodyPr/>
                    <a:lstStyle/>
                    <a:p>
                      <a:r>
                        <a:rPr lang="en-IN" dirty="0" smtClean="0">
                          <a:latin typeface="Times New Roman" pitchFamily="18" charset="0"/>
                          <a:cs typeface="Times New Roman" pitchFamily="18" charset="0"/>
                        </a:rPr>
                        <a:t>0</a:t>
                      </a:r>
                      <a:endParaRPr lang="en-IN"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{I3,I5}</a:t>
                      </a:r>
                    </a:p>
                  </a:txBody>
                  <a:tcPr/>
                </a:tc>
                <a:tc>
                  <a:txBody>
                    <a:bodyPr/>
                    <a:lstStyle/>
                    <a:p>
                      <a:r>
                        <a:rPr lang="en-IN" dirty="0" smtClean="0">
                          <a:latin typeface="Times New Roman" pitchFamily="18" charset="0"/>
                          <a:cs typeface="Times New Roman" pitchFamily="18" charset="0"/>
                        </a:rPr>
                        <a:t>1</a:t>
                      </a:r>
                      <a:endParaRPr lang="en-IN"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{I4,I5}</a:t>
                      </a:r>
                    </a:p>
                  </a:txBody>
                  <a:tcPr/>
                </a:tc>
                <a:tc>
                  <a:txBody>
                    <a:bodyPr/>
                    <a:lstStyle/>
                    <a:p>
                      <a:r>
                        <a:rPr lang="en-IN" dirty="0" smtClean="0">
                          <a:latin typeface="Times New Roman" pitchFamily="18" charset="0"/>
                          <a:cs typeface="Times New Roman" pitchFamily="18" charset="0"/>
                        </a:rPr>
                        <a:t>0</a:t>
                      </a:r>
                      <a:endParaRPr lang="en-IN" dirty="0">
                        <a:latin typeface="Times New Roman" pitchFamily="18" charset="0"/>
                        <a:cs typeface="Times New Roman" pitchFamily="18" charset="0"/>
                      </a:endParaRPr>
                    </a:p>
                  </a:txBody>
                  <a:tcPr/>
                </a:tc>
              </a:tr>
            </a:tbl>
          </a:graphicData>
        </a:graphic>
      </p:graphicFrame>
      <p:graphicFrame>
        <p:nvGraphicFramePr>
          <p:cNvPr id="10" name="Table 9"/>
          <p:cNvGraphicFramePr>
            <a:graphicFrameLocks noGrp="1"/>
          </p:cNvGraphicFramePr>
          <p:nvPr/>
        </p:nvGraphicFramePr>
        <p:xfrm>
          <a:off x="6705600" y="2057400"/>
          <a:ext cx="1828800" cy="2865120"/>
        </p:xfrm>
        <a:graphic>
          <a:graphicData uri="http://schemas.openxmlformats.org/drawingml/2006/table">
            <a:tbl>
              <a:tblPr firstRow="1" bandRow="1">
                <a:tableStyleId>{D7AC3CCA-C797-4891-BE02-D94E43425B78}</a:tableStyleId>
              </a:tblPr>
              <a:tblGrid>
                <a:gridCol w="914400"/>
                <a:gridCol w="914400"/>
              </a:tblGrid>
              <a:tr h="370840">
                <a:tc>
                  <a:txBody>
                    <a:bodyPr/>
                    <a:lstStyle/>
                    <a:p>
                      <a:r>
                        <a:rPr lang="en-IN" dirty="0" smtClean="0">
                          <a:latin typeface="Times New Roman" pitchFamily="18" charset="0"/>
                          <a:cs typeface="Times New Roman" pitchFamily="18" charset="0"/>
                        </a:rPr>
                        <a:t>itemset</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Sup.count</a:t>
                      </a:r>
                      <a:endParaRPr lang="en-IN" dirty="0">
                        <a:latin typeface="Times New Roman" pitchFamily="18" charset="0"/>
                        <a:cs typeface="Times New Roman" pitchFamily="18" charset="0"/>
                      </a:endParaRPr>
                    </a:p>
                  </a:txBody>
                  <a:tcPr/>
                </a:tc>
              </a:tr>
              <a:tr h="370840">
                <a:tc>
                  <a:txBody>
                    <a:bodyPr/>
                    <a:lstStyle/>
                    <a:p>
                      <a:r>
                        <a:rPr lang="en-IN" dirty="0" smtClean="0">
                          <a:latin typeface="Times New Roman" pitchFamily="18" charset="0"/>
                          <a:cs typeface="Times New Roman" pitchFamily="18" charset="0"/>
                        </a:rPr>
                        <a:t>{I1,I2}</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4</a:t>
                      </a:r>
                      <a:endParaRPr lang="en-IN" dirty="0">
                        <a:latin typeface="Times New Roman" pitchFamily="18" charset="0"/>
                        <a:cs typeface="Times New Roman" pitchFamily="18" charset="0"/>
                      </a:endParaRPr>
                    </a:p>
                  </a:txBody>
                  <a:tcPr/>
                </a:tc>
              </a:tr>
              <a:tr h="370840">
                <a:tc>
                  <a:txBody>
                    <a:bodyPr/>
                    <a:lstStyle/>
                    <a:p>
                      <a:r>
                        <a:rPr lang="en-IN" dirty="0" smtClean="0">
                          <a:latin typeface="Times New Roman" pitchFamily="18" charset="0"/>
                          <a:cs typeface="Times New Roman" pitchFamily="18" charset="0"/>
                        </a:rPr>
                        <a:t>{I1,I3}</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4</a:t>
                      </a:r>
                      <a:endParaRPr lang="en-IN" dirty="0">
                        <a:latin typeface="Times New Roman" pitchFamily="18" charset="0"/>
                        <a:cs typeface="Times New Roman" pitchFamily="18" charset="0"/>
                      </a:endParaRPr>
                    </a:p>
                  </a:txBody>
                  <a:tcPr/>
                </a:tc>
              </a:tr>
              <a:tr h="370840">
                <a:tc>
                  <a:txBody>
                    <a:bodyPr/>
                    <a:lstStyle/>
                    <a:p>
                      <a:r>
                        <a:rPr lang="en-IN" dirty="0" smtClean="0">
                          <a:latin typeface="Times New Roman" pitchFamily="18" charset="0"/>
                          <a:cs typeface="Times New Roman" pitchFamily="18" charset="0"/>
                        </a:rPr>
                        <a:t>{I1,I5}</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2</a:t>
                      </a:r>
                      <a:endParaRPr lang="en-IN" dirty="0">
                        <a:latin typeface="Times New Roman" pitchFamily="18" charset="0"/>
                        <a:cs typeface="Times New Roman" pitchFamily="18" charset="0"/>
                      </a:endParaRPr>
                    </a:p>
                  </a:txBody>
                  <a:tcPr/>
                </a:tc>
              </a:tr>
              <a:tr h="370840">
                <a:tc>
                  <a:txBody>
                    <a:bodyPr/>
                    <a:lstStyle/>
                    <a:p>
                      <a:r>
                        <a:rPr lang="en-IN" dirty="0" smtClean="0">
                          <a:latin typeface="Times New Roman" pitchFamily="18" charset="0"/>
                          <a:cs typeface="Times New Roman" pitchFamily="18" charset="0"/>
                        </a:rPr>
                        <a:t>{I2,I3}</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4</a:t>
                      </a:r>
                      <a:endParaRPr lang="en-IN" dirty="0">
                        <a:latin typeface="Times New Roman" pitchFamily="18" charset="0"/>
                        <a:cs typeface="Times New Roman" pitchFamily="18" charset="0"/>
                      </a:endParaRPr>
                    </a:p>
                  </a:txBody>
                  <a:tcPr/>
                </a:tc>
              </a:tr>
              <a:tr h="370840">
                <a:tc>
                  <a:txBody>
                    <a:bodyPr/>
                    <a:lstStyle/>
                    <a:p>
                      <a:r>
                        <a:rPr lang="en-IN" dirty="0" smtClean="0">
                          <a:latin typeface="Times New Roman" pitchFamily="18" charset="0"/>
                          <a:cs typeface="Times New Roman" pitchFamily="18" charset="0"/>
                        </a:rPr>
                        <a:t>{I2,I4}</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2</a:t>
                      </a:r>
                      <a:endParaRPr lang="en-IN" dirty="0">
                        <a:latin typeface="Times New Roman" pitchFamily="18" charset="0"/>
                        <a:cs typeface="Times New Roman" pitchFamily="18" charset="0"/>
                      </a:endParaRPr>
                    </a:p>
                  </a:txBody>
                  <a:tcPr/>
                </a:tc>
              </a:tr>
              <a:tr h="370840">
                <a:tc>
                  <a:txBody>
                    <a:bodyPr/>
                    <a:lstStyle/>
                    <a:p>
                      <a:r>
                        <a:rPr lang="en-IN" dirty="0" smtClean="0">
                          <a:latin typeface="Times New Roman" pitchFamily="18" charset="0"/>
                          <a:cs typeface="Times New Roman" pitchFamily="18" charset="0"/>
                        </a:rPr>
                        <a:t>{I2,I5}</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2</a:t>
                      </a:r>
                      <a:endParaRPr lang="en-IN" dirty="0">
                        <a:latin typeface="Times New Roman" pitchFamily="18" charset="0"/>
                        <a:cs typeface="Times New Roman" pitchFamily="18" charset="0"/>
                      </a:endParaRPr>
                    </a:p>
                  </a:txBody>
                  <a:tcPr/>
                </a:tc>
              </a:tr>
            </a:tbl>
          </a:graphicData>
        </a:graphic>
      </p:graphicFrame>
      <p:cxnSp>
        <p:nvCxnSpPr>
          <p:cNvPr id="12" name="Straight Arrow Connector 11"/>
          <p:cNvCxnSpPr/>
          <p:nvPr/>
        </p:nvCxnSpPr>
        <p:spPr>
          <a:xfrm>
            <a:off x="5867400" y="3657600"/>
            <a:ext cx="838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3429000" y="3657600"/>
            <a:ext cx="609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990600" y="3657600"/>
            <a:ext cx="990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5867400" y="1600201"/>
            <a:ext cx="914400" cy="2031325"/>
          </a:xfrm>
          <a:prstGeom prst="rect">
            <a:avLst/>
          </a:prstGeom>
          <a:noFill/>
        </p:spPr>
        <p:txBody>
          <a:bodyPr wrap="square" rtlCol="0">
            <a:spAutoFit/>
          </a:bodyPr>
          <a:lstStyle/>
          <a:p>
            <a:r>
              <a:rPr lang="en-IN" dirty="0" smtClean="0">
                <a:latin typeface="Times New Roman" pitchFamily="18" charset="0"/>
                <a:cs typeface="Times New Roman" pitchFamily="18" charset="0"/>
              </a:rPr>
              <a:t>Compare</a:t>
            </a:r>
          </a:p>
          <a:p>
            <a:r>
              <a:rPr lang="en-IN" dirty="0" smtClean="0">
                <a:latin typeface="Times New Roman" pitchFamily="18" charset="0"/>
                <a:cs typeface="Times New Roman" pitchFamily="18" charset="0"/>
              </a:rPr>
              <a:t> sup</a:t>
            </a:r>
          </a:p>
          <a:p>
            <a:r>
              <a:rPr lang="en-IN" dirty="0" smtClean="0">
                <a:latin typeface="Times New Roman" pitchFamily="18" charset="0"/>
                <a:cs typeface="Times New Roman" pitchFamily="18" charset="0"/>
              </a:rPr>
              <a:t> with</a:t>
            </a:r>
          </a:p>
          <a:p>
            <a:r>
              <a:rPr lang="en-IN" dirty="0" smtClean="0">
                <a:latin typeface="Times New Roman" pitchFamily="18" charset="0"/>
                <a:cs typeface="Times New Roman" pitchFamily="18" charset="0"/>
              </a:rPr>
              <a:t> mini sup</a:t>
            </a:r>
          </a:p>
          <a:p>
            <a:r>
              <a:rPr lang="en-IN" dirty="0" smtClean="0">
                <a:latin typeface="Times New Roman" pitchFamily="18" charset="0"/>
                <a:cs typeface="Times New Roman" pitchFamily="18" charset="0"/>
              </a:rPr>
              <a:t> count</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1295400" y="2819400"/>
          <a:ext cx="1155700" cy="1132840"/>
        </p:xfrm>
        <a:graphic>
          <a:graphicData uri="http://schemas.openxmlformats.org/drawingml/2006/table">
            <a:tbl>
              <a:tblPr firstRow="1" bandRow="1">
                <a:tableStyleId>{D7AC3CCA-C797-4891-BE02-D94E43425B78}</a:tableStyleId>
              </a:tblPr>
              <a:tblGrid>
                <a:gridCol w="1155700"/>
              </a:tblGrid>
              <a:tr h="370840">
                <a:tc>
                  <a:txBody>
                    <a:bodyPr/>
                    <a:lstStyle/>
                    <a:p>
                      <a:r>
                        <a:rPr lang="en-IN" dirty="0" smtClean="0">
                          <a:latin typeface="Times New Roman" pitchFamily="18" charset="0"/>
                          <a:cs typeface="Times New Roman" pitchFamily="18" charset="0"/>
                        </a:rPr>
                        <a:t>itemset</a:t>
                      </a:r>
                      <a:endParaRPr lang="en-IN" dirty="0">
                        <a:latin typeface="Times New Roman" pitchFamily="18" charset="0"/>
                        <a:cs typeface="Times New Roman" pitchFamily="18" charset="0"/>
                      </a:endParaRPr>
                    </a:p>
                  </a:txBody>
                  <a:tcPr/>
                </a:tc>
              </a:tr>
              <a:tr h="391160">
                <a:tc>
                  <a:txBody>
                    <a:bodyPr/>
                    <a:lstStyle/>
                    <a:p>
                      <a:r>
                        <a:rPr lang="en-IN" dirty="0" smtClean="0">
                          <a:latin typeface="Times New Roman" pitchFamily="18" charset="0"/>
                          <a:cs typeface="Times New Roman" pitchFamily="18" charset="0"/>
                        </a:rPr>
                        <a:t>{I1,I2,I3}</a:t>
                      </a:r>
                      <a:endParaRPr lang="en-IN" dirty="0">
                        <a:latin typeface="Times New Roman" pitchFamily="18" charset="0"/>
                        <a:cs typeface="Times New Roman" pitchFamily="18" charset="0"/>
                      </a:endParaRPr>
                    </a:p>
                  </a:txBody>
                  <a:tcPr/>
                </a:tc>
              </a:tr>
              <a:tr h="370840">
                <a:tc>
                  <a:txBody>
                    <a:bodyPr/>
                    <a:lstStyle/>
                    <a:p>
                      <a:r>
                        <a:rPr lang="en-IN" dirty="0" smtClean="0">
                          <a:latin typeface="Times New Roman" pitchFamily="18" charset="0"/>
                          <a:cs typeface="Times New Roman" pitchFamily="18" charset="0"/>
                        </a:rPr>
                        <a:t>{I1,I2,I5}</a:t>
                      </a:r>
                      <a:endParaRPr lang="en-IN" dirty="0">
                        <a:latin typeface="Times New Roman" pitchFamily="18" charset="0"/>
                        <a:cs typeface="Times New Roman" pitchFamily="18" charset="0"/>
                      </a:endParaRPr>
                    </a:p>
                  </a:txBody>
                  <a:tcPr/>
                </a:tc>
              </a:tr>
            </a:tbl>
          </a:graphicData>
        </a:graphic>
      </p:graphicFrame>
      <p:sp>
        <p:nvSpPr>
          <p:cNvPr id="4" name="Date Placeholder 3"/>
          <p:cNvSpPr>
            <a:spLocks noGrp="1"/>
          </p:cNvSpPr>
          <p:nvPr>
            <p:ph type="dt" sz="half" idx="10"/>
          </p:nvPr>
        </p:nvSpPr>
        <p:spPr/>
        <p:txBody>
          <a:bodyPr/>
          <a:lstStyle/>
          <a:p>
            <a:fld id="{6026EDA9-17F3-4B75-AC01-13618A625468}" type="datetime1">
              <a:rPr lang="en-US" smtClean="0"/>
              <a:pPr/>
              <a:t>8/7/2017</a:t>
            </a:fld>
            <a:endParaRPr lang="en-US" dirty="0"/>
          </a:p>
        </p:txBody>
      </p:sp>
      <p:sp>
        <p:nvSpPr>
          <p:cNvPr id="5" name="Slide Number Placeholder 4"/>
          <p:cNvSpPr>
            <a:spLocks noGrp="1"/>
          </p:cNvSpPr>
          <p:nvPr>
            <p:ph type="sldNum" sz="quarter" idx="12"/>
          </p:nvPr>
        </p:nvSpPr>
        <p:spPr/>
        <p:txBody>
          <a:bodyPr/>
          <a:lstStyle/>
          <a:p>
            <a:fld id="{F8A0F61F-F416-4A0F-8B09-249748AAC3D2}" type="slidenum">
              <a:rPr lang="en-US" smtClean="0"/>
              <a:pPr/>
              <a:t>15</a:t>
            </a:fld>
            <a:endParaRPr lang="en-US" dirty="0"/>
          </a:p>
        </p:txBody>
      </p:sp>
      <p:graphicFrame>
        <p:nvGraphicFramePr>
          <p:cNvPr id="7" name="Table 6"/>
          <p:cNvGraphicFramePr>
            <a:graphicFrameLocks noGrp="1"/>
          </p:cNvGraphicFramePr>
          <p:nvPr/>
        </p:nvGraphicFramePr>
        <p:xfrm>
          <a:off x="3124200" y="2667000"/>
          <a:ext cx="2286000" cy="1381760"/>
        </p:xfrm>
        <a:graphic>
          <a:graphicData uri="http://schemas.openxmlformats.org/drawingml/2006/table">
            <a:tbl>
              <a:tblPr firstRow="1" bandRow="1">
                <a:tableStyleId>{D7AC3CCA-C797-4891-BE02-D94E43425B78}</a:tableStyleId>
              </a:tblPr>
              <a:tblGrid>
                <a:gridCol w="1143000"/>
                <a:gridCol w="1143000"/>
              </a:tblGrid>
              <a:tr h="370840">
                <a:tc>
                  <a:txBody>
                    <a:bodyPr/>
                    <a:lstStyle/>
                    <a:p>
                      <a:r>
                        <a:rPr lang="en-IN" dirty="0" smtClean="0">
                          <a:latin typeface="Times New Roman" pitchFamily="18" charset="0"/>
                          <a:cs typeface="Times New Roman" pitchFamily="18" charset="0"/>
                        </a:rPr>
                        <a:t>itemset</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Sup.count</a:t>
                      </a:r>
                      <a:endParaRPr lang="en-IN" dirty="0">
                        <a:latin typeface="Times New Roman" pitchFamily="18" charset="0"/>
                        <a:cs typeface="Times New Roman" pitchFamily="18" charset="0"/>
                      </a:endParaRPr>
                    </a:p>
                  </a:txBody>
                  <a:tcPr/>
                </a:tc>
              </a:tr>
              <a:tr h="370840">
                <a:tc>
                  <a:txBody>
                    <a:bodyPr/>
                    <a:lstStyle/>
                    <a:p>
                      <a:r>
                        <a:rPr lang="en-IN" dirty="0" smtClean="0">
                          <a:latin typeface="Times New Roman" pitchFamily="18" charset="0"/>
                          <a:cs typeface="Times New Roman" pitchFamily="18" charset="0"/>
                        </a:rPr>
                        <a:t>{I1,I2,I3}</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2</a:t>
                      </a:r>
                      <a:endParaRPr lang="en-IN" dirty="0">
                        <a:latin typeface="Times New Roman" pitchFamily="18" charset="0"/>
                        <a:cs typeface="Times New Roman" pitchFamily="18" charset="0"/>
                      </a:endParaRPr>
                    </a:p>
                  </a:txBody>
                  <a:tcPr/>
                </a:tc>
              </a:tr>
              <a:tr h="370840">
                <a:tc>
                  <a:txBody>
                    <a:bodyPr/>
                    <a:lstStyle/>
                    <a:p>
                      <a:r>
                        <a:rPr lang="en-IN" dirty="0" smtClean="0">
                          <a:latin typeface="Times New Roman" pitchFamily="18" charset="0"/>
                          <a:cs typeface="Times New Roman" pitchFamily="18" charset="0"/>
                        </a:rPr>
                        <a:t>{I1,I2,I5}</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2</a:t>
                      </a:r>
                      <a:endParaRPr lang="en-IN" dirty="0">
                        <a:latin typeface="Times New Roman" pitchFamily="18" charset="0"/>
                        <a:cs typeface="Times New Roman" pitchFamily="18" charset="0"/>
                      </a:endParaRPr>
                    </a:p>
                  </a:txBody>
                  <a:tcPr/>
                </a:tc>
              </a:tr>
            </a:tbl>
          </a:graphicData>
        </a:graphic>
      </p:graphicFrame>
      <p:graphicFrame>
        <p:nvGraphicFramePr>
          <p:cNvPr id="8" name="Table 7"/>
          <p:cNvGraphicFramePr>
            <a:graphicFrameLocks noGrp="1"/>
          </p:cNvGraphicFramePr>
          <p:nvPr/>
        </p:nvGraphicFramePr>
        <p:xfrm>
          <a:off x="6400800" y="2667000"/>
          <a:ext cx="2362200" cy="1112520"/>
        </p:xfrm>
        <a:graphic>
          <a:graphicData uri="http://schemas.openxmlformats.org/drawingml/2006/table">
            <a:tbl>
              <a:tblPr firstRow="1" bandRow="1">
                <a:tableStyleId>{D7AC3CCA-C797-4891-BE02-D94E43425B78}</a:tableStyleId>
              </a:tblPr>
              <a:tblGrid>
                <a:gridCol w="1181100"/>
                <a:gridCol w="1181100"/>
              </a:tblGrid>
              <a:tr h="370840">
                <a:tc>
                  <a:txBody>
                    <a:bodyPr/>
                    <a:lstStyle/>
                    <a:p>
                      <a:r>
                        <a:rPr lang="en-IN" dirty="0" smtClean="0">
                          <a:latin typeface="Times New Roman" pitchFamily="18" charset="0"/>
                          <a:cs typeface="Times New Roman" pitchFamily="18" charset="0"/>
                        </a:rPr>
                        <a:t>itemset</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Sup.count</a:t>
                      </a:r>
                      <a:endParaRPr lang="en-IN" dirty="0">
                        <a:latin typeface="Times New Roman" pitchFamily="18" charset="0"/>
                        <a:cs typeface="Times New Roman" pitchFamily="18" charset="0"/>
                      </a:endParaRPr>
                    </a:p>
                  </a:txBody>
                  <a:tcPr/>
                </a:tc>
              </a:tr>
              <a:tr h="370840">
                <a:tc>
                  <a:txBody>
                    <a:bodyPr/>
                    <a:lstStyle/>
                    <a:p>
                      <a:r>
                        <a:rPr lang="en-IN" dirty="0" smtClean="0">
                          <a:latin typeface="Times New Roman" pitchFamily="18" charset="0"/>
                          <a:cs typeface="Times New Roman" pitchFamily="18" charset="0"/>
                        </a:rPr>
                        <a:t>{I1,I2,I3}</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2</a:t>
                      </a:r>
                      <a:endParaRPr lang="en-IN" dirty="0">
                        <a:latin typeface="Times New Roman" pitchFamily="18" charset="0"/>
                        <a:cs typeface="Times New Roman" pitchFamily="18" charset="0"/>
                      </a:endParaRPr>
                    </a:p>
                  </a:txBody>
                  <a:tcPr/>
                </a:tc>
              </a:tr>
              <a:tr h="370840">
                <a:tc>
                  <a:txBody>
                    <a:bodyPr/>
                    <a:lstStyle/>
                    <a:p>
                      <a:r>
                        <a:rPr lang="en-IN" dirty="0" smtClean="0">
                          <a:latin typeface="Times New Roman" pitchFamily="18" charset="0"/>
                          <a:cs typeface="Times New Roman" pitchFamily="18" charset="0"/>
                        </a:rPr>
                        <a:t>{I1,I2,I5}</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2</a:t>
                      </a:r>
                      <a:endParaRPr lang="en-IN" dirty="0">
                        <a:latin typeface="Times New Roman" pitchFamily="18" charset="0"/>
                        <a:cs typeface="Times New Roman" pitchFamily="18" charset="0"/>
                      </a:endParaRPr>
                    </a:p>
                  </a:txBody>
                  <a:tcPr/>
                </a:tc>
              </a:tr>
            </a:tbl>
          </a:graphicData>
        </a:graphic>
      </p:graphicFrame>
      <p:cxnSp>
        <p:nvCxnSpPr>
          <p:cNvPr id="10" name="Straight Arrow Connector 9"/>
          <p:cNvCxnSpPr/>
          <p:nvPr/>
        </p:nvCxnSpPr>
        <p:spPr>
          <a:xfrm>
            <a:off x="457200" y="3429000"/>
            <a:ext cx="8382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2438400" y="3505200"/>
            <a:ext cx="6858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5334000" y="2209800"/>
            <a:ext cx="1332645" cy="1200329"/>
          </a:xfrm>
          <a:prstGeom prst="rect">
            <a:avLst/>
          </a:prstGeom>
          <a:noFill/>
        </p:spPr>
        <p:txBody>
          <a:bodyPr wrap="square" rtlCol="0">
            <a:spAutoFit/>
          </a:bodyPr>
          <a:lstStyle/>
          <a:p>
            <a:r>
              <a:rPr lang="en-IN" dirty="0" smtClean="0">
                <a:latin typeface="Times New Roman" pitchFamily="18" charset="0"/>
                <a:cs typeface="Times New Roman" pitchFamily="18" charset="0"/>
              </a:rPr>
              <a:t>Sup</a:t>
            </a:r>
          </a:p>
          <a:p>
            <a:r>
              <a:rPr lang="en-IN" dirty="0" smtClean="0">
                <a:latin typeface="Times New Roman" pitchFamily="18" charset="0"/>
                <a:cs typeface="Times New Roman" pitchFamily="18" charset="0"/>
              </a:rPr>
              <a:t> count</a:t>
            </a:r>
          </a:p>
          <a:p>
            <a:r>
              <a:rPr lang="en-IN" dirty="0" smtClean="0">
                <a:latin typeface="Times New Roman" pitchFamily="18" charset="0"/>
                <a:cs typeface="Times New Roman" pitchFamily="18" charset="0"/>
              </a:rPr>
              <a:t> with</a:t>
            </a:r>
          </a:p>
          <a:p>
            <a:r>
              <a:rPr lang="en-IN" dirty="0" smtClean="0">
                <a:latin typeface="Times New Roman" pitchFamily="18" charset="0"/>
                <a:cs typeface="Times New Roman" pitchFamily="18" charset="0"/>
              </a:rPr>
              <a:t> mini sup</a:t>
            </a:r>
            <a:endParaRPr lang="en-IN" dirty="0">
              <a:latin typeface="Times New Roman" pitchFamily="18" charset="0"/>
              <a:cs typeface="Times New Roman" pitchFamily="18" charset="0"/>
            </a:endParaRPr>
          </a:p>
        </p:txBody>
      </p:sp>
      <p:cxnSp>
        <p:nvCxnSpPr>
          <p:cNvPr id="20" name="Straight Arrow Connector 19"/>
          <p:cNvCxnSpPr/>
          <p:nvPr/>
        </p:nvCxnSpPr>
        <p:spPr>
          <a:xfrm>
            <a:off x="5410200" y="3352800"/>
            <a:ext cx="990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Cont…,</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buFont typeface="Wingdings" pitchFamily="2" charset="2"/>
              <a:buChar char="q"/>
            </a:pPr>
            <a:r>
              <a:rPr lang="en-US" sz="2000" b="1" dirty="0" smtClean="0">
                <a:latin typeface="Times New Roman" pitchFamily="18" charset="0"/>
                <a:cs typeface="Times New Roman" pitchFamily="18" charset="0"/>
              </a:rPr>
              <a:t>Substitution Cipher:</a:t>
            </a:r>
          </a:p>
          <a:p>
            <a:pPr lvl="1" algn="just">
              <a:lnSpc>
                <a:spcPct val="150000"/>
              </a:lnSpc>
              <a:buFont typeface="Wingdings" pitchFamily="2" charset="2"/>
              <a:buChar char="§"/>
            </a:pPr>
            <a:r>
              <a:rPr lang="en-IN" sz="2000" dirty="0" smtClean="0">
                <a:latin typeface="Times New Roman" pitchFamily="18" charset="0"/>
                <a:cs typeface="Times New Roman" pitchFamily="18" charset="0"/>
              </a:rPr>
              <a:t>A substitution cipher encrypts a message by substituting the units of the message with cipher text units according to a substitution alphabet. </a:t>
            </a:r>
          </a:p>
          <a:p>
            <a:pPr lvl="1" algn="just">
              <a:lnSpc>
                <a:spcPct val="150000"/>
              </a:lnSpc>
              <a:buFont typeface="Wingdings" pitchFamily="2" charset="2"/>
              <a:buChar char="§"/>
            </a:pPr>
            <a:r>
              <a:rPr lang="en-IN" sz="2000" dirty="0" smtClean="0">
                <a:latin typeface="Times New Roman" pitchFamily="18" charset="0"/>
                <a:cs typeface="Times New Roman" pitchFamily="18" charset="0"/>
              </a:rPr>
              <a:t>To encrypt database ,all items in the database are replaced with their corresponding ciphertexts.</a:t>
            </a:r>
          </a:p>
          <a:p>
            <a:pPr lvl="1" algn="just">
              <a:lnSpc>
                <a:spcPct val="150000"/>
              </a:lnSpc>
              <a:buFont typeface="Wingdings" pitchFamily="2" charset="2"/>
              <a:buChar char="§"/>
            </a:pPr>
            <a:r>
              <a:rPr lang="en-IN" sz="2000" dirty="0" smtClean="0">
                <a:latin typeface="Times New Roman" pitchFamily="18" charset="0"/>
                <a:cs typeface="Times New Roman" pitchFamily="18" charset="0"/>
              </a:rPr>
              <a:t>Frequency analysis, the analysis of frequencies of cipher text units or unit groups, has been used to break classical cipher.</a:t>
            </a:r>
            <a:endParaRPr lang="en-US" sz="2000" dirty="0" smtClean="0">
              <a:latin typeface="Times New Roman" pitchFamily="18" charset="0"/>
              <a:cs typeface="Times New Roman" pitchFamily="18" charset="0"/>
            </a:endParaRPr>
          </a:p>
          <a:p>
            <a:pPr lvl="1" algn="just">
              <a:lnSpc>
                <a:spcPct val="120000"/>
              </a:lnSpc>
              <a:buNone/>
            </a:pPr>
            <a:endParaRPr lang="en-IN"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026EDA9-17F3-4B75-AC01-13618A625468}" type="datetime1">
              <a:rPr lang="en-US" smtClean="0"/>
              <a:pPr/>
              <a:t>8/7/2017</a:t>
            </a:fld>
            <a:endParaRPr lang="en-US" dirty="0"/>
          </a:p>
        </p:txBody>
      </p:sp>
      <p:sp>
        <p:nvSpPr>
          <p:cNvPr id="5" name="Slide Number Placeholder 4"/>
          <p:cNvSpPr>
            <a:spLocks noGrp="1"/>
          </p:cNvSpPr>
          <p:nvPr>
            <p:ph type="sldNum" sz="quarter" idx="12"/>
          </p:nvPr>
        </p:nvSpPr>
        <p:spPr/>
        <p:txBody>
          <a:bodyPr/>
          <a:lstStyle/>
          <a:p>
            <a:fld id="{F8A0F61F-F416-4A0F-8B09-249748AAC3D2}"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Cont…,</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nSpc>
                <a:spcPct val="150000"/>
              </a:lnSpc>
              <a:buFont typeface="Wingdings" pitchFamily="2" charset="2"/>
              <a:buChar char="q"/>
            </a:pPr>
            <a:r>
              <a:rPr lang="en-US" sz="2000" b="1" dirty="0" smtClean="0">
                <a:latin typeface="Times New Roman" pitchFamily="18" charset="0"/>
                <a:cs typeface="Times New Roman" pitchFamily="18" charset="0"/>
              </a:rPr>
              <a:t>RSA Encryption:</a:t>
            </a:r>
          </a:p>
          <a:p>
            <a:pPr lvl="2">
              <a:lnSpc>
                <a:spcPct val="150000"/>
              </a:lnSpc>
              <a:buClr>
                <a:schemeClr val="tx2"/>
              </a:buClr>
              <a:buFont typeface="Arial" pitchFamily="34" charset="0"/>
              <a:buChar char="•"/>
            </a:pPr>
            <a:r>
              <a:rPr lang="en-IN" sz="2000" dirty="0" smtClean="0">
                <a:latin typeface="Times New Roman" pitchFamily="18" charset="0"/>
                <a:cs typeface="Times New Roman" pitchFamily="18" charset="0"/>
              </a:rPr>
              <a:t>It is used to encrypt and decrypt messages.</a:t>
            </a:r>
          </a:p>
          <a:p>
            <a:pPr lvl="2">
              <a:lnSpc>
                <a:spcPct val="150000"/>
              </a:lnSpc>
              <a:buClr>
                <a:schemeClr val="tx2"/>
              </a:buClr>
              <a:buFont typeface="Arial" pitchFamily="34" charset="0"/>
              <a:buChar char="•"/>
            </a:pPr>
            <a:r>
              <a:rPr lang="en-IN" sz="2000" dirty="0" smtClean="0">
                <a:latin typeface="Times New Roman" pitchFamily="18" charset="0"/>
                <a:cs typeface="Times New Roman" pitchFamily="18" charset="0"/>
              </a:rPr>
              <a:t>it </a:t>
            </a:r>
            <a:r>
              <a:rPr lang="en-IN" sz="2000" dirty="0" smtClean="0">
                <a:latin typeface="Times New Roman" pitchFamily="18" charset="0"/>
                <a:cs typeface="Times New Roman" pitchFamily="18" charset="0"/>
              </a:rPr>
              <a:t>involve public key and private key.</a:t>
            </a:r>
          </a:p>
          <a:p>
            <a:pPr lvl="2">
              <a:lnSpc>
                <a:spcPct val="150000"/>
              </a:lnSpc>
              <a:buClr>
                <a:schemeClr val="tx2"/>
              </a:buClr>
              <a:buFont typeface="Arial" pitchFamily="34" charset="0"/>
              <a:buChar char="•"/>
            </a:pPr>
            <a:r>
              <a:rPr lang="en-IN" sz="2000" dirty="0" smtClean="0">
                <a:latin typeface="Times New Roman" pitchFamily="18" charset="0"/>
                <a:cs typeface="Times New Roman" pitchFamily="18" charset="0"/>
              </a:rPr>
              <a:t>Used for secure data transmission.</a:t>
            </a:r>
          </a:p>
          <a:p>
            <a:pPr lvl="2">
              <a:lnSpc>
                <a:spcPct val="150000"/>
              </a:lnSpc>
              <a:buClr>
                <a:schemeClr val="tx2"/>
              </a:buClr>
              <a:buFont typeface="Arial" pitchFamily="34" charset="0"/>
              <a:buChar char="•"/>
            </a:pPr>
            <a:r>
              <a:rPr lang="en-IN" sz="2000" dirty="0" smtClean="0">
                <a:latin typeface="Times New Roman" pitchFamily="18" charset="0"/>
                <a:cs typeface="Times New Roman" pitchFamily="18" charset="0"/>
              </a:rPr>
              <a:t>Private key used for authentication</a:t>
            </a:r>
            <a:r>
              <a:rPr lang="en-IN" sz="2000" dirty="0" smtClean="0">
                <a:latin typeface="Times New Roman" pitchFamily="18" charset="0"/>
                <a:cs typeface="Times New Roman" pitchFamily="18" charset="0"/>
              </a:rPr>
              <a:t>.</a:t>
            </a:r>
          </a:p>
          <a:p>
            <a:pPr>
              <a:lnSpc>
                <a:spcPct val="150000"/>
              </a:lnSpc>
              <a:buClr>
                <a:schemeClr val="tx2"/>
              </a:buClr>
              <a:buFont typeface="Wingdings" pitchFamily="2" charset="2"/>
              <a:buChar char="q"/>
            </a:pPr>
            <a:r>
              <a:rPr lang="en-IN" sz="2400" b="1"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Cloud aided service:</a:t>
            </a:r>
          </a:p>
          <a:p>
            <a:pPr lvl="2">
              <a:lnSpc>
                <a:spcPct val="150000"/>
              </a:lnSpc>
              <a:buClr>
                <a:schemeClr val="tx2"/>
              </a:buClr>
              <a:buSzPct val="150000"/>
              <a:buFont typeface="Arial" pitchFamily="34" charset="0"/>
              <a:buChar char="•"/>
            </a:pPr>
            <a:r>
              <a:rPr lang="en-IN" sz="2000" dirty="0" smtClean="0">
                <a:latin typeface="Times New Roman" pitchFamily="18" charset="0"/>
                <a:cs typeface="Times New Roman" pitchFamily="18" charset="0"/>
              </a:rPr>
              <a:t>Amazon web service is used to provide the cloud service.</a:t>
            </a:r>
          </a:p>
          <a:p>
            <a:pPr lvl="2">
              <a:lnSpc>
                <a:spcPct val="150000"/>
              </a:lnSpc>
              <a:buClr>
                <a:schemeClr val="tx2"/>
              </a:buClr>
              <a:buSzPct val="150000"/>
              <a:buFont typeface="Arial" pitchFamily="34" charset="0"/>
              <a:buChar char="•"/>
            </a:pPr>
            <a:r>
              <a:rPr lang="en-IN" sz="2000" dirty="0" smtClean="0">
                <a:latin typeface="Times New Roman" pitchFamily="18" charset="0"/>
                <a:cs typeface="Times New Roman" pitchFamily="18" charset="0"/>
              </a:rPr>
              <a:t>It is used to store the data more securely.</a:t>
            </a:r>
          </a:p>
          <a:p>
            <a:pPr lvl="2">
              <a:lnSpc>
                <a:spcPct val="150000"/>
              </a:lnSpc>
              <a:buClr>
                <a:schemeClr val="tx2"/>
              </a:buClr>
              <a:buSzPct val="150000"/>
              <a:buFont typeface="Arial" pitchFamily="34" charset="0"/>
              <a:buChar char="•"/>
            </a:pPr>
            <a:r>
              <a:rPr lang="en-IN" sz="2000" dirty="0" smtClean="0">
                <a:latin typeface="Times New Roman" pitchFamily="18" charset="0"/>
                <a:cs typeface="Times New Roman" pitchFamily="18" charset="0"/>
              </a:rPr>
              <a:t>S3 storage is used to store the encrypted data.       </a:t>
            </a:r>
          </a:p>
          <a:p>
            <a:pPr>
              <a:lnSpc>
                <a:spcPct val="150000"/>
              </a:lnSpc>
              <a:buClr>
                <a:schemeClr val="tx2"/>
              </a:buClr>
              <a:buNone/>
            </a:pPr>
            <a:endParaRPr lang="en-IN" sz="2000" b="1"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026EDA9-17F3-4B75-AC01-13618A625468}" type="datetime1">
              <a:rPr lang="en-US" smtClean="0"/>
              <a:pPr/>
              <a:t>8/7/2017</a:t>
            </a:fld>
            <a:endParaRPr lang="en-US" dirty="0"/>
          </a:p>
        </p:txBody>
      </p:sp>
      <p:sp>
        <p:nvSpPr>
          <p:cNvPr id="5" name="Slide Number Placeholder 4"/>
          <p:cNvSpPr>
            <a:spLocks noGrp="1"/>
          </p:cNvSpPr>
          <p:nvPr>
            <p:ph type="sldNum" sz="quarter" idx="12"/>
          </p:nvPr>
        </p:nvSpPr>
        <p:spPr/>
        <p:txBody>
          <a:bodyPr/>
          <a:lstStyle/>
          <a:p>
            <a:fld id="{F8A0F61F-F416-4A0F-8B09-249748AAC3D2}"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Screen shots</a:t>
            </a:r>
            <a:endParaRPr lang="en-IN" sz="3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026EDA9-17F3-4B75-AC01-13618A625468}" type="datetime1">
              <a:rPr lang="en-US" smtClean="0"/>
              <a:pPr/>
              <a:t>8/7/2017</a:t>
            </a:fld>
            <a:endParaRPr lang="en-US" dirty="0"/>
          </a:p>
        </p:txBody>
      </p:sp>
      <p:sp>
        <p:nvSpPr>
          <p:cNvPr id="5" name="Slide Number Placeholder 4"/>
          <p:cNvSpPr>
            <a:spLocks noGrp="1"/>
          </p:cNvSpPr>
          <p:nvPr>
            <p:ph type="sldNum" sz="quarter" idx="12"/>
          </p:nvPr>
        </p:nvSpPr>
        <p:spPr/>
        <p:txBody>
          <a:bodyPr/>
          <a:lstStyle/>
          <a:p>
            <a:fld id="{F8A0F61F-F416-4A0F-8B09-249748AAC3D2}" type="slidenum">
              <a:rPr lang="en-US" smtClean="0"/>
              <a:pPr/>
              <a:t>18</a:t>
            </a:fld>
            <a:endParaRPr lang="en-US" dirty="0"/>
          </a:p>
        </p:txBody>
      </p:sp>
      <p:pic>
        <p:nvPicPr>
          <p:cNvPr id="8" name="Content Placeholder 7"/>
          <p:cNvPicPr>
            <a:picLocks noGrp="1"/>
          </p:cNvPicPr>
          <p:nvPr>
            <p:ph idx="1"/>
          </p:nvPr>
        </p:nvPicPr>
        <p:blipFill>
          <a:blip r:embed="rId2"/>
          <a:srcRect/>
          <a:stretch>
            <a:fillRect/>
          </a:stretch>
        </p:blipFill>
        <p:spPr bwMode="auto">
          <a:xfrm>
            <a:off x="2065727" y="1524000"/>
            <a:ext cx="6087673" cy="3581400"/>
          </a:xfrm>
          <a:prstGeom prst="rect">
            <a:avLst/>
          </a:prstGeom>
          <a:noFill/>
          <a:ln w="9525">
            <a:noFill/>
            <a:miter lim="800000"/>
            <a:headEnd/>
            <a:tailEnd/>
          </a:ln>
        </p:spPr>
      </p:pic>
      <p:sp>
        <p:nvSpPr>
          <p:cNvPr id="9" name="Rectangle 8"/>
          <p:cNvSpPr/>
          <p:nvPr/>
        </p:nvSpPr>
        <p:spPr>
          <a:xfrm>
            <a:off x="1524000" y="5486400"/>
            <a:ext cx="7239000" cy="707886"/>
          </a:xfrm>
          <a:prstGeom prst="rect">
            <a:avLst/>
          </a:prstGeom>
        </p:spPr>
        <p:txBody>
          <a:bodyPr wrap="square">
            <a:spAutoFit/>
          </a:bodyPr>
          <a:lstStyle/>
          <a:p>
            <a:r>
              <a:rPr lang="en-IN" sz="2000" dirty="0" smtClean="0">
                <a:latin typeface="Times New Roman" pitchFamily="18" charset="0"/>
                <a:cs typeface="Times New Roman" pitchFamily="18" charset="0"/>
              </a:rPr>
              <a:t>This shows the configuration of hadoop and the generation of ip address for the usage of putty and it will help to create session.</a:t>
            </a:r>
            <a:endParaRPr lang="en-IN" sz="20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C20096-DC19-4492-91F1-D5A9CB4BC46C}" type="datetime1">
              <a:rPr lang="en-US" smtClean="0"/>
              <a:pPr/>
              <a:t>8/7/2017</a:t>
            </a:fld>
            <a:endParaRPr lang="en-US" dirty="0"/>
          </a:p>
        </p:txBody>
      </p:sp>
      <p:sp>
        <p:nvSpPr>
          <p:cNvPr id="3" name="Slide Number Placeholder 2"/>
          <p:cNvSpPr>
            <a:spLocks noGrp="1"/>
          </p:cNvSpPr>
          <p:nvPr>
            <p:ph type="sldNum" sz="quarter" idx="12"/>
          </p:nvPr>
        </p:nvSpPr>
        <p:spPr/>
        <p:txBody>
          <a:bodyPr/>
          <a:lstStyle/>
          <a:p>
            <a:fld id="{F8A0F61F-F416-4A0F-8B09-249748AAC3D2}" type="slidenum">
              <a:rPr lang="en-US" smtClean="0"/>
              <a:pPr/>
              <a:t>19</a:t>
            </a:fld>
            <a:endParaRPr lang="en-US" dirty="0"/>
          </a:p>
        </p:txBody>
      </p:sp>
      <p:sp>
        <p:nvSpPr>
          <p:cNvPr id="5" name="TextBox 4"/>
          <p:cNvSpPr txBox="1"/>
          <p:nvPr/>
        </p:nvSpPr>
        <p:spPr>
          <a:xfrm>
            <a:off x="1066800" y="5562600"/>
            <a:ext cx="7711004" cy="1200329"/>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The putty session will be created and it will ask for user name and ask </a:t>
            </a:r>
          </a:p>
          <a:p>
            <a:pPr algn="just"/>
            <a:r>
              <a:rPr lang="en-IN" dirty="0" smtClean="0">
                <a:latin typeface="Times New Roman" pitchFamily="18" charset="0"/>
                <a:cs typeface="Times New Roman" pitchFamily="18" charset="0"/>
              </a:rPr>
              <a:t>password and then the initialization of the hadoop with executing simple commands.</a:t>
            </a:r>
          </a:p>
          <a:p>
            <a:endParaRPr lang="en-IN" dirty="0"/>
          </a:p>
        </p:txBody>
      </p:sp>
      <p:pic>
        <p:nvPicPr>
          <p:cNvPr id="6" name="Picture 5"/>
          <p:cNvPicPr/>
          <p:nvPr/>
        </p:nvPicPr>
        <p:blipFill>
          <a:blip r:embed="rId2"/>
          <a:srcRect/>
          <a:stretch>
            <a:fillRect/>
          </a:stretch>
        </p:blipFill>
        <p:spPr bwMode="auto">
          <a:xfrm>
            <a:off x="1712200" y="762000"/>
            <a:ext cx="5719599" cy="425931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OUTLINE</a:t>
            </a:r>
            <a:endParaRPr lang="en-US" sz="3600" dirty="0"/>
          </a:p>
        </p:txBody>
      </p:sp>
      <p:sp>
        <p:nvSpPr>
          <p:cNvPr id="3" name="Content Placeholder 2"/>
          <p:cNvSpPr>
            <a:spLocks noGrp="1"/>
          </p:cNvSpPr>
          <p:nvPr>
            <p:ph idx="1"/>
          </p:nvPr>
        </p:nvSpPr>
        <p:spPr>
          <a:xfrm>
            <a:off x="1435608" y="1447800"/>
            <a:ext cx="7498080" cy="5029200"/>
          </a:xfrm>
        </p:spPr>
        <p:txBody>
          <a:bodyPr>
            <a:normAutofit fontScale="62500" lnSpcReduction="20000"/>
          </a:bodyPr>
          <a:lstStyle/>
          <a:p>
            <a:pPr algn="just">
              <a:lnSpc>
                <a:spcPct val="170000"/>
              </a:lnSpc>
            </a:pPr>
            <a:r>
              <a:rPr lang="en-US" dirty="0" smtClean="0">
                <a:latin typeface="Times New Roman" pitchFamily="18" charset="0"/>
                <a:cs typeface="Times New Roman" pitchFamily="18" charset="0"/>
              </a:rPr>
              <a:t>Introduction </a:t>
            </a:r>
          </a:p>
          <a:p>
            <a:pPr algn="just">
              <a:lnSpc>
                <a:spcPct val="170000"/>
              </a:lnSpc>
            </a:pPr>
            <a:r>
              <a:rPr lang="en-US" dirty="0" smtClean="0">
                <a:latin typeface="Times New Roman" pitchFamily="18" charset="0"/>
                <a:cs typeface="Times New Roman" pitchFamily="18" charset="0"/>
              </a:rPr>
              <a:t>Problem Statement</a:t>
            </a:r>
          </a:p>
          <a:p>
            <a:pPr algn="just">
              <a:lnSpc>
                <a:spcPct val="170000"/>
              </a:lnSpc>
            </a:pPr>
            <a:r>
              <a:rPr lang="en-US" dirty="0" smtClean="0">
                <a:latin typeface="Times New Roman" pitchFamily="18" charset="0"/>
                <a:cs typeface="Times New Roman" pitchFamily="18" charset="0"/>
              </a:rPr>
              <a:t>Literature survey</a:t>
            </a:r>
          </a:p>
          <a:p>
            <a:pPr algn="just">
              <a:lnSpc>
                <a:spcPct val="170000"/>
              </a:lnSpc>
            </a:pPr>
            <a:r>
              <a:rPr lang="en-US" dirty="0" smtClean="0">
                <a:latin typeface="Times New Roman" pitchFamily="18" charset="0"/>
                <a:cs typeface="Times New Roman" pitchFamily="18" charset="0"/>
              </a:rPr>
              <a:t>Design Flow</a:t>
            </a:r>
          </a:p>
          <a:p>
            <a:pPr algn="just">
              <a:lnSpc>
                <a:spcPct val="170000"/>
              </a:lnSpc>
            </a:pPr>
            <a:r>
              <a:rPr lang="en-US" dirty="0" smtClean="0">
                <a:latin typeface="Times New Roman" pitchFamily="18" charset="0"/>
                <a:cs typeface="Times New Roman" pitchFamily="18" charset="0"/>
              </a:rPr>
              <a:t>Methodology</a:t>
            </a:r>
          </a:p>
          <a:p>
            <a:pPr algn="just">
              <a:lnSpc>
                <a:spcPct val="170000"/>
              </a:lnSpc>
            </a:pPr>
            <a:r>
              <a:rPr lang="en-US" dirty="0" smtClean="0">
                <a:latin typeface="Times New Roman" pitchFamily="18" charset="0"/>
                <a:cs typeface="Times New Roman" pitchFamily="18" charset="0"/>
              </a:rPr>
              <a:t>Screenshots</a:t>
            </a:r>
          </a:p>
          <a:p>
            <a:pPr algn="just">
              <a:lnSpc>
                <a:spcPct val="170000"/>
              </a:lnSpc>
            </a:pPr>
            <a:r>
              <a:rPr lang="en-US" dirty="0" smtClean="0">
                <a:latin typeface="Times New Roman" pitchFamily="18" charset="0"/>
                <a:cs typeface="Times New Roman" pitchFamily="18" charset="0"/>
              </a:rPr>
              <a:t>Conclusion</a:t>
            </a:r>
          </a:p>
          <a:p>
            <a:pPr algn="just">
              <a:lnSpc>
                <a:spcPct val="170000"/>
              </a:lnSpc>
            </a:pPr>
            <a:r>
              <a:rPr lang="en-US" dirty="0" smtClean="0">
                <a:latin typeface="Times New Roman" pitchFamily="18" charset="0"/>
                <a:cs typeface="Times New Roman" pitchFamily="18" charset="0"/>
              </a:rPr>
              <a:t>Future Enhancement</a:t>
            </a:r>
          </a:p>
          <a:p>
            <a:pPr algn="just">
              <a:lnSpc>
                <a:spcPct val="170000"/>
              </a:lnSpc>
            </a:pPr>
            <a:r>
              <a:rPr lang="en-US" dirty="0" smtClean="0">
                <a:latin typeface="Times New Roman" pitchFamily="18" charset="0"/>
                <a:cs typeface="Times New Roman" pitchFamily="18" charset="0"/>
              </a:rPr>
              <a:t>References</a:t>
            </a:r>
          </a:p>
          <a:p>
            <a:pPr algn="just">
              <a:lnSpc>
                <a:spcPct val="150000"/>
              </a:lnSpc>
            </a:pPr>
            <a:endParaRPr lang="en-US" dirty="0" smtClean="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F8A0F61F-F416-4A0F-8B09-249748AAC3D2}" type="slidenum">
              <a:rPr lang="en-US" smtClean="0"/>
              <a:pPr/>
              <a:t>2</a:t>
            </a:fld>
            <a:endParaRPr lang="en-US" dirty="0"/>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C20096-DC19-4492-91F1-D5A9CB4BC46C}" type="datetime1">
              <a:rPr lang="en-US" smtClean="0"/>
              <a:pPr/>
              <a:t>8/7/2017</a:t>
            </a:fld>
            <a:endParaRPr lang="en-US" dirty="0"/>
          </a:p>
        </p:txBody>
      </p:sp>
      <p:sp>
        <p:nvSpPr>
          <p:cNvPr id="3" name="Slide Number Placeholder 2"/>
          <p:cNvSpPr>
            <a:spLocks noGrp="1"/>
          </p:cNvSpPr>
          <p:nvPr>
            <p:ph type="sldNum" sz="quarter" idx="12"/>
          </p:nvPr>
        </p:nvSpPr>
        <p:spPr/>
        <p:txBody>
          <a:bodyPr/>
          <a:lstStyle/>
          <a:p>
            <a:fld id="{F8A0F61F-F416-4A0F-8B09-249748AAC3D2}" type="slidenum">
              <a:rPr lang="en-US" smtClean="0"/>
              <a:pPr/>
              <a:t>20</a:t>
            </a:fld>
            <a:endParaRPr lang="en-US" dirty="0"/>
          </a:p>
        </p:txBody>
      </p:sp>
      <p:sp>
        <p:nvSpPr>
          <p:cNvPr id="5" name="TextBox 4"/>
          <p:cNvSpPr txBox="1"/>
          <p:nvPr/>
        </p:nvSpPr>
        <p:spPr>
          <a:xfrm>
            <a:off x="990600" y="5486400"/>
            <a:ext cx="7843063" cy="646331"/>
          </a:xfrm>
          <a:prstGeom prst="rect">
            <a:avLst/>
          </a:prstGeom>
          <a:noFill/>
        </p:spPr>
        <p:txBody>
          <a:bodyPr wrap="square" rtlCol="0">
            <a:spAutoFit/>
          </a:bodyPr>
          <a:lstStyle/>
          <a:p>
            <a:pPr algn="just"/>
            <a:r>
              <a:rPr lang="en-IN" dirty="0" smtClean="0">
                <a:latin typeface="Times New Roman" pitchFamily="18" charset="0"/>
                <a:cs typeface="Times New Roman" pitchFamily="18" charset="0"/>
              </a:rPr>
              <a:t>the execution of ruleGen.sh file which is used to delete the previously generated files and then generate the map reduce files which is of streaming information.</a:t>
            </a:r>
            <a:endParaRPr lang="en-IN" dirty="0">
              <a:latin typeface="Times New Roman" pitchFamily="18" charset="0"/>
              <a:cs typeface="Times New Roman" pitchFamily="18" charset="0"/>
            </a:endParaRPr>
          </a:p>
        </p:txBody>
      </p:sp>
      <p:pic>
        <p:nvPicPr>
          <p:cNvPr id="6" name="Picture 5"/>
          <p:cNvPicPr/>
          <p:nvPr/>
        </p:nvPicPr>
        <p:blipFill>
          <a:blip r:embed="rId2"/>
          <a:srcRect/>
          <a:stretch>
            <a:fillRect/>
          </a:stretch>
        </p:blipFill>
        <p:spPr bwMode="auto">
          <a:xfrm>
            <a:off x="1711073" y="1066800"/>
            <a:ext cx="5721854" cy="399130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C20096-DC19-4492-91F1-D5A9CB4BC46C}" type="datetime1">
              <a:rPr lang="en-US" smtClean="0"/>
              <a:pPr/>
              <a:t>8/7/2017</a:t>
            </a:fld>
            <a:endParaRPr lang="en-US" dirty="0"/>
          </a:p>
        </p:txBody>
      </p:sp>
      <p:sp>
        <p:nvSpPr>
          <p:cNvPr id="3" name="Slide Number Placeholder 2"/>
          <p:cNvSpPr>
            <a:spLocks noGrp="1"/>
          </p:cNvSpPr>
          <p:nvPr>
            <p:ph type="sldNum" sz="quarter" idx="12"/>
          </p:nvPr>
        </p:nvSpPr>
        <p:spPr/>
        <p:txBody>
          <a:bodyPr/>
          <a:lstStyle/>
          <a:p>
            <a:fld id="{F8A0F61F-F416-4A0F-8B09-249748AAC3D2}" type="slidenum">
              <a:rPr lang="en-US" smtClean="0"/>
              <a:pPr/>
              <a:t>21</a:t>
            </a:fld>
            <a:endParaRPr lang="en-US" dirty="0"/>
          </a:p>
        </p:txBody>
      </p:sp>
      <p:sp>
        <p:nvSpPr>
          <p:cNvPr id="5" name="TextBox 4"/>
          <p:cNvSpPr txBox="1"/>
          <p:nvPr/>
        </p:nvSpPr>
        <p:spPr>
          <a:xfrm>
            <a:off x="1905000" y="4876800"/>
            <a:ext cx="6763455" cy="646331"/>
          </a:xfrm>
          <a:prstGeom prst="rect">
            <a:avLst/>
          </a:prstGeom>
          <a:noFill/>
        </p:spPr>
        <p:txBody>
          <a:bodyPr wrap="square" rtlCol="0">
            <a:spAutoFit/>
          </a:bodyPr>
          <a:lstStyle/>
          <a:p>
            <a:r>
              <a:rPr lang="en-IN" dirty="0" smtClean="0">
                <a:latin typeface="Times New Roman" pitchFamily="18" charset="0"/>
                <a:cs typeface="Times New Roman" pitchFamily="18" charset="0"/>
              </a:rPr>
              <a:t> The itemsets in which are frequently generated using apriori algorithm</a:t>
            </a:r>
          </a:p>
          <a:p>
            <a:r>
              <a:rPr lang="en-IN" dirty="0" smtClean="0">
                <a:latin typeface="Times New Roman" pitchFamily="18" charset="0"/>
                <a:cs typeface="Times New Roman" pitchFamily="18" charset="0"/>
              </a:rPr>
              <a:t> and it will generate frequent items based on minimum support count.</a:t>
            </a:r>
            <a:endParaRPr lang="en-IN" dirty="0">
              <a:latin typeface="Times New Roman" pitchFamily="18" charset="0"/>
              <a:cs typeface="Times New Roman" pitchFamily="18" charset="0"/>
            </a:endParaRPr>
          </a:p>
        </p:txBody>
      </p:sp>
      <p:pic>
        <p:nvPicPr>
          <p:cNvPr id="6" name="Picture 5"/>
          <p:cNvPicPr/>
          <p:nvPr/>
        </p:nvPicPr>
        <p:blipFill>
          <a:blip r:embed="rId2"/>
          <a:srcRect/>
          <a:stretch>
            <a:fillRect/>
          </a:stretch>
        </p:blipFill>
        <p:spPr bwMode="auto">
          <a:xfrm>
            <a:off x="2016190" y="685801"/>
            <a:ext cx="6442010" cy="38862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C20096-DC19-4492-91F1-D5A9CB4BC46C}" type="datetime1">
              <a:rPr lang="en-US" smtClean="0"/>
              <a:pPr/>
              <a:t>8/7/2017</a:t>
            </a:fld>
            <a:endParaRPr lang="en-US" dirty="0"/>
          </a:p>
        </p:txBody>
      </p:sp>
      <p:sp>
        <p:nvSpPr>
          <p:cNvPr id="3" name="Slide Number Placeholder 2"/>
          <p:cNvSpPr>
            <a:spLocks noGrp="1"/>
          </p:cNvSpPr>
          <p:nvPr>
            <p:ph type="sldNum" sz="quarter" idx="12"/>
          </p:nvPr>
        </p:nvSpPr>
        <p:spPr/>
        <p:txBody>
          <a:bodyPr/>
          <a:lstStyle/>
          <a:p>
            <a:fld id="{F8A0F61F-F416-4A0F-8B09-249748AAC3D2}" type="slidenum">
              <a:rPr lang="en-US" smtClean="0"/>
              <a:pPr/>
              <a:t>22</a:t>
            </a:fld>
            <a:endParaRPr lang="en-US" dirty="0"/>
          </a:p>
        </p:txBody>
      </p:sp>
      <p:pic>
        <p:nvPicPr>
          <p:cNvPr id="4" name="Picture 3"/>
          <p:cNvPicPr/>
          <p:nvPr/>
        </p:nvPicPr>
        <p:blipFill>
          <a:blip r:embed="rId2"/>
          <a:srcRect/>
          <a:stretch>
            <a:fillRect/>
          </a:stretch>
        </p:blipFill>
        <p:spPr bwMode="auto">
          <a:xfrm>
            <a:off x="2018198" y="762000"/>
            <a:ext cx="5982802" cy="4419600"/>
          </a:xfrm>
          <a:prstGeom prst="rect">
            <a:avLst/>
          </a:prstGeom>
          <a:noFill/>
          <a:ln w="9525">
            <a:noFill/>
            <a:miter lim="800000"/>
            <a:headEnd/>
            <a:tailEnd/>
          </a:ln>
        </p:spPr>
      </p:pic>
      <p:sp>
        <p:nvSpPr>
          <p:cNvPr id="5" name="Rectangle 4"/>
          <p:cNvSpPr/>
          <p:nvPr/>
        </p:nvSpPr>
        <p:spPr>
          <a:xfrm>
            <a:off x="1600200" y="5334000"/>
            <a:ext cx="6400800" cy="646331"/>
          </a:xfrm>
          <a:prstGeom prst="rect">
            <a:avLst/>
          </a:prstGeom>
        </p:spPr>
        <p:txBody>
          <a:bodyPr wrap="square">
            <a:spAutoFit/>
          </a:bodyPr>
          <a:lstStyle/>
          <a:p>
            <a:pPr algn="just"/>
            <a:r>
              <a:rPr lang="en-IN" dirty="0" smtClean="0">
                <a:latin typeface="Times New Roman" pitchFamily="18" charset="0"/>
                <a:cs typeface="Times New Roman" pitchFamily="18" charset="0"/>
              </a:rPr>
              <a:t>The substitution encryption for frequent itemsets and the key generation for the encrypted data.</a:t>
            </a:r>
            <a:endParaRPr lang="en-IN"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C20096-DC19-4492-91F1-D5A9CB4BC46C}" type="datetime1">
              <a:rPr lang="en-US" smtClean="0"/>
              <a:pPr/>
              <a:t>8/7/2017</a:t>
            </a:fld>
            <a:endParaRPr lang="en-US" dirty="0"/>
          </a:p>
        </p:txBody>
      </p:sp>
      <p:sp>
        <p:nvSpPr>
          <p:cNvPr id="3" name="Slide Number Placeholder 2"/>
          <p:cNvSpPr>
            <a:spLocks noGrp="1"/>
          </p:cNvSpPr>
          <p:nvPr>
            <p:ph type="sldNum" sz="quarter" idx="12"/>
          </p:nvPr>
        </p:nvSpPr>
        <p:spPr/>
        <p:txBody>
          <a:bodyPr/>
          <a:lstStyle/>
          <a:p>
            <a:fld id="{F8A0F61F-F416-4A0F-8B09-249748AAC3D2}" type="slidenum">
              <a:rPr lang="en-US" smtClean="0"/>
              <a:pPr/>
              <a:t>23</a:t>
            </a:fld>
            <a:endParaRPr lang="en-US" dirty="0"/>
          </a:p>
        </p:txBody>
      </p:sp>
      <p:pic>
        <p:nvPicPr>
          <p:cNvPr id="4" name="Picture 3"/>
          <p:cNvPicPr/>
          <p:nvPr/>
        </p:nvPicPr>
        <p:blipFill>
          <a:blip r:embed="rId2"/>
          <a:srcRect/>
          <a:stretch>
            <a:fillRect/>
          </a:stretch>
        </p:blipFill>
        <p:spPr bwMode="auto">
          <a:xfrm>
            <a:off x="1143000" y="1143000"/>
            <a:ext cx="7543800" cy="3762703"/>
          </a:xfrm>
          <a:prstGeom prst="rect">
            <a:avLst/>
          </a:prstGeom>
          <a:noFill/>
          <a:ln w="9525">
            <a:noFill/>
            <a:miter lim="800000"/>
            <a:headEnd/>
            <a:tailEnd/>
          </a:ln>
        </p:spPr>
      </p:pic>
      <p:sp>
        <p:nvSpPr>
          <p:cNvPr id="4097" name="Rectangle 1"/>
          <p:cNvSpPr>
            <a:spLocks noChangeArrowheads="1"/>
          </p:cNvSpPr>
          <p:nvPr/>
        </p:nvSpPr>
        <p:spPr bwMode="auto">
          <a:xfrm>
            <a:off x="990600" y="5181600"/>
            <a:ext cx="81534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latin typeface="Times New Roman" pitchFamily="18" charset="0"/>
                <a:ea typeface="Calibri" pitchFamily="34" charset="0"/>
                <a:cs typeface="Times New Roman" pitchFamily="18" charset="0"/>
              </a:rPr>
              <a:t>H</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ow the encrypted data will be moved to cloud using move to cloud program.</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C20096-DC19-4492-91F1-D5A9CB4BC46C}" type="datetime1">
              <a:rPr lang="en-US" smtClean="0"/>
              <a:pPr/>
              <a:t>8/7/2017</a:t>
            </a:fld>
            <a:endParaRPr lang="en-US" dirty="0"/>
          </a:p>
        </p:txBody>
      </p:sp>
      <p:sp>
        <p:nvSpPr>
          <p:cNvPr id="3" name="Slide Number Placeholder 2"/>
          <p:cNvSpPr>
            <a:spLocks noGrp="1"/>
          </p:cNvSpPr>
          <p:nvPr>
            <p:ph type="sldNum" sz="quarter" idx="12"/>
          </p:nvPr>
        </p:nvSpPr>
        <p:spPr/>
        <p:txBody>
          <a:bodyPr/>
          <a:lstStyle/>
          <a:p>
            <a:fld id="{F8A0F61F-F416-4A0F-8B09-249748AAC3D2}" type="slidenum">
              <a:rPr lang="en-US" smtClean="0"/>
              <a:pPr/>
              <a:t>24</a:t>
            </a:fld>
            <a:endParaRPr lang="en-US" dirty="0"/>
          </a:p>
        </p:txBody>
      </p:sp>
      <p:pic>
        <p:nvPicPr>
          <p:cNvPr id="4" name="Picture 3"/>
          <p:cNvPicPr/>
          <p:nvPr/>
        </p:nvPicPr>
        <p:blipFill>
          <a:blip r:embed="rId2"/>
          <a:srcRect/>
          <a:stretch>
            <a:fillRect/>
          </a:stretch>
        </p:blipFill>
        <p:spPr bwMode="auto">
          <a:xfrm>
            <a:off x="2017000" y="990601"/>
            <a:ext cx="6517400" cy="4038600"/>
          </a:xfrm>
          <a:prstGeom prst="rect">
            <a:avLst/>
          </a:prstGeom>
          <a:noFill/>
          <a:ln w="9525">
            <a:noFill/>
            <a:miter lim="800000"/>
            <a:headEnd/>
            <a:tailEnd/>
          </a:ln>
        </p:spPr>
      </p:pic>
      <p:sp>
        <p:nvSpPr>
          <p:cNvPr id="3073" name="Rectangle 1"/>
          <p:cNvSpPr>
            <a:spLocks noChangeArrowheads="1"/>
          </p:cNvSpPr>
          <p:nvPr/>
        </p:nvSpPr>
        <p:spPr bwMode="auto">
          <a:xfrm>
            <a:off x="990600" y="5410200"/>
            <a:ext cx="79248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lang="en-US" sz="2000" dirty="0" smtClean="0">
                <a:latin typeface="Times New Roman" pitchFamily="18" charset="0"/>
                <a:ea typeface="Calibri" pitchFamily="34" charset="0"/>
                <a:cs typeface="Times New Roman" pitchFamily="18" charset="0"/>
              </a:rPr>
              <a:t>T</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he encrypted data will be stored in AWS cloud . First AWS should create the bucket for the storage and then it will load the data to cloud.</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C20096-DC19-4492-91F1-D5A9CB4BC46C}" type="datetime1">
              <a:rPr lang="en-US" smtClean="0"/>
              <a:pPr/>
              <a:t>8/7/2017</a:t>
            </a:fld>
            <a:endParaRPr lang="en-US" dirty="0"/>
          </a:p>
        </p:txBody>
      </p:sp>
      <p:sp>
        <p:nvSpPr>
          <p:cNvPr id="3" name="Slide Number Placeholder 2"/>
          <p:cNvSpPr>
            <a:spLocks noGrp="1"/>
          </p:cNvSpPr>
          <p:nvPr>
            <p:ph type="sldNum" sz="quarter" idx="12"/>
          </p:nvPr>
        </p:nvSpPr>
        <p:spPr/>
        <p:txBody>
          <a:bodyPr/>
          <a:lstStyle/>
          <a:p>
            <a:fld id="{F8A0F61F-F416-4A0F-8B09-249748AAC3D2}" type="slidenum">
              <a:rPr lang="en-US" smtClean="0"/>
              <a:pPr/>
              <a:t>25</a:t>
            </a:fld>
            <a:endParaRPr lang="en-US" dirty="0"/>
          </a:p>
        </p:txBody>
      </p:sp>
      <p:pic>
        <p:nvPicPr>
          <p:cNvPr id="4" name="Picture 3"/>
          <p:cNvPicPr/>
          <p:nvPr/>
        </p:nvPicPr>
        <p:blipFill>
          <a:blip r:embed="rId2"/>
          <a:srcRect/>
          <a:stretch>
            <a:fillRect/>
          </a:stretch>
        </p:blipFill>
        <p:spPr bwMode="auto">
          <a:xfrm>
            <a:off x="1676400" y="1066800"/>
            <a:ext cx="6363664" cy="4075387"/>
          </a:xfrm>
          <a:prstGeom prst="rect">
            <a:avLst/>
          </a:prstGeom>
          <a:noFill/>
          <a:ln w="9525">
            <a:noFill/>
            <a:miter lim="800000"/>
            <a:headEnd/>
            <a:tailEnd/>
          </a:ln>
        </p:spPr>
      </p:pic>
      <p:sp>
        <p:nvSpPr>
          <p:cNvPr id="5" name="Rectangle 4"/>
          <p:cNvSpPr/>
          <p:nvPr/>
        </p:nvSpPr>
        <p:spPr>
          <a:xfrm>
            <a:off x="1143000" y="5334000"/>
            <a:ext cx="7391400" cy="1015663"/>
          </a:xfrm>
          <a:prstGeom prst="rect">
            <a:avLst/>
          </a:prstGeom>
        </p:spPr>
        <p:txBody>
          <a:bodyPr wrap="square">
            <a:spAutoFit/>
          </a:bodyPr>
          <a:lstStyle/>
          <a:p>
            <a:pPr algn="just">
              <a:lnSpc>
                <a:spcPct val="150000"/>
              </a:lnSpc>
            </a:pPr>
            <a:r>
              <a:rPr lang="en-IN" sz="2000" dirty="0" smtClean="0">
                <a:latin typeface="Times New Roman" pitchFamily="18" charset="0"/>
                <a:cs typeface="Times New Roman" pitchFamily="18" charset="0"/>
              </a:rPr>
              <a:t>The AWS service provided for the used to store, develop and to compute the data. It will provide S3 and EC2 services.</a:t>
            </a:r>
            <a:endParaRPr lang="en-IN" sz="20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C20096-DC19-4492-91F1-D5A9CB4BC46C}" type="datetime1">
              <a:rPr lang="en-US" smtClean="0"/>
              <a:pPr/>
              <a:t>8/7/2017</a:t>
            </a:fld>
            <a:endParaRPr lang="en-US" dirty="0"/>
          </a:p>
        </p:txBody>
      </p:sp>
      <p:sp>
        <p:nvSpPr>
          <p:cNvPr id="3" name="Slide Number Placeholder 2"/>
          <p:cNvSpPr>
            <a:spLocks noGrp="1"/>
          </p:cNvSpPr>
          <p:nvPr>
            <p:ph type="sldNum" sz="quarter" idx="12"/>
          </p:nvPr>
        </p:nvSpPr>
        <p:spPr/>
        <p:txBody>
          <a:bodyPr/>
          <a:lstStyle/>
          <a:p>
            <a:fld id="{F8A0F61F-F416-4A0F-8B09-249748AAC3D2}" type="slidenum">
              <a:rPr lang="en-US" smtClean="0"/>
              <a:pPr/>
              <a:t>26</a:t>
            </a:fld>
            <a:endParaRPr lang="en-US" dirty="0"/>
          </a:p>
        </p:txBody>
      </p:sp>
      <p:pic>
        <p:nvPicPr>
          <p:cNvPr id="1026" name="Picture 2"/>
          <p:cNvPicPr>
            <a:picLocks noChangeAspect="1" noChangeArrowheads="1"/>
          </p:cNvPicPr>
          <p:nvPr/>
        </p:nvPicPr>
        <p:blipFill>
          <a:blip r:embed="rId2"/>
          <a:srcRect/>
          <a:stretch>
            <a:fillRect/>
          </a:stretch>
        </p:blipFill>
        <p:spPr bwMode="auto">
          <a:xfrm>
            <a:off x="1524000" y="1066800"/>
            <a:ext cx="6296025" cy="3981450"/>
          </a:xfrm>
          <a:prstGeom prst="rect">
            <a:avLst/>
          </a:prstGeom>
          <a:noFill/>
          <a:ln w="9525">
            <a:noFill/>
            <a:miter lim="800000"/>
            <a:headEnd/>
            <a:tailEnd/>
          </a:ln>
          <a:effectLst/>
        </p:spPr>
      </p:pic>
      <p:sp>
        <p:nvSpPr>
          <p:cNvPr id="5" name="TextBox 4"/>
          <p:cNvSpPr txBox="1"/>
          <p:nvPr/>
        </p:nvSpPr>
        <p:spPr>
          <a:xfrm>
            <a:off x="2971800" y="5486400"/>
            <a:ext cx="3505200" cy="369332"/>
          </a:xfrm>
          <a:prstGeom prst="rect">
            <a:avLst/>
          </a:prstGeom>
          <a:noFill/>
        </p:spPr>
        <p:txBody>
          <a:bodyPr wrap="square" rtlCol="0">
            <a:spAutoFit/>
          </a:bodyPr>
          <a:lstStyle/>
          <a:p>
            <a:r>
              <a:rPr lang="en-IN" dirty="0" smtClean="0">
                <a:latin typeface="Times New Roman" pitchFamily="18" charset="0"/>
                <a:cs typeface="Times New Roman" pitchFamily="18" charset="0"/>
              </a:rPr>
              <a:t>Decrypt the file from the cloud</a:t>
            </a:r>
            <a:endParaRPr lang="en-IN"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Conclusion</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1447800"/>
            <a:ext cx="8324088" cy="4800600"/>
          </a:xfrm>
        </p:spPr>
        <p:txBody>
          <a:bodyPr>
            <a:normAutofit/>
          </a:bodyPr>
          <a:lstStyle/>
          <a:p>
            <a:pPr algn="just">
              <a:lnSpc>
                <a:spcPct val="150000"/>
              </a:lnSpc>
              <a:buNone/>
            </a:pPr>
            <a:r>
              <a:rPr lang="en-IN" sz="2000" dirty="0" smtClean="0">
                <a:latin typeface="Times New Roman" pitchFamily="18" charset="0"/>
                <a:cs typeface="Times New Roman" pitchFamily="18" charset="0"/>
              </a:rPr>
              <a:t>      Mainly for security the privacy is provided for frequent itemsets. By using cloud multiple data owner data is protected. When the raw data is compare with other data solution this solution provide less information and also this solution provide more efficiency so, this solution provide high privacy when the third party ready to access the raw data and it also avoid leakage</a:t>
            </a:r>
            <a:r>
              <a:rPr lang="en-IN" sz="2000" dirty="0" smtClean="0"/>
              <a:t>. </a:t>
            </a:r>
            <a:endParaRPr lang="en-IN"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026EDA9-17F3-4B75-AC01-13618A625468}" type="datetime1">
              <a:rPr lang="en-US" smtClean="0"/>
              <a:pPr/>
              <a:t>8/7/2017</a:t>
            </a:fld>
            <a:endParaRPr lang="en-US" dirty="0"/>
          </a:p>
        </p:txBody>
      </p:sp>
      <p:sp>
        <p:nvSpPr>
          <p:cNvPr id="5" name="Slide Number Placeholder 4"/>
          <p:cNvSpPr>
            <a:spLocks noGrp="1"/>
          </p:cNvSpPr>
          <p:nvPr>
            <p:ph type="sldNum" sz="quarter" idx="12"/>
          </p:nvPr>
        </p:nvSpPr>
        <p:spPr/>
        <p:txBody>
          <a:bodyPr/>
          <a:lstStyle/>
          <a:p>
            <a:fld id="{F8A0F61F-F416-4A0F-8B09-249748AAC3D2}" type="slidenum">
              <a:rPr lang="en-US" smtClean="0"/>
              <a:pPr/>
              <a:t>27</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Future Enhancement</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nSpc>
                <a:spcPct val="150000"/>
              </a:lnSpc>
            </a:pPr>
            <a:r>
              <a:rPr lang="en-IN" sz="2000" dirty="0" smtClean="0">
                <a:latin typeface="Times New Roman" pitchFamily="18" charset="0"/>
                <a:cs typeface="Times New Roman" pitchFamily="18" charset="0"/>
              </a:rPr>
              <a:t>By using this technology security is provided for multiple data owners and in future homomorphic encryption is used in cloud to provide high security and privacy. Homomorphic encryption is used to encrypt the data in plaintext and there will be symmetric and asymmetric encryption in this method.</a:t>
            </a:r>
          </a:p>
          <a:p>
            <a:endParaRPr lang="en-IN" dirty="0"/>
          </a:p>
        </p:txBody>
      </p:sp>
      <p:sp>
        <p:nvSpPr>
          <p:cNvPr id="4" name="Date Placeholder 3"/>
          <p:cNvSpPr>
            <a:spLocks noGrp="1"/>
          </p:cNvSpPr>
          <p:nvPr>
            <p:ph type="dt" sz="half" idx="10"/>
          </p:nvPr>
        </p:nvSpPr>
        <p:spPr/>
        <p:txBody>
          <a:bodyPr/>
          <a:lstStyle/>
          <a:p>
            <a:fld id="{6026EDA9-17F3-4B75-AC01-13618A625468}" type="datetime1">
              <a:rPr lang="en-US" smtClean="0"/>
              <a:pPr/>
              <a:t>8/7/2017</a:t>
            </a:fld>
            <a:endParaRPr lang="en-US" dirty="0"/>
          </a:p>
        </p:txBody>
      </p:sp>
      <p:sp>
        <p:nvSpPr>
          <p:cNvPr id="5" name="Slide Number Placeholder 4"/>
          <p:cNvSpPr>
            <a:spLocks noGrp="1"/>
          </p:cNvSpPr>
          <p:nvPr>
            <p:ph type="sldNum" sz="quarter" idx="12"/>
          </p:nvPr>
        </p:nvSpPr>
        <p:spPr/>
        <p:txBody>
          <a:bodyPr/>
          <a:lstStyle/>
          <a:p>
            <a:fld id="{F8A0F61F-F416-4A0F-8B09-249748AAC3D2}" type="slidenum">
              <a:rPr lang="en-US" smtClean="0"/>
              <a:pPr/>
              <a:t>28</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                 References</a:t>
            </a: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026EDA9-17F3-4B75-AC01-13618A625468}" type="datetime1">
              <a:rPr lang="en-US" smtClean="0"/>
              <a:pPr/>
              <a:t>8/7/2017</a:t>
            </a:fld>
            <a:endParaRPr lang="en-US" dirty="0"/>
          </a:p>
        </p:txBody>
      </p:sp>
      <p:sp>
        <p:nvSpPr>
          <p:cNvPr id="5" name="Slide Number Placeholder 4"/>
          <p:cNvSpPr>
            <a:spLocks noGrp="1"/>
          </p:cNvSpPr>
          <p:nvPr>
            <p:ph type="sldNum" sz="quarter" idx="12"/>
          </p:nvPr>
        </p:nvSpPr>
        <p:spPr/>
        <p:txBody>
          <a:bodyPr/>
          <a:lstStyle/>
          <a:p>
            <a:fld id="{F8A0F61F-F416-4A0F-8B09-249748AAC3D2}" type="slidenum">
              <a:rPr lang="en-US" smtClean="0"/>
              <a:pPr/>
              <a:t>29</a:t>
            </a:fld>
            <a:endParaRPr lang="en-US" dirty="0"/>
          </a:p>
        </p:txBody>
      </p:sp>
      <p:sp>
        <p:nvSpPr>
          <p:cNvPr id="7" name="Content Placeholder 2"/>
          <p:cNvSpPr>
            <a:spLocks noGrp="1"/>
          </p:cNvSpPr>
          <p:nvPr>
            <p:ph idx="1"/>
          </p:nvPr>
        </p:nvSpPr>
        <p:spPr/>
        <p:txBody>
          <a:bodyPr>
            <a:noAutofit/>
          </a:bodyPr>
          <a:lstStyle/>
          <a:p>
            <a:pPr algn="just">
              <a:lnSpc>
                <a:spcPct val="170000"/>
              </a:lnSpc>
              <a:buNone/>
            </a:pPr>
            <a:r>
              <a:rPr lang="en-US" sz="1400" dirty="0" smtClean="0">
                <a:latin typeface="Times New Roman" pitchFamily="18" charset="0"/>
                <a:cs typeface="Times New Roman" pitchFamily="18" charset="0"/>
              </a:rPr>
              <a:t>[1]Privacy preserving association rule mining in vertically partitioned data. Jaideep Vaidya and Chris Clifton,purdure University west Lafayette,Indiana.</a:t>
            </a:r>
            <a:r>
              <a:rPr lang="en-IN" sz="1400" b="1" i="1" dirty="0" smtClean="0">
                <a:latin typeface="Times New Roman" pitchFamily="18" charset="0"/>
                <a:cs typeface="Times New Roman" pitchFamily="18" charset="0"/>
              </a:rPr>
              <a:t> </a:t>
            </a:r>
            <a:r>
              <a:rPr lang="en-IN" sz="1400" dirty="0" smtClean="0">
                <a:latin typeface="Times New Roman" pitchFamily="18" charset="0"/>
                <a:cs typeface="Times New Roman" pitchFamily="18" charset="0"/>
              </a:rPr>
              <a:t>Volume 3 Issue 5, May 2014 </a:t>
            </a:r>
            <a:endParaRPr lang="en-US" sz="1400" dirty="0" smtClean="0">
              <a:latin typeface="Times New Roman" pitchFamily="18" charset="0"/>
              <a:cs typeface="Times New Roman" pitchFamily="18" charset="0"/>
            </a:endParaRPr>
          </a:p>
          <a:p>
            <a:pPr algn="just">
              <a:lnSpc>
                <a:spcPct val="170000"/>
              </a:lnSpc>
              <a:buNone/>
            </a:pPr>
            <a:r>
              <a:rPr lang="en-US" sz="1400" dirty="0" smtClean="0">
                <a:latin typeface="Times New Roman" pitchFamily="18" charset="0"/>
                <a:cs typeface="Times New Roman" pitchFamily="18" charset="0"/>
              </a:rPr>
              <a:t>[2] Privacy-preserving Mining of Association Rules from Outsourced Transaction Databases</a:t>
            </a:r>
            <a:r>
              <a:rPr lang="en-IN"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Fosca Giannotti, Laks V.S. Lakshmanan, Anna Monreale, Dino Pedreschi, and Hui (Wendy) Wang.</a:t>
            </a:r>
            <a:r>
              <a:rPr lang="en-IN" sz="1400" dirty="0" smtClean="0">
                <a:latin typeface="Times New Roman" pitchFamily="18" charset="0"/>
                <a:cs typeface="Times New Roman" pitchFamily="18" charset="0"/>
              </a:rPr>
              <a:t> VOL. 7, NO. 3, SEPTEMBER 2013</a:t>
            </a:r>
          </a:p>
          <a:p>
            <a:pPr algn="just">
              <a:lnSpc>
                <a:spcPct val="170000"/>
              </a:lnSpc>
              <a:buNone/>
            </a:pPr>
            <a:r>
              <a:rPr lang="en-US" sz="1400" dirty="0" smtClean="0">
                <a:latin typeface="Times New Roman" pitchFamily="18" charset="0"/>
                <a:cs typeface="Times New Roman" pitchFamily="18" charset="0"/>
              </a:rPr>
              <a:t>[3] Performance Tuning of Steganography Algorithm For Privacy Preserving Association Rule Mining in Heterogeneous Data Base Mahmoud Hussein, Ashraf El-Sisi and Nabil Ismail Computer Science Department , Faculty of computers and Information, Menofyia University, Shebin Elkom 32511, Egypt.</a:t>
            </a:r>
          </a:p>
          <a:p>
            <a:pPr algn="just">
              <a:lnSpc>
                <a:spcPct val="170000"/>
              </a:lnSpc>
              <a:buNone/>
            </a:pPr>
            <a:r>
              <a:rPr lang="en-US" sz="1400" dirty="0" smtClean="0">
                <a:latin typeface="Times New Roman" pitchFamily="18" charset="0"/>
                <a:cs typeface="Times New Roman" pitchFamily="18" charset="0"/>
              </a:rPr>
              <a:t>[4] Privacy-Preserving Computation of Bayesian Networks on Vertically Partitioned Data</a:t>
            </a:r>
            <a:r>
              <a:rPr lang="en-IN"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Zhiqiang Yang and Rebecca N. Wright, Member, IEEE.</a:t>
            </a:r>
            <a:r>
              <a:rPr lang="en-IN" sz="1400" dirty="0" smtClean="0">
                <a:latin typeface="Times New Roman" pitchFamily="18" charset="0"/>
                <a:cs typeface="Times New Roman" pitchFamily="18" charset="0"/>
              </a:rPr>
              <a:t> VOL. 18, NO. 9, SEPTEMBER 2006</a:t>
            </a:r>
          </a:p>
          <a:p>
            <a:pPr>
              <a:buNone/>
            </a:pP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rPr>
              <a:t>INTRODUCTION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nSpc>
                <a:spcPct val="150000"/>
              </a:lnSpc>
            </a:pPr>
            <a:r>
              <a:rPr lang="en-US" b="1" dirty="0" smtClean="0">
                <a:latin typeface="Times New Roman" pitchFamily="18" charset="0"/>
                <a:cs typeface="Times New Roman" pitchFamily="18" charset="0"/>
              </a:rPr>
              <a:t>Data</a:t>
            </a:r>
          </a:p>
          <a:p>
            <a:pPr lvl="1">
              <a:lnSpc>
                <a:spcPct val="150000"/>
              </a:lnSpc>
              <a:buFont typeface="Wingdings" pitchFamily="2" charset="2"/>
              <a:buChar char="§"/>
            </a:pPr>
            <a:r>
              <a:rPr lang="en-US" dirty="0" smtClean="0">
                <a:latin typeface="Times New Roman" pitchFamily="18" charset="0"/>
                <a:cs typeface="Times New Roman" pitchFamily="18" charset="0"/>
              </a:rPr>
              <a:t> Data is not just a information.</a:t>
            </a:r>
          </a:p>
          <a:p>
            <a:pPr lvl="1">
              <a:lnSpc>
                <a:spcPct val="150000"/>
              </a:lnSpc>
              <a:buFont typeface="Wingdings" pitchFamily="2" charset="2"/>
              <a:buChar char="§"/>
            </a:pPr>
            <a:r>
              <a:rPr lang="en-US"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Digital data is data that is represented using  the binary number system of ones  and zeros</a:t>
            </a:r>
            <a:r>
              <a:rPr lang="en-US" dirty="0" smtClean="0">
                <a:latin typeface="Times New Roman" pitchFamily="18" charset="0"/>
                <a:cs typeface="Times New Roman" pitchFamily="18" charset="0"/>
              </a:rPr>
              <a:t>.       </a:t>
            </a:r>
          </a:p>
          <a:p>
            <a:pPr>
              <a:lnSpc>
                <a:spcPct val="150000"/>
              </a:lnSpc>
            </a:pPr>
            <a:r>
              <a:rPr lang="en-US" b="1" dirty="0" smtClean="0">
                <a:latin typeface="Times New Roman" pitchFamily="18" charset="0"/>
                <a:cs typeface="Times New Roman" pitchFamily="18" charset="0"/>
              </a:rPr>
              <a:t>Big data </a:t>
            </a:r>
          </a:p>
          <a:p>
            <a:pPr lvl="1">
              <a:lnSpc>
                <a:spcPct val="150000"/>
              </a:lnSpc>
              <a:buFont typeface="Wingdings" pitchFamily="2" charset="2"/>
              <a:buChar char="§"/>
            </a:pPr>
            <a:r>
              <a:rPr lang="en-IN" dirty="0" smtClean="0">
                <a:latin typeface="Times New Roman" pitchFamily="18" charset="0"/>
                <a:cs typeface="Times New Roman" pitchFamily="18" charset="0"/>
              </a:rPr>
              <a:t>Extremely large data sets that may be analysed computationally to reveal patterns, trends, and association</a:t>
            </a:r>
            <a:r>
              <a:rPr lang="en-US" dirty="0" smtClean="0">
                <a:latin typeface="Times New Roman" pitchFamily="18" charset="0"/>
                <a:cs typeface="Times New Roman" pitchFamily="18" charset="0"/>
              </a:rPr>
              <a:t>.</a:t>
            </a:r>
          </a:p>
          <a:p>
            <a:pPr lvl="1">
              <a:lnSpc>
                <a:spcPct val="150000"/>
              </a:lnSpc>
              <a:buFont typeface="Wingdings" pitchFamily="2" charset="2"/>
              <a:buChar char="§"/>
            </a:pPr>
            <a:r>
              <a:rPr lang="en-US" dirty="0" smtClean="0">
                <a:latin typeface="Times New Roman" pitchFamily="18" charset="0"/>
                <a:cs typeface="Times New Roman" pitchFamily="18" charset="0"/>
              </a:rPr>
              <a:t>It is a massive volume of both structured and unstructured data .</a:t>
            </a:r>
          </a:p>
          <a:p>
            <a:pPr lvl="1">
              <a:lnSpc>
                <a:spcPct val="150000"/>
              </a:lnSpc>
              <a:buFont typeface="Wingdings" pitchFamily="2" charset="2"/>
              <a:buChar char="§"/>
            </a:pPr>
            <a:r>
              <a:rPr lang="en-US" dirty="0" smtClean="0">
                <a:latin typeface="Times New Roman" pitchFamily="18" charset="0"/>
                <a:cs typeface="Times New Roman" pitchFamily="18" charset="0"/>
              </a:rPr>
              <a:t>It is so large it is difficult to process using traditional database and software techniques.</a:t>
            </a:r>
          </a:p>
          <a:p>
            <a:pPr lvl="1">
              <a:lnSpc>
                <a:spcPct val="150000"/>
              </a:lnSpc>
              <a:buNone/>
            </a:pPr>
            <a:endParaRPr lang="en-US"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FB79B8A-9EE7-4C8F-9D45-3DA70D17A457}" type="datetime1">
              <a:rPr lang="en-US" smtClean="0"/>
              <a:pPr/>
              <a:t>8/7/2017</a:t>
            </a:fld>
            <a:endParaRPr lang="en-US" dirty="0"/>
          </a:p>
        </p:txBody>
      </p:sp>
      <p:sp>
        <p:nvSpPr>
          <p:cNvPr id="5" name="Slide Number Placeholder 4"/>
          <p:cNvSpPr>
            <a:spLocks noGrp="1"/>
          </p:cNvSpPr>
          <p:nvPr>
            <p:ph type="sldNum" sz="quarter" idx="12"/>
          </p:nvPr>
        </p:nvSpPr>
        <p:spPr/>
        <p:txBody>
          <a:bodyPr/>
          <a:lstStyle/>
          <a:p>
            <a:fld id="{F8A0F61F-F416-4A0F-8B09-249748AAC3D2}"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85800" y="2286001"/>
            <a:ext cx="7848600" cy="1107996"/>
          </a:xfrm>
          <a:prstGeom prst="rect">
            <a:avLst/>
          </a:prstGeom>
          <a:noFill/>
        </p:spPr>
        <p:txBody>
          <a:bodyPr wrap="square" rtlCol="0">
            <a:spAutoFit/>
          </a:bodyPr>
          <a:lstStyle/>
          <a:p>
            <a:pPr algn="just"/>
            <a:r>
              <a:rPr lang="en-US" sz="4400" dirty="0" smtClean="0">
                <a:latin typeface="Times New Roman" pitchFamily="18" charset="0"/>
                <a:cs typeface="Times New Roman" pitchFamily="18" charset="0"/>
              </a:rPr>
              <a:t>         </a:t>
            </a:r>
            <a:r>
              <a:rPr lang="en-US" sz="6600" dirty="0" smtClean="0">
                <a:latin typeface="Times New Roman" pitchFamily="18" charset="0"/>
                <a:cs typeface="Times New Roman" pitchFamily="18" charset="0"/>
              </a:rPr>
              <a:t>THANK YOU</a:t>
            </a:r>
            <a:endParaRPr lang="en-US" sz="6600" dirty="0" smtClean="0"/>
          </a:p>
        </p:txBody>
      </p:sp>
      <p:sp>
        <p:nvSpPr>
          <p:cNvPr id="3" name="Date Placeholder 2"/>
          <p:cNvSpPr>
            <a:spLocks noGrp="1"/>
          </p:cNvSpPr>
          <p:nvPr>
            <p:ph type="dt" sz="half" idx="10"/>
          </p:nvPr>
        </p:nvSpPr>
        <p:spPr/>
        <p:txBody>
          <a:bodyPr/>
          <a:lstStyle/>
          <a:p>
            <a:fld id="{4A6D9148-2617-4D21-B206-55D6E438C15F}" type="datetime1">
              <a:rPr lang="en-US" smtClean="0"/>
              <a:pPr/>
              <a:t>8/7/2017</a:t>
            </a:fld>
            <a:endParaRPr lang="en-US" dirty="0"/>
          </a:p>
        </p:txBody>
      </p:sp>
      <p:sp>
        <p:nvSpPr>
          <p:cNvPr id="4" name="Slide Number Placeholder 3"/>
          <p:cNvSpPr>
            <a:spLocks noGrp="1"/>
          </p:cNvSpPr>
          <p:nvPr>
            <p:ph type="sldNum" sz="quarter" idx="12"/>
          </p:nvPr>
        </p:nvSpPr>
        <p:spPr/>
        <p:txBody>
          <a:bodyPr/>
          <a:lstStyle/>
          <a:p>
            <a:fld id="{F8A0F61F-F416-4A0F-8B09-249748AAC3D2}" type="slidenum">
              <a:rPr lang="en-US" smtClean="0"/>
              <a:pPr/>
              <a:t>30</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1">
              <a:buFont typeface="Wingdings" pitchFamily="2" charset="2"/>
              <a:buChar char="§"/>
            </a:pPr>
            <a:endParaRPr lang="en-US" sz="2000" dirty="0" smtClean="0">
              <a:latin typeface="Times New Roman" pitchFamily="18" charset="0"/>
              <a:cs typeface="Times New Roman" pitchFamily="18" charset="0"/>
            </a:endParaRPr>
          </a:p>
          <a:p>
            <a:pPr lvl="1">
              <a:buFont typeface="Wingdings" pitchFamily="2" charset="2"/>
              <a:buChar char="§"/>
            </a:pPr>
            <a:r>
              <a:rPr lang="en-US" sz="2000" dirty="0" smtClean="0">
                <a:latin typeface="Times New Roman" pitchFamily="18" charset="0"/>
                <a:cs typeface="Times New Roman" pitchFamily="18" charset="0"/>
              </a:rPr>
              <a:t>4Vs (Volume, Variety, Velocity and Veracity) are four defining properties or dimensions of big data.</a:t>
            </a:r>
          </a:p>
          <a:p>
            <a:pPr lvl="1">
              <a:buFont typeface="Wingdings" pitchFamily="2" charset="2"/>
              <a:buChar char="§"/>
            </a:pPr>
            <a:endParaRPr lang="en-US" sz="2000" dirty="0" smtClean="0">
              <a:latin typeface="Times New Roman" pitchFamily="18" charset="0"/>
              <a:cs typeface="Times New Roman" pitchFamily="18" charset="0"/>
            </a:endParaRPr>
          </a:p>
          <a:p>
            <a:pPr lvl="1">
              <a:buFont typeface="Wingdings" pitchFamily="2" charset="2"/>
              <a:buChar char="§"/>
            </a:pPr>
            <a:r>
              <a:rPr lang="en-US" sz="2000" b="1" dirty="0" smtClean="0">
                <a:latin typeface="Times New Roman" pitchFamily="18" charset="0"/>
                <a:cs typeface="Times New Roman" pitchFamily="18" charset="0"/>
              </a:rPr>
              <a:t>Volume</a:t>
            </a:r>
            <a:r>
              <a:rPr lang="en-US" sz="2000" dirty="0" smtClean="0">
                <a:latin typeface="Times New Roman" pitchFamily="18" charset="0"/>
                <a:cs typeface="Times New Roman" pitchFamily="18" charset="0"/>
              </a:rPr>
              <a:t>: Refers to the amount of data.</a:t>
            </a:r>
          </a:p>
          <a:p>
            <a:pPr lvl="1">
              <a:buFont typeface="Wingdings" pitchFamily="2" charset="2"/>
              <a:buChar char="§"/>
            </a:pPr>
            <a:endParaRPr lang="en-US" sz="2000" dirty="0" smtClean="0">
              <a:latin typeface="Times New Roman" pitchFamily="18" charset="0"/>
              <a:cs typeface="Times New Roman" pitchFamily="18" charset="0"/>
            </a:endParaRPr>
          </a:p>
          <a:p>
            <a:pPr lvl="1">
              <a:buFont typeface="Wingdings" pitchFamily="2" charset="2"/>
              <a:buChar char="§"/>
            </a:pPr>
            <a:r>
              <a:rPr lang="en-US" sz="2000" b="1" dirty="0" smtClean="0">
                <a:latin typeface="Times New Roman" pitchFamily="18" charset="0"/>
                <a:cs typeface="Times New Roman" pitchFamily="18" charset="0"/>
              </a:rPr>
              <a:t>Variety</a:t>
            </a:r>
            <a:r>
              <a:rPr lang="en-US" sz="2000" dirty="0" smtClean="0">
                <a:latin typeface="Times New Roman" pitchFamily="18" charset="0"/>
                <a:cs typeface="Times New Roman" pitchFamily="18" charset="0"/>
              </a:rPr>
              <a:t> : Refers to the number of types of data.</a:t>
            </a:r>
          </a:p>
          <a:p>
            <a:pPr lvl="1">
              <a:buFont typeface="Wingdings" pitchFamily="2" charset="2"/>
              <a:buChar char="§"/>
            </a:pPr>
            <a:endParaRPr lang="en-US" sz="2000" dirty="0" smtClean="0">
              <a:latin typeface="Times New Roman" pitchFamily="18" charset="0"/>
              <a:cs typeface="Times New Roman" pitchFamily="18" charset="0"/>
            </a:endParaRPr>
          </a:p>
          <a:p>
            <a:pPr lvl="1">
              <a:buFont typeface="Wingdings" pitchFamily="2" charset="2"/>
              <a:buChar char="§"/>
            </a:pPr>
            <a:r>
              <a:rPr lang="en-US" sz="2000" b="1" dirty="0" smtClean="0">
                <a:latin typeface="Times New Roman" pitchFamily="18" charset="0"/>
                <a:cs typeface="Times New Roman" pitchFamily="18" charset="0"/>
              </a:rPr>
              <a:t>Velocity </a:t>
            </a:r>
            <a:r>
              <a:rPr lang="en-US" sz="2000" dirty="0" smtClean="0">
                <a:latin typeface="Times New Roman" pitchFamily="18" charset="0"/>
                <a:cs typeface="Times New Roman" pitchFamily="18" charset="0"/>
              </a:rPr>
              <a:t>: Refers to the speed of data processing.</a:t>
            </a:r>
          </a:p>
          <a:p>
            <a:pPr lvl="1">
              <a:buFont typeface="Wingdings" pitchFamily="2" charset="2"/>
              <a:buChar char="§"/>
            </a:pPr>
            <a:endParaRPr lang="en-US" sz="2000" dirty="0">
              <a:latin typeface="Times New Roman" pitchFamily="18" charset="0"/>
              <a:cs typeface="Times New Roman" pitchFamily="18" charset="0"/>
            </a:endParaRPr>
          </a:p>
          <a:p>
            <a:pPr lvl="1">
              <a:buFont typeface="Wingdings" pitchFamily="2" charset="2"/>
              <a:buChar char="§"/>
            </a:pPr>
            <a:r>
              <a:rPr lang="en-US" sz="2000" b="1" dirty="0" smtClean="0">
                <a:latin typeface="Times New Roman" pitchFamily="18" charset="0"/>
                <a:cs typeface="Times New Roman" pitchFamily="18" charset="0"/>
              </a:rPr>
              <a:t>Veracity</a:t>
            </a:r>
            <a:r>
              <a:rPr lang="en-US" sz="2000" dirty="0" smtClean="0">
                <a:latin typeface="Times New Roman" pitchFamily="18" charset="0"/>
                <a:cs typeface="Times New Roman" pitchFamily="18" charset="0"/>
              </a:rPr>
              <a:t> : Refers to the trustworthiness of the data.</a:t>
            </a:r>
          </a:p>
        </p:txBody>
      </p:sp>
      <p:sp>
        <p:nvSpPr>
          <p:cNvPr id="4" name="Date Placeholder 3"/>
          <p:cNvSpPr>
            <a:spLocks noGrp="1"/>
          </p:cNvSpPr>
          <p:nvPr>
            <p:ph type="dt" sz="half" idx="10"/>
          </p:nvPr>
        </p:nvSpPr>
        <p:spPr/>
        <p:txBody>
          <a:bodyPr/>
          <a:lstStyle/>
          <a:p>
            <a:fld id="{405CBDCD-6D87-42A7-9A20-08AB9F1B0DB7}" type="datetime1">
              <a:rPr lang="en-US" smtClean="0"/>
              <a:pPr/>
              <a:t>8/7/2017</a:t>
            </a:fld>
            <a:endParaRPr lang="en-US" dirty="0"/>
          </a:p>
        </p:txBody>
      </p:sp>
      <p:sp>
        <p:nvSpPr>
          <p:cNvPr id="5" name="Slide Number Placeholder 4"/>
          <p:cNvSpPr>
            <a:spLocks noGrp="1"/>
          </p:cNvSpPr>
          <p:nvPr>
            <p:ph type="sldNum" sz="quarter" idx="12"/>
          </p:nvPr>
        </p:nvSpPr>
        <p:spPr/>
        <p:txBody>
          <a:bodyPr/>
          <a:lstStyle/>
          <a:p>
            <a:fld id="{F8A0F61F-F416-4A0F-8B09-249748AAC3D2}"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Data mining</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IN" sz="2000" dirty="0" smtClean="0">
                <a:latin typeface="Times New Roman" pitchFamily="18" charset="0"/>
                <a:cs typeface="Times New Roman" pitchFamily="18" charset="0"/>
              </a:rPr>
              <a:t>The practice of examining large pre-existing databases in order to generate new information.</a:t>
            </a:r>
            <a:br>
              <a:rPr lang="en-IN" sz="2000" dirty="0" smtClean="0">
                <a:latin typeface="Times New Roman" pitchFamily="18" charset="0"/>
                <a:cs typeface="Times New Roman" pitchFamily="18" charset="0"/>
              </a:rPr>
            </a:br>
            <a:endParaRPr lang="en-US" sz="105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Used to find actionable information from large sets of data.</a:t>
            </a:r>
          </a:p>
          <a:p>
            <a:pPr>
              <a:lnSpc>
                <a:spcPct val="150000"/>
              </a:lnSpc>
            </a:pPr>
            <a:endParaRPr lang="en-US" sz="14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Data cleaning, data integration and data transformation.</a:t>
            </a:r>
          </a:p>
          <a:p>
            <a:pPr>
              <a:lnSpc>
                <a:spcPct val="150000"/>
              </a:lnSpc>
            </a:pPr>
            <a:endParaRPr lang="en-US" sz="1600"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Various applications like market analysis, corporate analysis and fraud detection.</a:t>
            </a:r>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026EDA9-17F3-4B75-AC01-13618A625468}" type="datetime1">
              <a:rPr lang="en-US" smtClean="0"/>
              <a:pPr/>
              <a:t>8/7/2017</a:t>
            </a:fld>
            <a:endParaRPr lang="en-US" dirty="0"/>
          </a:p>
        </p:txBody>
      </p:sp>
      <p:sp>
        <p:nvSpPr>
          <p:cNvPr id="5" name="Slide Number Placeholder 4"/>
          <p:cNvSpPr>
            <a:spLocks noGrp="1"/>
          </p:cNvSpPr>
          <p:nvPr>
            <p:ph type="sldNum" sz="quarter" idx="12"/>
          </p:nvPr>
        </p:nvSpPr>
        <p:spPr/>
        <p:txBody>
          <a:bodyPr/>
          <a:lstStyle/>
          <a:p>
            <a:fld id="{F8A0F61F-F416-4A0F-8B09-249748AAC3D2}"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       Mining Techniques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609600" y="1447800"/>
            <a:ext cx="8324088" cy="4800600"/>
          </a:xfrm>
        </p:spPr>
        <p:txBody>
          <a:bodyPr>
            <a:normAutofit/>
          </a:bodyPr>
          <a:lstStyle/>
          <a:p>
            <a:pPr lvl="1" algn="just">
              <a:lnSpc>
                <a:spcPct val="150000"/>
              </a:lnSpc>
              <a:buFont typeface="Arial" pitchFamily="34" charset="0"/>
              <a:buChar char="•"/>
            </a:pPr>
            <a:r>
              <a:rPr lang="en-US" sz="2000" b="1" dirty="0" smtClean="0">
                <a:latin typeface="Times New Roman" pitchFamily="18" charset="0"/>
                <a:cs typeface="Times New Roman" pitchFamily="18" charset="0"/>
              </a:rPr>
              <a:t> Association rule mining </a:t>
            </a:r>
            <a:r>
              <a:rPr lang="en-US" sz="2000" dirty="0" smtClean="0">
                <a:latin typeface="Times New Roman" pitchFamily="18" charset="0"/>
                <a:cs typeface="Times New Roman" pitchFamily="18" charset="0"/>
              </a:rPr>
              <a:t>and </a:t>
            </a:r>
            <a:r>
              <a:rPr lang="en-US" sz="2000" b="1" dirty="0" smtClean="0">
                <a:latin typeface="Times New Roman" pitchFamily="18" charset="0"/>
                <a:cs typeface="Times New Roman" pitchFamily="18" charset="0"/>
              </a:rPr>
              <a:t>Frequent item set mining</a:t>
            </a:r>
            <a:r>
              <a:rPr lang="en-US" sz="2000" dirty="0" smtClean="0">
                <a:latin typeface="Times New Roman" pitchFamily="18" charset="0"/>
                <a:cs typeface="Times New Roman" pitchFamily="18" charset="0"/>
              </a:rPr>
              <a:t> are two widely used data analysis techniques.</a:t>
            </a:r>
          </a:p>
          <a:p>
            <a:pPr lvl="1" algn="just">
              <a:lnSpc>
                <a:spcPct val="150000"/>
              </a:lnSpc>
              <a:buFont typeface="Arial" pitchFamily="34" charset="0"/>
              <a:buChar char="•"/>
            </a:pPr>
            <a:r>
              <a:rPr lang="en-US" sz="2000" dirty="0" smtClean="0">
                <a:latin typeface="Times New Roman" pitchFamily="18" charset="0"/>
                <a:cs typeface="Times New Roman" pitchFamily="18" charset="0"/>
              </a:rPr>
              <a:t>These techniques used to find frequently occurring data items and association relationship between data items.</a:t>
            </a:r>
          </a:p>
          <a:p>
            <a:pPr lvl="1" algn="just">
              <a:lnSpc>
                <a:spcPct val="150000"/>
              </a:lnSpc>
              <a:buNone/>
            </a:pPr>
            <a:endParaRPr lang="en-US" sz="2000" dirty="0" smtClean="0">
              <a:latin typeface="Times New Roman" pitchFamily="18" charset="0"/>
              <a:cs typeface="Times New Roman" pitchFamily="18" charset="0"/>
            </a:endParaRPr>
          </a:p>
          <a:p>
            <a:pPr lvl="1" algn="just">
              <a:lnSpc>
                <a:spcPct val="150000"/>
              </a:lnSpc>
              <a:buFont typeface="Wingdings" pitchFamily="2" charset="2"/>
              <a:buChar char="q"/>
            </a:pPr>
            <a:r>
              <a:rPr lang="en-US" sz="2000" b="1" dirty="0" smtClean="0">
                <a:latin typeface="Times New Roman" pitchFamily="18" charset="0"/>
                <a:cs typeface="Times New Roman" pitchFamily="18" charset="0"/>
              </a:rPr>
              <a:t> Frequent itemset mining</a:t>
            </a:r>
          </a:p>
          <a:p>
            <a:pPr lvl="1" algn="just">
              <a:lnSpc>
                <a:spcPct val="150000"/>
              </a:lnSpc>
              <a:buFont typeface="Wingdings" pitchFamily="2" charset="2"/>
              <a:buChar char="§"/>
            </a:pPr>
            <a:r>
              <a:rPr lang="en-US" sz="2000" dirty="0" smtClean="0">
                <a:latin typeface="Times New Roman" pitchFamily="18" charset="0"/>
                <a:cs typeface="Times New Roman" pitchFamily="18" charset="0"/>
              </a:rPr>
              <a:t>Itemset that occur together in transactional dataset</a:t>
            </a:r>
          </a:p>
          <a:p>
            <a:pPr lvl="1" algn="just">
              <a:lnSpc>
                <a:spcPct val="150000"/>
              </a:lnSpc>
              <a:buFont typeface="Wingdings" pitchFamily="2" charset="2"/>
              <a:buChar char="§"/>
            </a:pPr>
            <a:r>
              <a:rPr lang="en-US" sz="2000" dirty="0" smtClean="0">
                <a:latin typeface="Times New Roman" pitchFamily="18" charset="0"/>
                <a:cs typeface="Times New Roman" pitchFamily="18" charset="0"/>
              </a:rPr>
              <a:t>Example consider milk and bread are brought together in market.</a:t>
            </a:r>
          </a:p>
          <a:p>
            <a:pPr lvl="1" algn="just">
              <a:lnSpc>
                <a:spcPct val="150000"/>
              </a:lnSpc>
              <a:buNone/>
            </a:pPr>
            <a:endParaRPr lang="en-US"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FB79B8A-9EE7-4C8F-9D45-3DA70D17A457}" type="datetime1">
              <a:rPr lang="en-US" smtClean="0"/>
              <a:pPr/>
              <a:t>8/7/2017</a:t>
            </a:fld>
            <a:endParaRPr lang="en-US" dirty="0"/>
          </a:p>
        </p:txBody>
      </p:sp>
      <p:sp>
        <p:nvSpPr>
          <p:cNvPr id="5" name="Slide Number Placeholder 4"/>
          <p:cNvSpPr>
            <a:spLocks noGrp="1"/>
          </p:cNvSpPr>
          <p:nvPr>
            <p:ph type="sldNum" sz="quarter" idx="12"/>
          </p:nvPr>
        </p:nvSpPr>
        <p:spPr/>
        <p:txBody>
          <a:bodyPr/>
          <a:lstStyle/>
          <a:p>
            <a:fld id="{F8A0F61F-F416-4A0F-8B09-249748AAC3D2}"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Cont…,</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buFont typeface="Wingdings" pitchFamily="2" charset="2"/>
              <a:buChar char="q"/>
            </a:pPr>
            <a:r>
              <a:rPr lang="en-US" sz="2000" b="1" dirty="0" smtClean="0">
                <a:latin typeface="Times New Roman" pitchFamily="18" charset="0"/>
                <a:cs typeface="Times New Roman" pitchFamily="18" charset="0"/>
              </a:rPr>
              <a:t>Association Rule mining</a:t>
            </a:r>
          </a:p>
          <a:p>
            <a:pPr lvl="1" algn="just">
              <a:lnSpc>
                <a:spcPct val="150000"/>
              </a:lnSpc>
              <a:buFont typeface="Wingdings" pitchFamily="2" charset="2"/>
              <a:buChar char="§"/>
            </a:pPr>
            <a:r>
              <a:rPr lang="en-US" sz="2000" dirty="0" smtClean="0">
                <a:latin typeface="Times New Roman" pitchFamily="18" charset="0"/>
                <a:cs typeface="Times New Roman" pitchFamily="18" charset="0"/>
              </a:rPr>
              <a:t>Used to find frequent pattern, correlations, associations from datasets of relation database.</a:t>
            </a:r>
          </a:p>
          <a:p>
            <a:pPr lvl="1" algn="just">
              <a:lnSpc>
                <a:spcPct val="150000"/>
              </a:lnSpc>
              <a:buFont typeface="Wingdings" pitchFamily="2" charset="2"/>
              <a:buChar char="§"/>
            </a:pPr>
            <a:r>
              <a:rPr lang="en-US" sz="2000" dirty="0" smtClean="0">
                <a:latin typeface="Times New Roman" pitchFamily="18" charset="0"/>
                <a:cs typeface="Times New Roman" pitchFamily="18" charset="0"/>
              </a:rPr>
              <a:t>Example {bread,butter}=&gt;milk.</a:t>
            </a:r>
          </a:p>
          <a:p>
            <a:pPr lvl="1" algn="just">
              <a:lnSpc>
                <a:spcPct val="150000"/>
              </a:lnSpc>
              <a:buFont typeface="Arial" pitchFamily="34" charset="0"/>
              <a:buChar char="•"/>
            </a:pPr>
            <a:r>
              <a:rPr lang="en-US" sz="2000" dirty="0" smtClean="0">
                <a:latin typeface="Times New Roman" pitchFamily="18" charset="0"/>
                <a:cs typeface="Times New Roman" pitchFamily="18" charset="0"/>
              </a:rPr>
              <a:t>Earlier algorithm like Éclat, FP-Growth are designed for centralized database and data stored in central site. </a:t>
            </a:r>
          </a:p>
          <a:p>
            <a:pPr algn="just">
              <a:lnSpc>
                <a:spcPct val="150000"/>
              </a:lnSpc>
              <a:buNone/>
            </a:pPr>
            <a:r>
              <a:rPr lang="en-US" sz="2000" dirty="0" smtClean="0"/>
              <a:t>      </a:t>
            </a:r>
            <a:endParaRPr lang="en-US" sz="2000" dirty="0"/>
          </a:p>
        </p:txBody>
      </p:sp>
      <p:sp>
        <p:nvSpPr>
          <p:cNvPr id="5" name="Date Placeholder 4"/>
          <p:cNvSpPr>
            <a:spLocks noGrp="1"/>
          </p:cNvSpPr>
          <p:nvPr>
            <p:ph type="dt" sz="half" idx="10"/>
          </p:nvPr>
        </p:nvSpPr>
        <p:spPr/>
        <p:txBody>
          <a:bodyPr/>
          <a:lstStyle/>
          <a:p>
            <a:fld id="{C8696996-AC48-4AAE-8A83-ADE0832DF0FC}" type="datetime1">
              <a:rPr lang="en-US" smtClean="0"/>
              <a:pPr/>
              <a:t>8/7/2017</a:t>
            </a:fld>
            <a:endParaRPr lang="en-US" dirty="0"/>
          </a:p>
        </p:txBody>
      </p:sp>
      <p:sp>
        <p:nvSpPr>
          <p:cNvPr id="6" name="Slide Number Placeholder 5"/>
          <p:cNvSpPr>
            <a:spLocks noGrp="1"/>
          </p:cNvSpPr>
          <p:nvPr>
            <p:ph type="sldNum" sz="quarter" idx="12"/>
          </p:nvPr>
        </p:nvSpPr>
        <p:spPr/>
        <p:txBody>
          <a:bodyPr/>
          <a:lstStyle/>
          <a:p>
            <a:fld id="{F8A0F61F-F416-4A0F-8B09-249748AAC3D2}"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Problem Statement</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itchFamily="18" charset="0"/>
                <a:cs typeface="Times New Roman" pitchFamily="18" charset="0"/>
              </a:rPr>
              <a:t>Due to increased importance of data, many privacy preserving mining have been proposed but data owners who are having multiple data are not willing to send their data to central site due to privacy concerns so by using cloud-aided privacy-preserving frequent itemset mining solution for vertically partitioned database, build a privacy-preserving association rule mining solution.</a:t>
            </a: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026EDA9-17F3-4B75-AC01-13618A625468}" type="datetime1">
              <a:rPr lang="en-US" smtClean="0"/>
              <a:pPr/>
              <a:t>8/7/2017</a:t>
            </a:fld>
            <a:endParaRPr lang="en-US" dirty="0"/>
          </a:p>
        </p:txBody>
      </p:sp>
      <p:sp>
        <p:nvSpPr>
          <p:cNvPr id="5" name="Slide Number Placeholder 4"/>
          <p:cNvSpPr>
            <a:spLocks noGrp="1"/>
          </p:cNvSpPr>
          <p:nvPr>
            <p:ph type="sldNum" sz="quarter" idx="12"/>
          </p:nvPr>
        </p:nvSpPr>
        <p:spPr/>
        <p:txBody>
          <a:bodyPr/>
          <a:lstStyle/>
          <a:p>
            <a:fld id="{F8A0F61F-F416-4A0F-8B09-249748AAC3D2}"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Literature Survey</a:t>
            </a:r>
            <a:endParaRPr lang="en-US" dirty="0"/>
          </a:p>
        </p:txBody>
      </p:sp>
      <p:graphicFrame>
        <p:nvGraphicFramePr>
          <p:cNvPr id="8" name="Content Placeholder 7"/>
          <p:cNvGraphicFramePr>
            <a:graphicFrameLocks noGrp="1"/>
          </p:cNvGraphicFramePr>
          <p:nvPr>
            <p:ph idx="1"/>
          </p:nvPr>
        </p:nvGraphicFramePr>
        <p:xfrm>
          <a:off x="1435100" y="1342225"/>
          <a:ext cx="7499350" cy="5287176"/>
        </p:xfrm>
        <a:graphic>
          <a:graphicData uri="http://schemas.openxmlformats.org/drawingml/2006/table">
            <a:tbl>
              <a:tblPr firstRow="1" bandRow="1">
                <a:tableStyleId>{5C22544A-7EE6-4342-B048-85BDC9FD1C3A}</a:tableStyleId>
              </a:tblPr>
              <a:tblGrid>
                <a:gridCol w="1499870"/>
                <a:gridCol w="1499870"/>
                <a:gridCol w="1499870"/>
                <a:gridCol w="1499870"/>
                <a:gridCol w="1499870"/>
              </a:tblGrid>
              <a:tr h="548861">
                <a:tc>
                  <a:txBody>
                    <a:bodyPr/>
                    <a:lstStyle/>
                    <a:p>
                      <a:r>
                        <a:rPr lang="en-US" sz="1600" dirty="0" smtClean="0">
                          <a:latin typeface="Times New Roman" pitchFamily="18" charset="0"/>
                          <a:cs typeface="Times New Roman" pitchFamily="18" charset="0"/>
                        </a:rPr>
                        <a:t>Title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objective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Methodology</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Advantage</a:t>
                      </a:r>
                    </a:p>
                    <a:p>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Disadvantage</a:t>
                      </a:r>
                      <a:endParaRPr lang="en-US" sz="1600" dirty="0">
                        <a:latin typeface="Times New Roman" pitchFamily="18" charset="0"/>
                        <a:cs typeface="Times New Roman" pitchFamily="18" charset="0"/>
                      </a:endParaRPr>
                    </a:p>
                  </a:txBody>
                  <a:tcPr/>
                </a:tc>
              </a:tr>
              <a:tr h="2665896">
                <a:tc>
                  <a:txBody>
                    <a:bodyPr/>
                    <a:lstStyle/>
                    <a:p>
                      <a:r>
                        <a:rPr lang="en-US" sz="1600" dirty="0" smtClean="0">
                          <a:latin typeface="Times New Roman" pitchFamily="18" charset="0"/>
                          <a:cs typeface="Times New Roman" pitchFamily="18" charset="0"/>
                        </a:rPr>
                        <a:t>Privacy preserving association rule mining in vertically</a:t>
                      </a:r>
                      <a:r>
                        <a:rPr lang="en-US" sz="1600" baseline="0" dirty="0" smtClean="0">
                          <a:latin typeface="Times New Roman" pitchFamily="18" charset="0"/>
                          <a:cs typeface="Times New Roman" pitchFamily="18" charset="0"/>
                        </a:rPr>
                        <a:t> partitioned data</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Need to give</a:t>
                      </a:r>
                      <a:r>
                        <a:rPr lang="en-US" sz="1600" baseline="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Privacy for the data which</a:t>
                      </a:r>
                      <a:r>
                        <a:rPr lang="en-US" sz="1600" baseline="0" dirty="0" smtClean="0">
                          <a:latin typeface="Times New Roman" pitchFamily="18" charset="0"/>
                          <a:cs typeface="Times New Roman" pitchFamily="18" charset="0"/>
                        </a:rPr>
                        <a:t> is distributed over all the sites</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Market based and clustering algorithm</a:t>
                      </a:r>
                      <a:endParaRPr lang="en-US" sz="1600" dirty="0">
                        <a:latin typeface="Times New Roman" pitchFamily="18" charset="0"/>
                        <a:cs typeface="Times New Roman" pitchFamily="18" charset="0"/>
                      </a:endParaRPr>
                    </a:p>
                  </a:txBody>
                  <a:tcPr/>
                </a:tc>
                <a:tc>
                  <a:txBody>
                    <a:bodyPr/>
                    <a:lstStyle/>
                    <a:p>
                      <a:pPr>
                        <a:buFont typeface="Arial" pitchFamily="34" charset="0"/>
                        <a:buChar char="•"/>
                      </a:pPr>
                      <a:r>
                        <a:rPr lang="en-US" sz="1600" dirty="0" smtClean="0">
                          <a:latin typeface="Times New Roman" pitchFamily="18" charset="0"/>
                          <a:cs typeface="Times New Roman" pitchFamily="18" charset="0"/>
                        </a:rPr>
                        <a:t>Gives better privacy setting.</a:t>
                      </a:r>
                    </a:p>
                    <a:p>
                      <a:pPr>
                        <a:buFont typeface="Arial" pitchFamily="34" charset="0"/>
                        <a:buChar char="•"/>
                      </a:pPr>
                      <a:r>
                        <a:rPr lang="en-US" sz="1600" dirty="0" smtClean="0">
                          <a:latin typeface="Times New Roman" pitchFamily="18" charset="0"/>
                          <a:cs typeface="Times New Roman" pitchFamily="18" charset="0"/>
                        </a:rPr>
                        <a:t>Large data can be transmitted.</a:t>
                      </a:r>
                      <a:endParaRPr lang="en-US" sz="1600" dirty="0">
                        <a:latin typeface="Times New Roman" pitchFamily="18" charset="0"/>
                        <a:cs typeface="Times New Roman" pitchFamily="18" charset="0"/>
                      </a:endParaRPr>
                    </a:p>
                  </a:txBody>
                  <a:tcPr/>
                </a:tc>
                <a:tc>
                  <a:txBody>
                    <a:bodyPr/>
                    <a:lstStyle/>
                    <a:p>
                      <a:pPr>
                        <a:buFont typeface="Arial" pitchFamily="34" charset="0"/>
                        <a:buChar char="•"/>
                      </a:pPr>
                      <a:r>
                        <a:rPr lang="en-US" sz="1600" dirty="0" smtClean="0">
                          <a:latin typeface="Times New Roman" pitchFamily="18" charset="0"/>
                          <a:cs typeface="Times New Roman" pitchFamily="18" charset="0"/>
                        </a:rPr>
                        <a:t>Duplication</a:t>
                      </a:r>
                      <a:r>
                        <a:rPr lang="en-US" sz="1600" baseline="0" dirty="0" smtClean="0">
                          <a:latin typeface="Times New Roman" pitchFamily="18" charset="0"/>
                          <a:cs typeface="Times New Roman" pitchFamily="18" charset="0"/>
                        </a:rPr>
                        <a:t> can be occurred.</a:t>
                      </a:r>
                    </a:p>
                    <a:p>
                      <a:pPr>
                        <a:buFont typeface="Arial" pitchFamily="34" charset="0"/>
                        <a:buChar char="•"/>
                      </a:pPr>
                      <a:r>
                        <a:rPr lang="en-US" sz="1600" baseline="0" dirty="0" smtClean="0">
                          <a:latin typeface="Times New Roman" pitchFamily="18" charset="0"/>
                          <a:cs typeface="Times New Roman" pitchFamily="18" charset="0"/>
                        </a:rPr>
                        <a:t>Leads to homogenous population.</a:t>
                      </a:r>
                    </a:p>
                    <a:p>
                      <a:pPr>
                        <a:buFont typeface="Arial" pitchFamily="34" charset="0"/>
                        <a:buChar char="•"/>
                      </a:pPr>
                      <a:r>
                        <a:rPr lang="en-US" sz="1600" baseline="0" dirty="0" smtClean="0">
                          <a:latin typeface="Times New Roman" pitchFamily="18" charset="0"/>
                          <a:cs typeface="Times New Roman" pitchFamily="18" charset="0"/>
                        </a:rPr>
                        <a:t>Unable to detect cross-site correlation.</a:t>
                      </a:r>
                    </a:p>
                    <a:p>
                      <a:pPr>
                        <a:buFont typeface="Arial" pitchFamily="34" charset="0"/>
                        <a:buChar char="•"/>
                      </a:pPr>
                      <a:endParaRPr lang="en-US" sz="1600" dirty="0">
                        <a:latin typeface="Times New Roman" pitchFamily="18" charset="0"/>
                        <a:cs typeface="Times New Roman" pitchFamily="18" charset="0"/>
                      </a:endParaRPr>
                    </a:p>
                  </a:txBody>
                  <a:tcPr/>
                </a:tc>
              </a:tr>
              <a:tr h="1936584">
                <a:tc>
                  <a:txBody>
                    <a:bodyPr/>
                    <a:lstStyle/>
                    <a:p>
                      <a:r>
                        <a:rPr lang="en-US" sz="1600" dirty="0" smtClean="0">
                          <a:latin typeface="Times New Roman" pitchFamily="18" charset="0"/>
                          <a:cs typeface="Times New Roman" pitchFamily="18" charset="0"/>
                        </a:rPr>
                        <a:t>Privacy-preserving mining of association rules from outsourced transaction database</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How to secure</a:t>
                      </a:r>
                      <a:r>
                        <a:rPr lang="en-US" sz="1600" baseline="0" dirty="0" smtClean="0">
                          <a:latin typeface="Times New Roman" pitchFamily="18" charset="0"/>
                          <a:cs typeface="Times New Roman" pitchFamily="18" charset="0"/>
                        </a:rPr>
                        <a:t> the data from third party</a:t>
                      </a:r>
                      <a:endParaRPr lang="en-US" sz="1600" dirty="0">
                        <a:latin typeface="Times New Roman" pitchFamily="18" charset="0"/>
                        <a:cs typeface="Times New Roman" pitchFamily="18" charset="0"/>
                      </a:endParaRPr>
                    </a:p>
                  </a:txBody>
                  <a:tcPr/>
                </a:tc>
                <a:tc>
                  <a:txBody>
                    <a:bodyPr/>
                    <a:lstStyle/>
                    <a:p>
                      <a:r>
                        <a:rPr lang="en-US" sz="1600" dirty="0" smtClean="0">
                          <a:latin typeface="Times New Roman" pitchFamily="18" charset="0"/>
                          <a:cs typeface="Times New Roman" pitchFamily="18" charset="0"/>
                        </a:rPr>
                        <a:t>Cryptographic notation schema</a:t>
                      </a:r>
                      <a:endParaRPr lang="en-US" sz="1600" dirty="0">
                        <a:latin typeface="Times New Roman" pitchFamily="18" charset="0"/>
                        <a:cs typeface="Times New Roman" pitchFamily="18" charset="0"/>
                      </a:endParaRPr>
                    </a:p>
                  </a:txBody>
                  <a:tcPr/>
                </a:tc>
                <a:tc>
                  <a:txBody>
                    <a:bodyPr/>
                    <a:lstStyle/>
                    <a:p>
                      <a:pPr>
                        <a:buFont typeface="Arial" pitchFamily="34" charset="0"/>
                        <a:buChar char="•"/>
                      </a:pPr>
                      <a:r>
                        <a:rPr lang="en-US" sz="1600" dirty="0" smtClean="0">
                          <a:latin typeface="Times New Roman" pitchFamily="18" charset="0"/>
                          <a:cs typeface="Times New Roman" pitchFamily="18" charset="0"/>
                        </a:rPr>
                        <a:t>Easily identify the cipher items from patterns.</a:t>
                      </a:r>
                    </a:p>
                    <a:p>
                      <a:pPr>
                        <a:buFont typeface="Arial" pitchFamily="34" charset="0"/>
                        <a:buChar char="•"/>
                      </a:pPr>
                      <a:r>
                        <a:rPr lang="en-US" sz="1600" dirty="0" smtClean="0">
                          <a:latin typeface="Times New Roman" pitchFamily="18" charset="0"/>
                          <a:cs typeface="Times New Roman" pitchFamily="18" charset="0"/>
                        </a:rPr>
                        <a:t>Better security</a:t>
                      </a:r>
                      <a:endParaRPr lang="en-US" sz="1600" dirty="0">
                        <a:latin typeface="Times New Roman" pitchFamily="18" charset="0"/>
                        <a:cs typeface="Times New Roman" pitchFamily="18" charset="0"/>
                      </a:endParaRPr>
                    </a:p>
                  </a:txBody>
                  <a:tcPr/>
                </a:tc>
                <a:tc>
                  <a:txBody>
                    <a:bodyPr/>
                    <a:lstStyle/>
                    <a:p>
                      <a:pPr>
                        <a:buFont typeface="Arial" pitchFamily="34" charset="0"/>
                        <a:buChar char="•"/>
                      </a:pPr>
                      <a:r>
                        <a:rPr lang="en-US" sz="1600" dirty="0" smtClean="0">
                          <a:latin typeface="Times New Roman" pitchFamily="18" charset="0"/>
                          <a:cs typeface="Times New Roman" pitchFamily="18" charset="0"/>
                        </a:rPr>
                        <a:t>Complex</a:t>
                      </a:r>
                      <a:r>
                        <a:rPr lang="en-US" sz="1600" baseline="0" dirty="0" smtClean="0">
                          <a:latin typeface="Times New Roman" pitchFamily="18" charset="0"/>
                          <a:cs typeface="Times New Roman" pitchFamily="18" charset="0"/>
                        </a:rPr>
                        <a:t> network analysis.</a:t>
                      </a:r>
                    </a:p>
                    <a:p>
                      <a:pPr>
                        <a:buFont typeface="Arial" pitchFamily="34" charset="0"/>
                        <a:buChar char="•"/>
                      </a:pPr>
                      <a:r>
                        <a:rPr lang="en-US" sz="1600" baseline="0" dirty="0" smtClean="0">
                          <a:latin typeface="Times New Roman" pitchFamily="18" charset="0"/>
                          <a:cs typeface="Times New Roman" pitchFamily="18" charset="0"/>
                        </a:rPr>
                        <a:t>Difficult to understands.</a:t>
                      </a:r>
                    </a:p>
                    <a:p>
                      <a:pPr>
                        <a:buFont typeface="Arial" pitchFamily="34" charset="0"/>
                        <a:buChar char="•"/>
                      </a:pPr>
                      <a:r>
                        <a:rPr lang="en-US" sz="1600" baseline="0" dirty="0" smtClean="0">
                          <a:latin typeface="Times New Roman" pitchFamily="18" charset="0"/>
                          <a:cs typeface="Times New Roman" pitchFamily="18" charset="0"/>
                        </a:rPr>
                        <a:t>Only considers encryption items</a:t>
                      </a:r>
                      <a:endParaRPr lang="en-US" sz="1600" dirty="0">
                        <a:latin typeface="Times New Roman" pitchFamily="18" charset="0"/>
                        <a:cs typeface="Times New Roman" pitchFamily="18" charset="0"/>
                      </a:endParaRPr>
                    </a:p>
                  </a:txBody>
                  <a:tcPr/>
                </a:tc>
              </a:tr>
            </a:tbl>
          </a:graphicData>
        </a:graphic>
      </p:graphicFrame>
      <p:sp>
        <p:nvSpPr>
          <p:cNvPr id="6" name="Slide Number Placeholder 5"/>
          <p:cNvSpPr>
            <a:spLocks noGrp="1"/>
          </p:cNvSpPr>
          <p:nvPr>
            <p:ph type="sldNum" sz="quarter" idx="12"/>
          </p:nvPr>
        </p:nvSpPr>
        <p:spPr/>
        <p:txBody>
          <a:bodyPr/>
          <a:lstStyle/>
          <a:p>
            <a:fld id="{F8A0F61F-F416-4A0F-8B09-249748AAC3D2}" type="slidenum">
              <a:rPr lang="en-US" smtClean="0"/>
              <a:pPr/>
              <a:t>9</a:t>
            </a:fld>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4820</TotalTime>
  <Words>1481</Words>
  <Application>Microsoft Office PowerPoint</Application>
  <PresentationFormat>On-screen Show (4:3)</PresentationFormat>
  <Paragraphs>333</Paragraphs>
  <Slides>30</Slides>
  <Notes>1</Notes>
  <HiddenSlides>0</HiddenSlides>
  <MMClips>0</MMClip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Solstice</vt:lpstr>
      <vt:lpstr>Office Theme</vt:lpstr>
      <vt:lpstr>Slide 1</vt:lpstr>
      <vt:lpstr>               OUTLINE</vt:lpstr>
      <vt:lpstr>         INTRODUCTION</vt:lpstr>
      <vt:lpstr>Cont…,</vt:lpstr>
      <vt:lpstr>Data mining</vt:lpstr>
      <vt:lpstr>       Mining Techniques</vt:lpstr>
      <vt:lpstr>Cont…,</vt:lpstr>
      <vt:lpstr>Problem Statement</vt:lpstr>
      <vt:lpstr>Literature Survey</vt:lpstr>
      <vt:lpstr>Slide 10</vt:lpstr>
      <vt:lpstr>Slide 11</vt:lpstr>
      <vt:lpstr>Methodology</vt:lpstr>
      <vt:lpstr>Apriori example</vt:lpstr>
      <vt:lpstr> </vt:lpstr>
      <vt:lpstr>Slide 15</vt:lpstr>
      <vt:lpstr>Cont…,</vt:lpstr>
      <vt:lpstr>Cont…,</vt:lpstr>
      <vt:lpstr>Screen shots</vt:lpstr>
      <vt:lpstr>Slide 19</vt:lpstr>
      <vt:lpstr>Slide 20</vt:lpstr>
      <vt:lpstr>Slide 21</vt:lpstr>
      <vt:lpstr>Slide 22</vt:lpstr>
      <vt:lpstr>Slide 23</vt:lpstr>
      <vt:lpstr>Slide 24</vt:lpstr>
      <vt:lpstr>Slide 25</vt:lpstr>
      <vt:lpstr>Slide 26</vt:lpstr>
      <vt:lpstr>Conclusion</vt:lpstr>
      <vt:lpstr>Future Enhancement</vt:lpstr>
      <vt:lpstr>                 References</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Bhavya</dc:creator>
  <cp:lastModifiedBy>Sachin jeev</cp:lastModifiedBy>
  <cp:revision>402</cp:revision>
  <dcterms:created xsi:type="dcterms:W3CDTF">2016-10-03T05:15:31Z</dcterms:created>
  <dcterms:modified xsi:type="dcterms:W3CDTF">2017-08-07T18:17:13Z</dcterms:modified>
</cp:coreProperties>
</file>