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 id="2147483840" r:id="rId2"/>
  </p:sldMasterIdLst>
  <p:notesMasterIdLst>
    <p:notesMasterId r:id="rId19"/>
  </p:notesMasterIdLst>
  <p:sldIdLst>
    <p:sldId id="270" r:id="rId3"/>
    <p:sldId id="268" r:id="rId4"/>
    <p:sldId id="302" r:id="rId5"/>
    <p:sldId id="303" r:id="rId6"/>
    <p:sldId id="304" r:id="rId7"/>
    <p:sldId id="300" r:id="rId8"/>
    <p:sldId id="275" r:id="rId9"/>
    <p:sldId id="260" r:id="rId10"/>
    <p:sldId id="306" r:id="rId11"/>
    <p:sldId id="298" r:id="rId12"/>
    <p:sldId id="271" r:id="rId13"/>
    <p:sldId id="301" r:id="rId14"/>
    <p:sldId id="308" r:id="rId15"/>
    <p:sldId id="299" r:id="rId16"/>
    <p:sldId id="296" r:id="rId17"/>
    <p:sldId id="26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5AF7C0-99D2-47C4-8EB5-6456D35866E0}" type="datetimeFigureOut">
              <a:rPr lang="en-US" smtClean="0"/>
              <a:pPr/>
              <a:t>3/23/2017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34F23B-D22F-4E9A-A386-26515444F3C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34F23B-D22F-4E9A-A386-26515444F3C0}"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980F854-360B-4CB8-BFD9-025A29AF87B9}" type="datetime1">
              <a:rPr lang="en-US" smtClean="0"/>
              <a:pPr/>
              <a:t>3/23/2017</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F8A0F61F-F416-4A0F-8B09-249748AAC3D2}"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85D1251-2E35-4277-A235-0F3886D1AF78}" type="datetime1">
              <a:rPr lang="en-US" smtClean="0"/>
              <a:pPr/>
              <a:t>3/23/2017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8A0F61F-F416-4A0F-8B09-249748AAC3D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54EBAA-C57A-4073-B2BD-EF6393B3E68A}" type="datetime1">
              <a:rPr lang="en-US" smtClean="0"/>
              <a:pPr/>
              <a:t>3/23/2017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8A0F61F-F416-4A0F-8B09-249748AAC3D2}"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80F854-360B-4CB8-BFD9-025A29AF87B9}" type="datetime1">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6EDA9-17F3-4B75-AC01-13618A625468}" type="datetime1">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94FDE-5E8F-4175-A5D5-24726F0D80C6}" type="datetime1">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AB2346-2686-43DF-8CE7-8679F473F126}" type="datetime1">
              <a:rPr lang="en-US" smtClean="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0E9D23-B806-4755-AFE5-3250B807E3BF}" type="datetime1">
              <a:rPr lang="en-US" smtClean="0"/>
              <a:pPr/>
              <a:t>3/23/2017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D11EB4-7046-4B4E-A40D-7A7423D594D2}" type="datetime1">
              <a:rPr lang="en-US" smtClean="0"/>
              <a:pPr/>
              <a:t>3/23/2017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20096-DC19-4492-91F1-D5A9CB4BC46C}" type="datetime1">
              <a:rPr lang="en-US" smtClean="0"/>
              <a:pPr/>
              <a:t>3/23/2017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397B7B-2C30-40E6-9EBC-7FC2DF275D74}" type="datetime1">
              <a:rPr lang="en-US" smtClean="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26EDA9-17F3-4B75-AC01-13618A625468}" type="datetime1">
              <a:rPr lang="en-US" smtClean="0"/>
              <a:pPr/>
              <a:t>3/23/2017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8A0F61F-F416-4A0F-8B09-249748AAC3D2}"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DD60F0-B240-4A79-82A0-63C9270CCE53}" type="datetime1">
              <a:rPr lang="en-US" smtClean="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D1251-2E35-4277-A235-0F3886D1AF78}" type="datetime1">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54EBAA-C57A-4073-B2BD-EF6393B3E68A}" type="datetime1">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C694FDE-5E8F-4175-A5D5-24726F0D80C6}" type="datetime1">
              <a:rPr lang="en-US" smtClean="0"/>
              <a:pPr/>
              <a:t>3/23/2017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8A0F61F-F416-4A0F-8B09-249748AAC3D2}"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FAB2346-2686-43DF-8CE7-8679F473F126}" type="datetime1">
              <a:rPr lang="en-US" smtClean="0"/>
              <a:pPr/>
              <a:t>3/23/2017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8A0F61F-F416-4A0F-8B09-249748AAC3D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70E9D23-B806-4755-AFE5-3250B807E3BF}" type="datetime1">
              <a:rPr lang="en-US" smtClean="0"/>
              <a:pPr/>
              <a:t>3/23/2017</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F8A0F61F-F416-4A0F-8B09-249748AAC3D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BD11EB4-7046-4B4E-A40D-7A7423D594D2}" type="datetime1">
              <a:rPr lang="en-US" smtClean="0"/>
              <a:pPr/>
              <a:t>3/23/2017</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F8A0F61F-F416-4A0F-8B09-249748AAC3D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0C20096-DC19-4492-91F1-D5A9CB4BC46C}" type="datetime1">
              <a:rPr lang="en-US" smtClean="0"/>
              <a:pPr/>
              <a:t>3/23/2017</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F8A0F61F-F416-4A0F-8B09-249748AAC3D2}"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397B7B-2C30-40E6-9EBC-7FC2DF275D74}" type="datetime1">
              <a:rPr lang="en-US" smtClean="0"/>
              <a:pPr/>
              <a:t>3/23/2017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8A0F61F-F416-4A0F-8B09-249748AAC3D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7DD60F0-B240-4A79-82A0-63C9270CCE53}" type="datetime1">
              <a:rPr lang="en-US" smtClean="0"/>
              <a:pPr/>
              <a:t>3/23/2017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8A0F61F-F416-4A0F-8B09-249748AAC3D2}"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DA37F95-16FB-4B7D-A94C-16880F8D144B}" type="datetime1">
              <a:rPr lang="en-US" smtClean="0"/>
              <a:pPr/>
              <a:t>3/23/2017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8A0F61F-F416-4A0F-8B09-249748AAC3D2}"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37F95-16FB-4B7D-A94C-16880F8D144B}" type="datetime1">
              <a:rPr lang="en-US" smtClean="0"/>
              <a:pPr/>
              <a:t>3/23/2017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0F61F-F416-4A0F-8B09-249748AAC3D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324600" y="4648200"/>
            <a:ext cx="2438400" cy="1034129"/>
          </a:xfrm>
          <a:prstGeom prst="rect">
            <a:avLst/>
          </a:prstGeom>
        </p:spPr>
        <p:txBody>
          <a:bodyPr wrap="square">
            <a:spAutoFit/>
          </a:bodyPr>
          <a:lstStyle/>
          <a:p>
            <a:pPr algn="ctr">
              <a:spcBef>
                <a:spcPct val="20000"/>
              </a:spcBef>
              <a:buClr>
                <a:schemeClr val="bg2"/>
              </a:buClr>
              <a:buSzPct val="80000"/>
              <a:buFont typeface="Wingdings" pitchFamily="2" charset="2"/>
              <a:buNone/>
            </a:pPr>
            <a:r>
              <a:rPr lang="en-IN" dirty="0" smtClean="0">
                <a:solidFill>
                  <a:schemeClr val="tx2">
                    <a:lumMod val="60000"/>
                    <a:lumOff val="40000"/>
                  </a:schemeClr>
                </a:solidFill>
                <a:latin typeface="Times New Roman" pitchFamily="18" charset="0"/>
                <a:ea typeface="MS PGothic" pitchFamily="34" charset="-128"/>
                <a:cs typeface="Times New Roman" pitchFamily="18" charset="0"/>
              </a:rPr>
              <a:t>Presented by:</a:t>
            </a:r>
          </a:p>
          <a:p>
            <a:pPr algn="ctr">
              <a:spcBef>
                <a:spcPct val="20000"/>
              </a:spcBef>
              <a:buClr>
                <a:schemeClr val="bg2"/>
              </a:buClr>
              <a:buSzPct val="80000"/>
              <a:buFont typeface="Wingdings" pitchFamily="2" charset="2"/>
              <a:buNone/>
            </a:pPr>
            <a:r>
              <a:rPr lang="en-US" b="1" dirty="0" smtClean="0">
                <a:solidFill>
                  <a:schemeClr val="tx2">
                    <a:lumMod val="75000"/>
                  </a:schemeClr>
                </a:solidFill>
                <a:latin typeface="Times New Roman" pitchFamily="18" charset="0"/>
                <a:ea typeface="MS PGothic" pitchFamily="34" charset="-128"/>
                <a:cs typeface="Times New Roman" pitchFamily="18" charset="0"/>
              </a:rPr>
              <a:t>Bhavya Shree Y H</a:t>
            </a:r>
          </a:p>
          <a:p>
            <a:pPr algn="ctr">
              <a:spcBef>
                <a:spcPct val="20000"/>
              </a:spcBef>
              <a:buClr>
                <a:schemeClr val="bg2"/>
              </a:buClr>
              <a:buSzPct val="80000"/>
              <a:buFont typeface="Wingdings" pitchFamily="2" charset="2"/>
              <a:buNone/>
            </a:pPr>
            <a:r>
              <a:rPr lang="en-US" b="1" dirty="0" smtClean="0">
                <a:solidFill>
                  <a:schemeClr val="tx2">
                    <a:lumMod val="75000"/>
                  </a:schemeClr>
                </a:solidFill>
                <a:latin typeface="Times New Roman" pitchFamily="18" charset="0"/>
                <a:ea typeface="MS PGothic" pitchFamily="34" charset="-128"/>
                <a:cs typeface="Times New Roman" pitchFamily="18" charset="0"/>
              </a:rPr>
              <a:t>4th Sem M-Tech, CE</a:t>
            </a:r>
          </a:p>
        </p:txBody>
      </p:sp>
      <p:sp>
        <p:nvSpPr>
          <p:cNvPr id="8" name="Rectangle 7"/>
          <p:cNvSpPr/>
          <p:nvPr/>
        </p:nvSpPr>
        <p:spPr>
          <a:xfrm>
            <a:off x="914400" y="3429000"/>
            <a:ext cx="7543800" cy="830997"/>
          </a:xfrm>
          <a:prstGeom prst="rect">
            <a:avLst/>
          </a:prstGeom>
        </p:spPr>
        <p:txBody>
          <a:bodyPr wrap="square">
            <a:spAutoFit/>
          </a:bodyPr>
          <a:lstStyle/>
          <a:p>
            <a:pPr algn="ctr"/>
            <a:r>
              <a:rPr lang="en-US" sz="2400" b="1" dirty="0" smtClean="0">
                <a:latin typeface="Times New Roman" pitchFamily="18" charset="0"/>
                <a:cs typeface="Times New Roman" pitchFamily="18" charset="0"/>
              </a:rPr>
              <a:t> </a:t>
            </a:r>
            <a:r>
              <a:rPr lang="en-US" sz="2400" b="1" dirty="0" smtClean="0">
                <a:solidFill>
                  <a:schemeClr val="tx2"/>
                </a:solidFill>
                <a:latin typeface="Times New Roman" pitchFamily="18" charset="0"/>
                <a:cs typeface="Times New Roman" pitchFamily="18" charset="0"/>
              </a:rPr>
              <a:t>Privacy-preserving outsourced Association rule mining on Vertically partitioned Databases</a:t>
            </a:r>
            <a:endParaRPr lang="en-US" sz="3200" b="1" dirty="0">
              <a:solidFill>
                <a:schemeClr val="tx2"/>
              </a:solidFill>
              <a:latin typeface="Times New Roman" pitchFamily="18" charset="0"/>
              <a:cs typeface="Times New Roman" pitchFamily="18" charset="0"/>
            </a:endParaRPr>
          </a:p>
        </p:txBody>
      </p:sp>
      <p:sp>
        <p:nvSpPr>
          <p:cNvPr id="9" name="Rectangle 8"/>
          <p:cNvSpPr/>
          <p:nvPr/>
        </p:nvSpPr>
        <p:spPr>
          <a:xfrm>
            <a:off x="1981200" y="1"/>
            <a:ext cx="5334000" cy="1754326"/>
          </a:xfrm>
          <a:prstGeom prst="rect">
            <a:avLst/>
          </a:prstGeom>
        </p:spPr>
        <p:txBody>
          <a:bodyPr wrap="square">
            <a:spAutoFit/>
          </a:bodyPr>
          <a:lstStyle/>
          <a:p>
            <a:pPr algn="ctr">
              <a:lnSpc>
                <a:spcPct val="150000"/>
              </a:lnSpc>
            </a:pPr>
            <a:r>
              <a:rPr lang="en-US" sz="1600" b="1" dirty="0" smtClean="0">
                <a:solidFill>
                  <a:schemeClr val="tx2">
                    <a:lumMod val="75000"/>
                  </a:schemeClr>
                </a:solidFill>
                <a:latin typeface="Times New Roman" pitchFamily="18" charset="0"/>
                <a:cs typeface="Times New Roman" pitchFamily="18" charset="0"/>
              </a:rPr>
              <a:t> Sri Adichunchanagiri Shikshana Trust®</a:t>
            </a:r>
          </a:p>
          <a:p>
            <a:pPr algn="ctr">
              <a:lnSpc>
                <a:spcPct val="150000"/>
              </a:lnSpc>
            </a:pPr>
            <a:r>
              <a:rPr lang="en-US" b="1" dirty="0" smtClean="0">
                <a:solidFill>
                  <a:schemeClr val="tx2">
                    <a:lumMod val="75000"/>
                  </a:schemeClr>
                </a:solidFill>
                <a:latin typeface="Times New Roman" pitchFamily="18" charset="0"/>
                <a:cs typeface="Times New Roman" pitchFamily="18" charset="0"/>
              </a:rPr>
              <a:t>  </a:t>
            </a:r>
            <a:r>
              <a:rPr lang="en-US" sz="2000" b="1" dirty="0" smtClean="0">
                <a:solidFill>
                  <a:schemeClr val="tx2">
                    <a:lumMod val="75000"/>
                  </a:schemeClr>
                </a:solidFill>
                <a:latin typeface="Times New Roman" pitchFamily="18" charset="0"/>
                <a:cs typeface="Times New Roman" pitchFamily="18" charset="0"/>
              </a:rPr>
              <a:t>SJB INSTITUTE OF TECHNOLO</a:t>
            </a:r>
          </a:p>
          <a:p>
            <a:pPr algn="ctr">
              <a:lnSpc>
                <a:spcPct val="150000"/>
              </a:lnSpc>
            </a:pPr>
            <a:r>
              <a:rPr lang="en-US" b="1" dirty="0" smtClean="0">
                <a:solidFill>
                  <a:schemeClr val="tx2">
                    <a:lumMod val="75000"/>
                  </a:schemeClr>
                </a:solidFill>
                <a:latin typeface="Times New Roman" pitchFamily="18" charset="0"/>
                <a:cs typeface="Times New Roman" pitchFamily="18" charset="0"/>
              </a:rPr>
              <a:t>BGS Health &amp; Education City, </a:t>
            </a:r>
          </a:p>
          <a:p>
            <a:pPr algn="ctr">
              <a:lnSpc>
                <a:spcPct val="150000"/>
              </a:lnSpc>
            </a:pPr>
            <a:r>
              <a:rPr lang="en-US" b="1" dirty="0" err="1" smtClean="0">
                <a:solidFill>
                  <a:schemeClr val="tx2">
                    <a:lumMod val="75000"/>
                  </a:schemeClr>
                </a:solidFill>
                <a:latin typeface="Times New Roman" pitchFamily="18" charset="0"/>
                <a:cs typeface="Times New Roman" pitchFamily="18" charset="0"/>
              </a:rPr>
              <a:t>Kengeri</a:t>
            </a:r>
            <a:r>
              <a:rPr lang="en-US" b="1" dirty="0" smtClean="0">
                <a:solidFill>
                  <a:schemeClr val="tx2">
                    <a:lumMod val="75000"/>
                  </a:schemeClr>
                </a:solidFill>
                <a:latin typeface="Times New Roman" pitchFamily="18" charset="0"/>
                <a:cs typeface="Times New Roman" pitchFamily="18" charset="0"/>
              </a:rPr>
              <a:t>, Bangalore-560060</a:t>
            </a:r>
            <a:endParaRPr lang="en-US" dirty="0" smtClean="0">
              <a:solidFill>
                <a:schemeClr val="tx2">
                  <a:lumMod val="75000"/>
                </a:schemeClr>
              </a:solidFill>
              <a:latin typeface="Times New Roman" pitchFamily="18" charset="0"/>
              <a:cs typeface="Times New Roman" pitchFamily="18" charset="0"/>
            </a:endParaRPr>
          </a:p>
        </p:txBody>
      </p:sp>
      <p:sp>
        <p:nvSpPr>
          <p:cNvPr id="10" name="Rectangle 9"/>
          <p:cNvSpPr/>
          <p:nvPr/>
        </p:nvSpPr>
        <p:spPr>
          <a:xfrm>
            <a:off x="2209800" y="2743200"/>
            <a:ext cx="4495800" cy="523220"/>
          </a:xfrm>
          <a:prstGeom prst="rect">
            <a:avLst/>
          </a:prstGeom>
        </p:spPr>
        <p:txBody>
          <a:bodyPr wrap="square">
            <a:spAutoFit/>
          </a:bodyPr>
          <a:lstStyle/>
          <a:p>
            <a:r>
              <a:rPr lang="en-US" b="1" dirty="0" smtClean="0">
                <a:latin typeface="Times New Roman" pitchFamily="18" charset="0"/>
                <a:cs typeface="Times New Roman" pitchFamily="18" charset="0"/>
              </a:rPr>
              <a:t>            </a:t>
            </a:r>
            <a:r>
              <a:rPr lang="en-US" sz="2800" b="1" dirty="0" smtClean="0">
                <a:solidFill>
                  <a:schemeClr val="tx2">
                    <a:lumMod val="60000"/>
                    <a:lumOff val="40000"/>
                  </a:schemeClr>
                </a:solidFill>
                <a:latin typeface="Times New Roman" pitchFamily="18" charset="0"/>
                <a:cs typeface="Times New Roman" pitchFamily="18" charset="0"/>
              </a:rPr>
              <a:t>Project Synopsis on</a:t>
            </a:r>
            <a:endParaRPr lang="en-US" sz="2800" dirty="0">
              <a:solidFill>
                <a:schemeClr val="tx2">
                  <a:lumMod val="60000"/>
                  <a:lumOff val="40000"/>
                </a:schemeClr>
              </a:solidFill>
            </a:endParaRPr>
          </a:p>
        </p:txBody>
      </p:sp>
      <p:pic>
        <p:nvPicPr>
          <p:cNvPr id="12" name="Picture 3" descr="sjbit-logo"/>
          <p:cNvPicPr>
            <a:picLocks noChangeAspect="1" noChangeArrowheads="1"/>
          </p:cNvPicPr>
          <p:nvPr/>
        </p:nvPicPr>
        <p:blipFill>
          <a:blip r:embed="rId2"/>
          <a:srcRect/>
          <a:stretch>
            <a:fillRect/>
          </a:stretch>
        </p:blipFill>
        <p:spPr bwMode="auto">
          <a:xfrm>
            <a:off x="3886200" y="1752600"/>
            <a:ext cx="1066800" cy="990599"/>
          </a:xfrm>
          <a:prstGeom prst="rect">
            <a:avLst/>
          </a:prstGeom>
          <a:noFill/>
          <a:ln w="9525">
            <a:noFill/>
            <a:miter lim="800000"/>
            <a:headEnd/>
            <a:tailEnd/>
          </a:ln>
        </p:spPr>
      </p:pic>
      <p:sp>
        <p:nvSpPr>
          <p:cNvPr id="25601" name="Rectangle 1"/>
          <p:cNvSpPr>
            <a:spLocks noChangeArrowheads="1"/>
          </p:cNvSpPr>
          <p:nvPr/>
        </p:nvSpPr>
        <p:spPr bwMode="auto">
          <a:xfrm>
            <a:off x="381000" y="4572000"/>
            <a:ext cx="2971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54175" algn="l"/>
              </a:tabLst>
            </a:pPr>
            <a:r>
              <a:rPr lang="en-US" dirty="0" smtClean="0">
                <a:solidFill>
                  <a:schemeClr val="tx2">
                    <a:lumMod val="60000"/>
                    <a:lumOff val="40000"/>
                  </a:schemeClr>
                </a:solidFill>
                <a:latin typeface="Times New Roman" pitchFamily="18" charset="0"/>
                <a:ea typeface="Times New Roman" pitchFamily="18" charset="0"/>
                <a:cs typeface="Times New Roman" pitchFamily="18" charset="0"/>
              </a:rPr>
              <a:t>Under the </a:t>
            </a:r>
            <a:r>
              <a:rPr kumimoji="0" lang="en-US" b="0" i="0" u="none" strike="noStrike" cap="none" normalizeH="0" baseline="0" dirty="0" smtClean="0">
                <a:ln>
                  <a:noFill/>
                </a:ln>
                <a:solidFill>
                  <a:schemeClr val="tx2">
                    <a:lumMod val="60000"/>
                    <a:lumOff val="40000"/>
                  </a:schemeClr>
                </a:solidFill>
                <a:effectLst/>
                <a:latin typeface="Times New Roman" pitchFamily="18" charset="0"/>
                <a:ea typeface="Times New Roman" pitchFamily="18" charset="0"/>
                <a:cs typeface="Times New Roman" pitchFamily="18" charset="0"/>
              </a:rPr>
              <a:t>Guidance of:</a:t>
            </a:r>
            <a:endParaRPr kumimoji="0" lang="en-US" b="0" i="0" u="none" strike="noStrike" cap="none" normalizeH="0" baseline="0" dirty="0" smtClean="0">
              <a:ln>
                <a:noFill/>
              </a:ln>
              <a:solidFill>
                <a:schemeClr val="tx2">
                  <a:lumMod val="60000"/>
                  <a:lumOff val="40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54175" algn="l"/>
              </a:tabLst>
            </a:pPr>
            <a:r>
              <a:rPr kumimoji="0" lang="en-US" b="1" i="0" u="none" strike="noStrike" cap="none" normalizeH="0" baseline="0" dirty="0" smtClean="0">
                <a:ln>
                  <a:noFill/>
                </a:ln>
                <a:solidFill>
                  <a:schemeClr val="tx2">
                    <a:lumMod val="75000"/>
                  </a:schemeClr>
                </a:solidFill>
                <a:effectLst/>
                <a:latin typeface="Times New Roman" pitchFamily="18" charset="0"/>
                <a:ea typeface="Times New Roman" pitchFamily="18" charset="0"/>
                <a:cs typeface="Times New Roman" pitchFamily="18" charset="0"/>
              </a:rPr>
              <a:t>Mr.Chandrashekar D K</a:t>
            </a:r>
            <a:endParaRPr kumimoji="0" lang="en-US" b="1" i="0" u="none" strike="noStrike" cap="none" normalizeH="0" baseline="0" dirty="0" smtClean="0">
              <a:ln>
                <a:noFill/>
              </a:ln>
              <a:solidFill>
                <a:schemeClr val="tx2">
                  <a:lumMod val="7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54175" algn="l"/>
              </a:tabLst>
            </a:pPr>
            <a:r>
              <a:rPr kumimoji="0" lang="en-US" b="1" i="0" u="none" strike="noStrike" cap="none" normalizeH="0" baseline="0" dirty="0" smtClean="0">
                <a:ln>
                  <a:noFill/>
                </a:ln>
                <a:solidFill>
                  <a:schemeClr val="tx2">
                    <a:lumMod val="75000"/>
                  </a:schemeClr>
                </a:solidFill>
                <a:effectLst/>
                <a:latin typeface="Times New Roman" pitchFamily="18" charset="0"/>
                <a:ea typeface="Times New Roman" pitchFamily="18" charset="0"/>
                <a:cs typeface="Times New Roman" pitchFamily="18" charset="0"/>
              </a:rPr>
              <a:t>Assistant  Professor</a:t>
            </a:r>
            <a:endParaRPr kumimoji="0" lang="en-US" b="1" i="0" u="none" strike="noStrike" cap="none" normalizeH="0" baseline="0" dirty="0" smtClean="0">
              <a:ln>
                <a:noFill/>
              </a:ln>
              <a:solidFill>
                <a:schemeClr val="tx2">
                  <a:lumMod val="7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54175" algn="l"/>
              </a:tabLst>
            </a:pPr>
            <a:r>
              <a:rPr kumimoji="0" lang="en-US" b="1" i="0" u="none" strike="noStrike" cap="none" normalizeH="0" baseline="0" dirty="0" smtClean="0">
                <a:ln>
                  <a:noFill/>
                </a:ln>
                <a:solidFill>
                  <a:schemeClr val="tx2">
                    <a:lumMod val="75000"/>
                  </a:schemeClr>
                </a:solidFill>
                <a:effectLst/>
                <a:latin typeface="Times New Roman" pitchFamily="18" charset="0"/>
                <a:ea typeface="Times New Roman" pitchFamily="18" charset="0"/>
                <a:cs typeface="Times New Roman" pitchFamily="18" charset="0"/>
              </a:rPr>
              <a:t>Dept. of CSE, SJBIT</a:t>
            </a:r>
            <a:endParaRPr kumimoji="0" lang="en-US" b="1" i="0" u="none" strike="noStrike" cap="none" normalizeH="0" baseline="0" dirty="0" smtClean="0">
              <a:ln>
                <a:noFill/>
              </a:ln>
              <a:solidFill>
                <a:schemeClr val="tx2">
                  <a:lumMod val="75000"/>
                </a:schemeClr>
              </a:solidFill>
              <a:effectLst/>
              <a:latin typeface="Times New Roman" pitchFamily="18" charset="0"/>
              <a:cs typeface="Times New Roman" pitchFamily="18" charset="0"/>
            </a:endParaRPr>
          </a:p>
        </p:txBody>
      </p:sp>
      <p:pic>
        <p:nvPicPr>
          <p:cNvPr id="1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91401" y="0"/>
            <a:ext cx="1752600" cy="1063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2" descr="pns-home"/>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391401" y="1066800"/>
            <a:ext cx="1752600" cy="1021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1"/>
            <a:ext cx="1905000" cy="12328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Due to increased importance of data, many privacy preserving mining have been proposed but data owners who are having multiple data are not willing to send their data to central site due to privacy concerns so by using cloud-aided privacy-preserving frequent itemset mining solution for vertically partitioned database, build a privacy-preserving association rule mining solution.</a:t>
            </a: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026EDA9-17F3-4B75-AC01-13618A625468}" type="datetime1">
              <a:rPr lang="en-US" smtClean="0"/>
              <a:pPr/>
              <a:t>3/23/2017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Literature Survey</a:t>
            </a:r>
            <a:endParaRPr lang="en-US" dirty="0"/>
          </a:p>
        </p:txBody>
      </p:sp>
      <p:graphicFrame>
        <p:nvGraphicFramePr>
          <p:cNvPr id="8" name="Content Placeholder 7"/>
          <p:cNvGraphicFramePr>
            <a:graphicFrameLocks noGrp="1"/>
          </p:cNvGraphicFramePr>
          <p:nvPr>
            <p:ph idx="1"/>
          </p:nvPr>
        </p:nvGraphicFramePr>
        <p:xfrm>
          <a:off x="1435100" y="1342225"/>
          <a:ext cx="7499350" cy="5287176"/>
        </p:xfrm>
        <a:graphic>
          <a:graphicData uri="http://schemas.openxmlformats.org/drawingml/2006/table">
            <a:tbl>
              <a:tblPr firstRow="1" bandRow="1">
                <a:tableStyleId>{5C22544A-7EE6-4342-B048-85BDC9FD1C3A}</a:tableStyleId>
              </a:tblPr>
              <a:tblGrid>
                <a:gridCol w="1499870"/>
                <a:gridCol w="1499870"/>
                <a:gridCol w="1499870"/>
                <a:gridCol w="1499870"/>
                <a:gridCol w="1499870"/>
              </a:tblGrid>
              <a:tr h="548861">
                <a:tc>
                  <a:txBody>
                    <a:bodyPr/>
                    <a:lstStyle/>
                    <a:p>
                      <a:r>
                        <a:rPr lang="en-US" sz="1600" dirty="0" smtClean="0">
                          <a:latin typeface="Times New Roman" pitchFamily="18" charset="0"/>
                          <a:cs typeface="Times New Roman" pitchFamily="18" charset="0"/>
                        </a:rPr>
                        <a:t>Title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objective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Methodology</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Advantage</a:t>
                      </a:r>
                    </a:p>
                    <a:p>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Disadvantage</a:t>
                      </a:r>
                      <a:endParaRPr lang="en-US" sz="1600" dirty="0">
                        <a:latin typeface="Times New Roman" pitchFamily="18" charset="0"/>
                        <a:cs typeface="Times New Roman" pitchFamily="18" charset="0"/>
                      </a:endParaRPr>
                    </a:p>
                  </a:txBody>
                  <a:tcPr/>
                </a:tc>
              </a:tr>
              <a:tr h="2665896">
                <a:tc>
                  <a:txBody>
                    <a:bodyPr/>
                    <a:lstStyle/>
                    <a:p>
                      <a:r>
                        <a:rPr lang="en-US" sz="1600" dirty="0" smtClean="0">
                          <a:latin typeface="Times New Roman" pitchFamily="18" charset="0"/>
                          <a:cs typeface="Times New Roman" pitchFamily="18" charset="0"/>
                        </a:rPr>
                        <a:t>Privacy preserving association rule mining in vertically</a:t>
                      </a:r>
                      <a:r>
                        <a:rPr lang="en-US" sz="1600" baseline="0" dirty="0" smtClean="0">
                          <a:latin typeface="Times New Roman" pitchFamily="18" charset="0"/>
                          <a:cs typeface="Times New Roman" pitchFamily="18" charset="0"/>
                        </a:rPr>
                        <a:t> partitioned data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Need to give</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Privacy for the data which</a:t>
                      </a:r>
                      <a:r>
                        <a:rPr lang="en-US" sz="1600" baseline="0" dirty="0" smtClean="0">
                          <a:latin typeface="Times New Roman" pitchFamily="18" charset="0"/>
                          <a:cs typeface="Times New Roman" pitchFamily="18" charset="0"/>
                        </a:rPr>
                        <a:t> is distributed over all the sites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Market based and clustering algorithm</a:t>
                      </a:r>
                      <a:endParaRPr lang="en-US" sz="1600" dirty="0">
                        <a:latin typeface="Times New Roman" pitchFamily="18" charset="0"/>
                        <a:cs typeface="Times New Roman" pitchFamily="18" charset="0"/>
                      </a:endParaRPr>
                    </a:p>
                  </a:txBody>
                  <a:tcPr/>
                </a:tc>
                <a:tc>
                  <a:txBody>
                    <a:bodyPr/>
                    <a:lstStyle/>
                    <a:p>
                      <a:pPr>
                        <a:buFont typeface="Arial" pitchFamily="34" charset="0"/>
                        <a:buChar char="•"/>
                      </a:pPr>
                      <a:r>
                        <a:rPr lang="en-US" sz="1600" dirty="0" smtClean="0">
                          <a:latin typeface="Times New Roman" pitchFamily="18" charset="0"/>
                          <a:cs typeface="Times New Roman" pitchFamily="18" charset="0"/>
                        </a:rPr>
                        <a:t>Gives better privacy setting.</a:t>
                      </a:r>
                    </a:p>
                    <a:p>
                      <a:pPr>
                        <a:buFont typeface="Arial" pitchFamily="34" charset="0"/>
                        <a:buChar char="•"/>
                      </a:pPr>
                      <a:r>
                        <a:rPr lang="en-US" sz="1600" dirty="0" smtClean="0">
                          <a:latin typeface="Times New Roman" pitchFamily="18" charset="0"/>
                          <a:cs typeface="Times New Roman" pitchFamily="18" charset="0"/>
                        </a:rPr>
                        <a:t>Large data can be transmitted.</a:t>
                      </a:r>
                      <a:endParaRPr lang="en-US" sz="1600" dirty="0">
                        <a:latin typeface="Times New Roman" pitchFamily="18" charset="0"/>
                        <a:cs typeface="Times New Roman" pitchFamily="18" charset="0"/>
                      </a:endParaRPr>
                    </a:p>
                  </a:txBody>
                  <a:tcPr/>
                </a:tc>
                <a:tc>
                  <a:txBody>
                    <a:bodyPr/>
                    <a:lstStyle/>
                    <a:p>
                      <a:pPr>
                        <a:buFont typeface="Arial" pitchFamily="34" charset="0"/>
                        <a:buChar char="•"/>
                      </a:pPr>
                      <a:r>
                        <a:rPr lang="en-US" sz="1600" dirty="0" smtClean="0">
                          <a:latin typeface="Times New Roman" pitchFamily="18" charset="0"/>
                          <a:cs typeface="Times New Roman" pitchFamily="18" charset="0"/>
                        </a:rPr>
                        <a:t>Duplication</a:t>
                      </a:r>
                      <a:r>
                        <a:rPr lang="en-US" sz="1600" baseline="0" dirty="0" smtClean="0">
                          <a:latin typeface="Times New Roman" pitchFamily="18" charset="0"/>
                          <a:cs typeface="Times New Roman" pitchFamily="18" charset="0"/>
                        </a:rPr>
                        <a:t> can be occurred.</a:t>
                      </a:r>
                    </a:p>
                    <a:p>
                      <a:pPr>
                        <a:buFont typeface="Arial" pitchFamily="34" charset="0"/>
                        <a:buChar char="•"/>
                      </a:pPr>
                      <a:r>
                        <a:rPr lang="en-US" sz="1600" baseline="0" dirty="0" smtClean="0">
                          <a:latin typeface="Times New Roman" pitchFamily="18" charset="0"/>
                          <a:cs typeface="Times New Roman" pitchFamily="18" charset="0"/>
                        </a:rPr>
                        <a:t>Leads to homogenous population.</a:t>
                      </a:r>
                    </a:p>
                    <a:p>
                      <a:pPr>
                        <a:buFont typeface="Arial" pitchFamily="34" charset="0"/>
                        <a:buChar char="•"/>
                      </a:pPr>
                      <a:r>
                        <a:rPr lang="en-US" sz="1600" baseline="0" dirty="0" smtClean="0">
                          <a:latin typeface="Times New Roman" pitchFamily="18" charset="0"/>
                          <a:cs typeface="Times New Roman" pitchFamily="18" charset="0"/>
                        </a:rPr>
                        <a:t>Unable to detect cross-site correlation.</a:t>
                      </a:r>
                    </a:p>
                    <a:p>
                      <a:pPr>
                        <a:buFont typeface="Arial" pitchFamily="34" charset="0"/>
                        <a:buChar char="•"/>
                      </a:pPr>
                      <a:endParaRPr lang="en-US" sz="1600" dirty="0">
                        <a:latin typeface="Times New Roman" pitchFamily="18" charset="0"/>
                        <a:cs typeface="Times New Roman" pitchFamily="18" charset="0"/>
                      </a:endParaRPr>
                    </a:p>
                  </a:txBody>
                  <a:tcPr/>
                </a:tc>
              </a:tr>
              <a:tr h="1936584">
                <a:tc>
                  <a:txBody>
                    <a:bodyPr/>
                    <a:lstStyle/>
                    <a:p>
                      <a:r>
                        <a:rPr lang="en-US" sz="1600" dirty="0" smtClean="0">
                          <a:latin typeface="Times New Roman" pitchFamily="18" charset="0"/>
                          <a:cs typeface="Times New Roman" pitchFamily="18" charset="0"/>
                        </a:rPr>
                        <a:t>Privacy-preserving mining of association rules from outsourced transaction database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How to secure</a:t>
                      </a:r>
                      <a:r>
                        <a:rPr lang="en-US" sz="1600" baseline="0" dirty="0" smtClean="0">
                          <a:latin typeface="Times New Roman" pitchFamily="18" charset="0"/>
                          <a:cs typeface="Times New Roman" pitchFamily="18" charset="0"/>
                        </a:rPr>
                        <a:t> the data from third party</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Cryptographic notation schema</a:t>
                      </a:r>
                      <a:endParaRPr lang="en-US" sz="1600" dirty="0">
                        <a:latin typeface="Times New Roman" pitchFamily="18" charset="0"/>
                        <a:cs typeface="Times New Roman" pitchFamily="18" charset="0"/>
                      </a:endParaRPr>
                    </a:p>
                  </a:txBody>
                  <a:tcPr/>
                </a:tc>
                <a:tc>
                  <a:txBody>
                    <a:bodyPr/>
                    <a:lstStyle/>
                    <a:p>
                      <a:pPr>
                        <a:buFont typeface="Arial" pitchFamily="34" charset="0"/>
                        <a:buChar char="•"/>
                      </a:pPr>
                      <a:r>
                        <a:rPr lang="en-US" sz="1600" dirty="0" smtClean="0">
                          <a:latin typeface="Times New Roman" pitchFamily="18" charset="0"/>
                          <a:cs typeface="Times New Roman" pitchFamily="18" charset="0"/>
                        </a:rPr>
                        <a:t>Easily identify the cipher items from patterns.</a:t>
                      </a:r>
                    </a:p>
                    <a:p>
                      <a:pPr>
                        <a:buFont typeface="Arial" pitchFamily="34" charset="0"/>
                        <a:buChar char="•"/>
                      </a:pPr>
                      <a:r>
                        <a:rPr lang="en-US" sz="1600" dirty="0" smtClean="0">
                          <a:latin typeface="Times New Roman" pitchFamily="18" charset="0"/>
                          <a:cs typeface="Times New Roman" pitchFamily="18" charset="0"/>
                        </a:rPr>
                        <a:t>Better security</a:t>
                      </a:r>
                      <a:endParaRPr lang="en-US" sz="1600" dirty="0">
                        <a:latin typeface="Times New Roman" pitchFamily="18" charset="0"/>
                        <a:cs typeface="Times New Roman" pitchFamily="18" charset="0"/>
                      </a:endParaRPr>
                    </a:p>
                  </a:txBody>
                  <a:tcPr/>
                </a:tc>
                <a:tc>
                  <a:txBody>
                    <a:bodyPr/>
                    <a:lstStyle/>
                    <a:p>
                      <a:pPr>
                        <a:buFont typeface="Arial" pitchFamily="34" charset="0"/>
                        <a:buChar char="•"/>
                      </a:pPr>
                      <a:r>
                        <a:rPr lang="en-US" sz="1600" dirty="0" smtClean="0">
                          <a:latin typeface="Times New Roman" pitchFamily="18" charset="0"/>
                          <a:cs typeface="Times New Roman" pitchFamily="18" charset="0"/>
                        </a:rPr>
                        <a:t>Complex</a:t>
                      </a:r>
                      <a:r>
                        <a:rPr lang="en-US" sz="1600" baseline="0" dirty="0" smtClean="0">
                          <a:latin typeface="Times New Roman" pitchFamily="18" charset="0"/>
                          <a:cs typeface="Times New Roman" pitchFamily="18" charset="0"/>
                        </a:rPr>
                        <a:t> network analysis.</a:t>
                      </a:r>
                    </a:p>
                    <a:p>
                      <a:pPr>
                        <a:buFont typeface="Arial" pitchFamily="34" charset="0"/>
                        <a:buChar char="•"/>
                      </a:pPr>
                      <a:r>
                        <a:rPr lang="en-US" sz="1600" baseline="0" dirty="0" smtClean="0">
                          <a:latin typeface="Times New Roman" pitchFamily="18" charset="0"/>
                          <a:cs typeface="Times New Roman" pitchFamily="18" charset="0"/>
                        </a:rPr>
                        <a:t>Difficult to </a:t>
                      </a:r>
                      <a:r>
                        <a:rPr lang="en-US" sz="1600" baseline="0" dirty="0" err="1" smtClean="0">
                          <a:latin typeface="Times New Roman" pitchFamily="18" charset="0"/>
                          <a:cs typeface="Times New Roman" pitchFamily="18" charset="0"/>
                        </a:rPr>
                        <a:t>understans</a:t>
                      </a:r>
                      <a:r>
                        <a:rPr lang="en-US" sz="1600" baseline="0" dirty="0" smtClean="0">
                          <a:latin typeface="Times New Roman" pitchFamily="18" charset="0"/>
                          <a:cs typeface="Times New Roman" pitchFamily="18" charset="0"/>
                        </a:rPr>
                        <a:t>.</a:t>
                      </a:r>
                    </a:p>
                    <a:p>
                      <a:pPr>
                        <a:buFont typeface="Arial" pitchFamily="34" charset="0"/>
                        <a:buChar char="•"/>
                      </a:pPr>
                      <a:r>
                        <a:rPr lang="en-US" sz="1600" baseline="0" dirty="0" smtClean="0">
                          <a:latin typeface="Times New Roman" pitchFamily="18" charset="0"/>
                          <a:cs typeface="Times New Roman" pitchFamily="18" charset="0"/>
                        </a:rPr>
                        <a:t>Only considers encryption items</a:t>
                      </a:r>
                      <a:endParaRPr lang="en-US" sz="1600" dirty="0">
                        <a:latin typeface="Times New Roman" pitchFamily="18" charset="0"/>
                        <a:cs typeface="Times New Roman" pitchFamily="18" charset="0"/>
                      </a:endParaRPr>
                    </a:p>
                  </a:txBody>
                  <a:tcPr/>
                </a:tc>
              </a:tr>
            </a:tbl>
          </a:graphicData>
        </a:graphic>
      </p:graphicFrame>
      <p:sp>
        <p:nvSpPr>
          <p:cNvPr id="6" name="Slide Number Placeholder 5"/>
          <p:cNvSpPr>
            <a:spLocks noGrp="1"/>
          </p:cNvSpPr>
          <p:nvPr>
            <p:ph type="sldNum" sz="quarter" idx="12"/>
          </p:nvPr>
        </p:nvSpPr>
        <p:spPr/>
        <p:txBody>
          <a:bodyPr/>
          <a:lstStyle/>
          <a:p>
            <a:fld id="{F8A0F61F-F416-4A0F-8B09-249748AAC3D2}"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20096-DC19-4492-91F1-D5A9CB4BC46C}" type="datetime1">
              <a:rPr lang="en-US" smtClean="0"/>
              <a:pPr/>
              <a:t>3/23/2017</a:t>
            </a:fld>
            <a:endParaRPr lang="en-US" dirty="0"/>
          </a:p>
        </p:txBody>
      </p:sp>
      <p:sp>
        <p:nvSpPr>
          <p:cNvPr id="3" name="Slide Number Placeholder 2"/>
          <p:cNvSpPr>
            <a:spLocks noGrp="1"/>
          </p:cNvSpPr>
          <p:nvPr>
            <p:ph type="sldNum" sz="quarter" idx="12"/>
          </p:nvPr>
        </p:nvSpPr>
        <p:spPr/>
        <p:txBody>
          <a:bodyPr/>
          <a:lstStyle/>
          <a:p>
            <a:fld id="{F8A0F61F-F416-4A0F-8B09-249748AAC3D2}" type="slidenum">
              <a:rPr lang="en-US" smtClean="0"/>
              <a:pPr/>
              <a:t>12</a:t>
            </a:fld>
            <a:endParaRPr lang="en-US" dirty="0"/>
          </a:p>
        </p:txBody>
      </p:sp>
      <p:graphicFrame>
        <p:nvGraphicFramePr>
          <p:cNvPr id="5" name="Table 4"/>
          <p:cNvGraphicFramePr>
            <a:graphicFrameLocks noGrp="1"/>
          </p:cNvGraphicFramePr>
          <p:nvPr/>
        </p:nvGraphicFramePr>
        <p:xfrm>
          <a:off x="1219200" y="609600"/>
          <a:ext cx="7315200" cy="4861478"/>
        </p:xfrm>
        <a:graphic>
          <a:graphicData uri="http://schemas.openxmlformats.org/drawingml/2006/table">
            <a:tbl>
              <a:tblPr firstRow="1" bandRow="1">
                <a:tableStyleId>{5C22544A-7EE6-4342-B048-85BDC9FD1C3A}</a:tableStyleId>
              </a:tblPr>
              <a:tblGrid>
                <a:gridCol w="2438400"/>
                <a:gridCol w="1219200"/>
                <a:gridCol w="1219200"/>
                <a:gridCol w="1219200"/>
                <a:gridCol w="1219200"/>
              </a:tblGrid>
              <a:tr h="2301158">
                <a:tc>
                  <a:txBody>
                    <a:bodyPr/>
                    <a:lstStyle/>
                    <a:p>
                      <a:pPr algn="l"/>
                      <a:r>
                        <a:rPr lang="en-US" sz="1800" b="0" dirty="0" smtClean="0">
                          <a:latin typeface="Times New Roman" pitchFamily="18" charset="0"/>
                          <a:cs typeface="Times New Roman" pitchFamily="18" charset="0"/>
                        </a:rPr>
                        <a:t>Performance Tuning of</a:t>
                      </a:r>
                      <a:r>
                        <a:rPr lang="en-US" sz="1800" b="0" baseline="0" dirty="0" smtClean="0">
                          <a:latin typeface="Times New Roman" pitchFamily="18" charset="0"/>
                          <a:cs typeface="Times New Roman" pitchFamily="18" charset="0"/>
                        </a:rPr>
                        <a:t> </a:t>
                      </a:r>
                      <a:r>
                        <a:rPr lang="en-US" sz="1800" b="0" dirty="0" smtClean="0">
                          <a:latin typeface="Times New Roman" pitchFamily="18" charset="0"/>
                          <a:cs typeface="Times New Roman" pitchFamily="18" charset="0"/>
                        </a:rPr>
                        <a:t>Steganography Algorithm For Privacy Preserving Association Rule Mining in Heterogeneous Data Base</a:t>
                      </a:r>
                      <a:endParaRPr lang="en-IN" b="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pPr algn="just"/>
                      <a:r>
                        <a:rPr lang="en-US" b="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Privacy concerns prevent centralized warehouse</a:t>
                      </a:r>
                      <a:endParaRPr lang="en-IN" b="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Times New Roman" pitchFamily="18" charset="0"/>
                          <a:cs typeface="Times New Roman" pitchFamily="18" charset="0"/>
                        </a:rPr>
                        <a:t> Apriori algorithm for privacy</a:t>
                      </a:r>
                      <a:endParaRPr lang="en-IN" b="0" dirty="0" smtClean="0">
                        <a:latin typeface="Times New Roman" pitchFamily="18" charset="0"/>
                        <a:cs typeface="Times New Roman" pitchFamily="18" charset="0"/>
                      </a:endParaRPr>
                    </a:p>
                    <a:p>
                      <a:endParaRPr lang="en-IN" b="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b="0" dirty="0" smtClean="0">
                          <a:latin typeface="Times New Roman" pitchFamily="18" charset="0"/>
                          <a:cs typeface="Times New Roman" pitchFamily="18" charset="0"/>
                        </a:rPr>
                        <a:t>-it increase the performance.</a:t>
                      </a:r>
                    </a:p>
                    <a:p>
                      <a:r>
                        <a:rPr lang="en-US" b="0" dirty="0" smtClean="0">
                          <a:latin typeface="Times New Roman" pitchFamily="18" charset="0"/>
                          <a:cs typeface="Times New Roman" pitchFamily="18" charset="0"/>
                        </a:rPr>
                        <a:t>-lead to give good </a:t>
                      </a:r>
                      <a:r>
                        <a:rPr lang="en-US" b="0" dirty="0" smtClean="0">
                          <a:solidFill>
                            <a:schemeClr val="bg1"/>
                          </a:solidFill>
                          <a:latin typeface="Times New Roman" pitchFamily="18" charset="0"/>
                          <a:cs typeface="Times New Roman" pitchFamily="18" charset="0"/>
                        </a:rPr>
                        <a:t>privacy</a:t>
                      </a:r>
                      <a:r>
                        <a:rPr lang="en-IN" b="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endParaRPr lang="en-IN" b="0" dirty="0" smtClean="0">
                        <a:solidFill>
                          <a:schemeClr val="bg1"/>
                        </a:solidFill>
                        <a:latin typeface="Times New Roman" pitchFamily="18" charset="0"/>
                        <a:cs typeface="Times New Roman" pitchFamily="18" charset="0"/>
                      </a:endParaRPr>
                    </a:p>
                  </a:txBody>
                  <a:tcPr/>
                </a:tc>
                <a:tc>
                  <a:txBody>
                    <a:bodyPr/>
                    <a:lstStyle/>
                    <a:p>
                      <a:pPr algn="just"/>
                      <a:r>
                        <a:rPr lang="en-US" b="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-not secure to maintain privacy of master sites.</a:t>
                      </a:r>
                      <a:endParaRPr lang="en-IN" b="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r>
              <a:tr h="2301158">
                <a:tc>
                  <a:txBody>
                    <a:bodyPr/>
                    <a:lstStyle/>
                    <a:p>
                      <a:r>
                        <a:rPr kumimoji="0" lang="en-IN" sz="1800" kern="1200" baseline="0" dirty="0" smtClean="0">
                          <a:solidFill>
                            <a:schemeClr val="dk1"/>
                          </a:solidFill>
                          <a:latin typeface="Times New Roman" pitchFamily="18" charset="0"/>
                          <a:ea typeface="+mn-ea"/>
                          <a:cs typeface="Times New Roman" pitchFamily="18" charset="0"/>
                        </a:rPr>
                        <a:t>Privacy-Preserving Computation of Bayesian</a:t>
                      </a:r>
                    </a:p>
                    <a:p>
                      <a:r>
                        <a:rPr kumimoji="0" lang="en-IN" sz="1800" kern="1200" baseline="0" dirty="0" smtClean="0">
                          <a:solidFill>
                            <a:schemeClr val="dk1"/>
                          </a:solidFill>
                          <a:latin typeface="Times New Roman" pitchFamily="18" charset="0"/>
                          <a:ea typeface="+mn-ea"/>
                          <a:cs typeface="Times New Roman" pitchFamily="18" charset="0"/>
                        </a:rPr>
                        <a:t>Networks on Vertically Partitioned Data</a:t>
                      </a:r>
                      <a:endParaRPr lang="en-IN" dirty="0">
                        <a:latin typeface="Times New Roman" pitchFamily="18" charset="0"/>
                        <a:cs typeface="Times New Roman" pitchFamily="18" charset="0"/>
                      </a:endParaRPr>
                    </a:p>
                  </a:txBody>
                  <a:tcPr/>
                </a:tc>
                <a:tc>
                  <a:txBody>
                    <a:bodyPr/>
                    <a:lstStyle/>
                    <a:p>
                      <a:pPr algn="l"/>
                      <a:r>
                        <a:rPr kumimoji="0" lang="en-US" sz="1800" kern="1200" dirty="0" smtClean="0">
                          <a:solidFill>
                            <a:schemeClr val="dk1"/>
                          </a:solidFill>
                          <a:latin typeface="Times New Roman" pitchFamily="18" charset="0"/>
                          <a:ea typeface="+mn-ea"/>
                          <a:cs typeface="Times New Roman" pitchFamily="18" charset="0"/>
                        </a:rPr>
                        <a:t>If two clients have confidential</a:t>
                      </a:r>
                      <a:r>
                        <a:rPr kumimoji="0" lang="en-US" sz="1800" kern="1200" baseline="0" dirty="0" smtClean="0">
                          <a:solidFill>
                            <a:schemeClr val="dk1"/>
                          </a:solidFill>
                          <a:latin typeface="Times New Roman" pitchFamily="18" charset="0"/>
                          <a:ea typeface="+mn-ea"/>
                          <a:cs typeface="Times New Roman" pitchFamily="18" charset="0"/>
                        </a:rPr>
                        <a:t> data and do not want to leak that data.</a:t>
                      </a:r>
                      <a:endParaRPr kumimoji="0" lang="en-US" sz="1800" kern="1200" dirty="0" smtClean="0">
                        <a:solidFill>
                          <a:schemeClr val="dk1"/>
                        </a:solidFill>
                        <a:latin typeface="Times New Roman" pitchFamily="18" charset="0"/>
                        <a:ea typeface="+mn-ea"/>
                        <a:cs typeface="Times New Roman" pitchFamily="18" charset="0"/>
                      </a:endParaRPr>
                    </a:p>
                  </a:txBody>
                  <a:tcPr/>
                </a:tc>
                <a:tc>
                  <a:txBody>
                    <a:bodyPr/>
                    <a:lstStyle/>
                    <a:p>
                      <a:r>
                        <a:rPr lang="en-US" dirty="0" smtClean="0">
                          <a:latin typeface="Times New Roman" pitchFamily="18" charset="0"/>
                          <a:cs typeface="Times New Roman" pitchFamily="18" charset="0"/>
                        </a:rPr>
                        <a:t>Bayesian Network</a:t>
                      </a:r>
                    </a:p>
                    <a:p>
                      <a:r>
                        <a:rPr lang="en-US" dirty="0" smtClean="0">
                          <a:latin typeface="Times New Roman" pitchFamily="18" charset="0"/>
                          <a:cs typeface="Times New Roman" pitchFamily="18" charset="0"/>
                        </a:rPr>
                        <a:t>techniques</a:t>
                      </a:r>
                      <a:endParaRPr lang="en-IN"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a:t>
                      </a:r>
                      <a:r>
                        <a:rPr kumimoji="0" lang="en-US" sz="1800" kern="1200" dirty="0" smtClean="0">
                          <a:solidFill>
                            <a:schemeClr val="dk1"/>
                          </a:solidFill>
                          <a:latin typeface="Times New Roman" pitchFamily="18" charset="0"/>
                          <a:ea typeface="+mn-ea"/>
                          <a:cs typeface="Times New Roman" pitchFamily="18" charset="0"/>
                        </a:rPr>
                        <a:t>It gives the better privacy setting. </a:t>
                      </a:r>
                    </a:p>
                    <a:p>
                      <a:pPr algn="l"/>
                      <a:r>
                        <a:rPr kumimoji="0" lang="en-US" sz="1800" kern="1200" baseline="0" dirty="0" smtClean="0">
                          <a:solidFill>
                            <a:schemeClr val="dk1"/>
                          </a:solidFill>
                          <a:latin typeface="Times New Roman" pitchFamily="18" charset="0"/>
                          <a:ea typeface="+mn-ea"/>
                          <a:cs typeface="Times New Roman" pitchFamily="18" charset="0"/>
                        </a:rPr>
                        <a:t>- </a:t>
                      </a:r>
                      <a:r>
                        <a:rPr kumimoji="0" lang="en-US" sz="1800" kern="1200" dirty="0" smtClean="0">
                          <a:solidFill>
                            <a:schemeClr val="dk1"/>
                          </a:solidFill>
                          <a:latin typeface="Times New Roman" pitchFamily="18" charset="0"/>
                          <a:ea typeface="+mn-ea"/>
                          <a:cs typeface="Times New Roman" pitchFamily="18" charset="0"/>
                        </a:rPr>
                        <a:t>Large data can be transmitted.</a:t>
                      </a:r>
                      <a:endParaRPr lang="en-IN" dirty="0">
                        <a:latin typeface="Times New Roman" pitchFamily="18" charset="0"/>
                        <a:cs typeface="Times New Roman" pitchFamily="18" charset="0"/>
                      </a:endParaRPr>
                    </a:p>
                  </a:txBody>
                  <a:tcPr/>
                </a:tc>
                <a:tc>
                  <a:txBody>
                    <a:bodyPr/>
                    <a:lstStyle/>
                    <a:p>
                      <a:pPr algn="l"/>
                      <a:r>
                        <a:rPr lang="en-US" dirty="0" smtClean="0">
                          <a:latin typeface="Times New Roman" pitchFamily="18" charset="0"/>
                          <a:cs typeface="Times New Roman" pitchFamily="18" charset="0"/>
                        </a:rPr>
                        <a:t>-only used for acyclic graph can not used for cyclic.</a:t>
                      </a:r>
                      <a:endParaRPr lang="en-IN"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20096-DC19-4492-91F1-D5A9CB4BC46C}" type="datetime1">
              <a:rPr lang="en-US" smtClean="0"/>
              <a:pPr/>
              <a:t>3/23/2017</a:t>
            </a:fld>
            <a:endParaRPr lang="en-US" dirty="0"/>
          </a:p>
        </p:txBody>
      </p:sp>
      <p:sp>
        <p:nvSpPr>
          <p:cNvPr id="3" name="Slide Number Placeholder 2"/>
          <p:cNvSpPr>
            <a:spLocks noGrp="1"/>
          </p:cNvSpPr>
          <p:nvPr>
            <p:ph type="sldNum" sz="quarter" idx="12"/>
          </p:nvPr>
        </p:nvSpPr>
        <p:spPr/>
        <p:txBody>
          <a:bodyPr/>
          <a:lstStyle/>
          <a:p>
            <a:fld id="{F8A0F61F-F416-4A0F-8B09-249748AAC3D2}" type="slidenum">
              <a:rPr lang="en-US" smtClean="0"/>
              <a:pPr/>
              <a:t>13</a:t>
            </a:fld>
            <a:endParaRPr lang="en-US" dirty="0"/>
          </a:p>
        </p:txBody>
      </p:sp>
      <p:grpSp>
        <p:nvGrpSpPr>
          <p:cNvPr id="36" name="Group 35"/>
          <p:cNvGrpSpPr/>
          <p:nvPr/>
        </p:nvGrpSpPr>
        <p:grpSpPr>
          <a:xfrm>
            <a:off x="1524000" y="1752600"/>
            <a:ext cx="6858000" cy="3200400"/>
            <a:chOff x="1219200" y="1752600"/>
            <a:chExt cx="6858000" cy="3200400"/>
          </a:xfrm>
        </p:grpSpPr>
        <p:sp>
          <p:nvSpPr>
            <p:cNvPr id="4" name="Can 3"/>
            <p:cNvSpPr/>
            <p:nvPr/>
          </p:nvSpPr>
          <p:spPr>
            <a:xfrm>
              <a:off x="1219200" y="1752600"/>
              <a:ext cx="1066800" cy="990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Big Data</a:t>
              </a:r>
            </a:p>
          </p:txBody>
        </p:sp>
        <p:sp>
          <p:nvSpPr>
            <p:cNvPr id="5" name="Rectangle 4"/>
            <p:cNvSpPr/>
            <p:nvPr/>
          </p:nvSpPr>
          <p:spPr>
            <a:xfrm>
              <a:off x="2743200" y="1905000"/>
              <a:ext cx="1524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Preprocessing</a:t>
              </a:r>
              <a:endParaRPr lang="en-IN" dirty="0"/>
            </a:p>
          </p:txBody>
        </p:sp>
        <p:sp>
          <p:nvSpPr>
            <p:cNvPr id="6" name="Rectangle 5"/>
            <p:cNvSpPr/>
            <p:nvPr/>
          </p:nvSpPr>
          <p:spPr>
            <a:xfrm>
              <a:off x="4724400" y="1905000"/>
              <a:ext cx="1295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Encrypt </a:t>
              </a:r>
              <a:r>
                <a:rPr lang="en-US" dirty="0" smtClean="0"/>
                <a:t>DB</a:t>
              </a:r>
              <a:endParaRPr lang="en-IN" dirty="0"/>
            </a:p>
          </p:txBody>
        </p:sp>
        <p:sp>
          <p:nvSpPr>
            <p:cNvPr id="7" name="Cloud Callout 6"/>
            <p:cNvSpPr/>
            <p:nvPr/>
          </p:nvSpPr>
          <p:spPr>
            <a:xfrm>
              <a:off x="6477000" y="1752600"/>
              <a:ext cx="1447800" cy="99060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mining</a:t>
              </a:r>
              <a:endParaRPr lang="en-IN" dirty="0"/>
            </a:p>
          </p:txBody>
        </p:sp>
        <p:sp>
          <p:nvSpPr>
            <p:cNvPr id="8" name="Rectangle 7"/>
            <p:cNvSpPr/>
            <p:nvPr/>
          </p:nvSpPr>
          <p:spPr>
            <a:xfrm>
              <a:off x="6248400" y="3657600"/>
              <a:ext cx="18288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Encrypted association rule candidates and verifying results </a:t>
              </a:r>
              <a:endParaRPr lang="en-IN" dirty="0"/>
            </a:p>
          </p:txBody>
        </p:sp>
        <p:sp>
          <p:nvSpPr>
            <p:cNvPr id="9" name="Rectangle 8"/>
            <p:cNvSpPr/>
            <p:nvPr/>
          </p:nvSpPr>
          <p:spPr>
            <a:xfrm>
              <a:off x="4495800" y="3962400"/>
              <a:ext cx="11430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Decrypt</a:t>
              </a:r>
              <a:endParaRPr lang="en-IN" dirty="0"/>
            </a:p>
          </p:txBody>
        </p:sp>
        <p:sp>
          <p:nvSpPr>
            <p:cNvPr id="11" name="Parallelogram 10"/>
            <p:cNvSpPr/>
            <p:nvPr/>
          </p:nvSpPr>
          <p:spPr>
            <a:xfrm>
              <a:off x="2438400" y="3962400"/>
              <a:ext cx="1524000" cy="76200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Outcome</a:t>
              </a:r>
              <a:endParaRPr lang="en-IN" dirty="0"/>
            </a:p>
          </p:txBody>
        </p:sp>
        <p:cxnSp>
          <p:nvCxnSpPr>
            <p:cNvPr id="13" name="Straight Arrow Connector 12"/>
            <p:cNvCxnSpPr>
              <a:stCxn id="4" idx="4"/>
              <a:endCxn id="5" idx="1"/>
            </p:cNvCxnSpPr>
            <p:nvPr/>
          </p:nvCxnSpPr>
          <p:spPr>
            <a:xfrm>
              <a:off x="2286000" y="22479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4267200" y="22098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6019800" y="22098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7" idx="1"/>
            </p:cNvCxnSpPr>
            <p:nvPr/>
          </p:nvCxnSpPr>
          <p:spPr>
            <a:xfrm rot="16200000" flipH="1">
              <a:off x="6762223" y="3180822"/>
              <a:ext cx="915455"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rot="10800000">
              <a:off x="5638800" y="42672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rot="10800000">
              <a:off x="3886200" y="43434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7" name="Rectangle 36"/>
          <p:cNvSpPr/>
          <p:nvPr/>
        </p:nvSpPr>
        <p:spPr>
          <a:xfrm>
            <a:off x="1219200" y="533400"/>
            <a:ext cx="4038244" cy="830997"/>
          </a:xfrm>
          <a:prstGeom prst="rect">
            <a:avLst/>
          </a:prstGeom>
        </p:spPr>
        <p:txBody>
          <a:bodyPr wrap="square">
            <a:spAutoFit/>
          </a:bodyPr>
          <a:lstStyle/>
          <a:p>
            <a:r>
              <a:rPr lang="en-US" sz="4800" dirty="0" smtClean="0">
                <a:solidFill>
                  <a:schemeClr val="accent1"/>
                </a:solidFill>
                <a:latin typeface="Times New Roman" pitchFamily="18" charset="0"/>
                <a:cs typeface="Times New Roman" pitchFamily="18" charset="0"/>
              </a:rPr>
              <a:t>Design Flow</a:t>
            </a:r>
            <a:endParaRPr lang="en-IN" sz="4800" dirty="0">
              <a:solidFill>
                <a:schemeClr val="accent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Methodology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lnSpc>
                <a:spcPct val="120000"/>
              </a:lnSpc>
            </a:pPr>
            <a:r>
              <a:rPr lang="en-US" b="1" dirty="0" smtClean="0">
                <a:latin typeface="Times New Roman" pitchFamily="18" charset="0"/>
                <a:cs typeface="Times New Roman" pitchFamily="18" charset="0"/>
              </a:rPr>
              <a:t>Substitution Cipher:</a:t>
            </a:r>
          </a:p>
          <a:p>
            <a:pPr lvl="1" algn="just">
              <a:lnSpc>
                <a:spcPct val="120000"/>
              </a:lnSpc>
              <a:buFont typeface="Wingdings" pitchFamily="2" charset="2"/>
              <a:buChar char="§"/>
            </a:pPr>
            <a:r>
              <a:rPr lang="en-IN" dirty="0" smtClean="0">
                <a:latin typeface="Times New Roman" pitchFamily="18" charset="0"/>
                <a:cs typeface="Times New Roman" pitchFamily="18" charset="0"/>
              </a:rPr>
              <a:t>A substitution cipher encrypts a message by substituting the units of the message with cipher text units according to a substitution alphabet. </a:t>
            </a:r>
            <a:endParaRPr lang="en-US" dirty="0" smtClean="0">
              <a:latin typeface="Times New Roman" pitchFamily="18" charset="0"/>
              <a:cs typeface="Times New Roman" pitchFamily="18" charset="0"/>
            </a:endParaRPr>
          </a:p>
          <a:p>
            <a:pPr algn="just">
              <a:lnSpc>
                <a:spcPct val="120000"/>
              </a:lnSpc>
            </a:pPr>
            <a:r>
              <a:rPr lang="en-US" b="1" dirty="0" smtClean="0">
                <a:latin typeface="Times New Roman" pitchFamily="18" charset="0"/>
                <a:cs typeface="Times New Roman" pitchFamily="18" charset="0"/>
              </a:rPr>
              <a:t>Homomorphic Encryption:</a:t>
            </a:r>
          </a:p>
          <a:p>
            <a:pPr lvl="1" algn="just">
              <a:lnSpc>
                <a:spcPct val="120000"/>
              </a:lnSpc>
              <a:buFont typeface="Wingdings" pitchFamily="2" charset="2"/>
              <a:buChar char="§"/>
            </a:pPr>
            <a:r>
              <a:rPr lang="en-US"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Existing </a:t>
            </a:r>
            <a:r>
              <a:rPr lang="en-IN" dirty="0" err="1" smtClean="0">
                <a:latin typeface="Times New Roman" pitchFamily="18" charset="0"/>
                <a:cs typeface="Times New Roman" pitchFamily="18" charset="0"/>
              </a:rPr>
              <a:t>homomorphic</a:t>
            </a:r>
            <a:r>
              <a:rPr lang="en-IN" dirty="0" smtClean="0">
                <a:latin typeface="Times New Roman" pitchFamily="18" charset="0"/>
                <a:cs typeface="Times New Roman" pitchFamily="18" charset="0"/>
              </a:rPr>
              <a:t> encryption schemes are generally </a:t>
            </a:r>
            <a:r>
              <a:rPr lang="en-IN" dirty="0" err="1" smtClean="0">
                <a:latin typeface="Times New Roman" pitchFamily="18" charset="0"/>
                <a:cs typeface="Times New Roman" pitchFamily="18" charset="0"/>
              </a:rPr>
              <a:t>asymmetric,here</a:t>
            </a:r>
            <a:r>
              <a:rPr lang="en-IN" dirty="0" smtClean="0">
                <a:latin typeface="Times New Roman" pitchFamily="18" charset="0"/>
                <a:cs typeface="Times New Roman" pitchFamily="18" charset="0"/>
              </a:rPr>
              <a:t> symmetric schemes used.</a:t>
            </a:r>
          </a:p>
          <a:p>
            <a:pPr lvl="1" algn="just">
              <a:lnSpc>
                <a:spcPct val="120000"/>
              </a:lnSpc>
              <a:buFont typeface="Wingdings" pitchFamily="2" charset="2"/>
              <a:buChar char="§"/>
            </a:pPr>
            <a:r>
              <a:rPr lang="en-IN" dirty="0" smtClean="0">
                <a:latin typeface="Times New Roman" pitchFamily="18" charset="0"/>
                <a:cs typeface="Times New Roman" pitchFamily="18" charset="0"/>
              </a:rPr>
              <a:t>Efficient than asymmetric schemes.</a:t>
            </a:r>
            <a:endParaRPr lang="en-US" dirty="0" smtClean="0">
              <a:latin typeface="Times New Roman" pitchFamily="18" charset="0"/>
              <a:cs typeface="Times New Roman" pitchFamily="18" charset="0"/>
            </a:endParaRPr>
          </a:p>
          <a:p>
            <a:pPr algn="just">
              <a:lnSpc>
                <a:spcPct val="120000"/>
              </a:lnSpc>
            </a:pPr>
            <a:r>
              <a:rPr lang="en-US" b="1" dirty="0" smtClean="0">
                <a:latin typeface="Times New Roman" pitchFamily="18" charset="0"/>
                <a:cs typeface="Times New Roman" pitchFamily="18" charset="0"/>
              </a:rPr>
              <a:t>Privacy Preserving Outsourced Mining:</a:t>
            </a:r>
          </a:p>
          <a:p>
            <a:pPr lvl="1" algn="just">
              <a:lnSpc>
                <a:spcPct val="120000"/>
              </a:lnSpc>
              <a:buFont typeface="Wingdings" pitchFamily="2" charset="2"/>
              <a:buChar char="§"/>
            </a:pPr>
            <a:r>
              <a:rPr lang="en-IN" dirty="0" smtClean="0">
                <a:latin typeface="Times New Roman" pitchFamily="18" charset="0"/>
                <a:cs typeface="Times New Roman" pitchFamily="18" charset="0"/>
              </a:rPr>
              <a:t>cloud mines association rules for data owners in a privacy-preserving manner. </a:t>
            </a:r>
          </a:p>
          <a:p>
            <a:pPr lvl="1" algn="just">
              <a:lnSpc>
                <a:spcPct val="120000"/>
              </a:lnSpc>
              <a:buFont typeface="Wingdings" pitchFamily="2" charset="2"/>
              <a:buChar char="§"/>
            </a:pPr>
            <a:r>
              <a:rPr lang="en-IN" dirty="0" smtClean="0">
                <a:latin typeface="Times New Roman" pitchFamily="18" charset="0"/>
                <a:cs typeface="Times New Roman" pitchFamily="18" charset="0"/>
              </a:rPr>
              <a:t>The cloud mines association rule candidates from the encrypted joint database.</a:t>
            </a:r>
          </a:p>
          <a:p>
            <a:pPr algn="just"/>
            <a:endParaRPr lang="en-US" dirty="0"/>
          </a:p>
        </p:txBody>
      </p:sp>
      <p:sp>
        <p:nvSpPr>
          <p:cNvPr id="4" name="Date Placeholder 3"/>
          <p:cNvSpPr>
            <a:spLocks noGrp="1"/>
          </p:cNvSpPr>
          <p:nvPr>
            <p:ph type="dt" sz="half" idx="10"/>
          </p:nvPr>
        </p:nvSpPr>
        <p:spPr/>
        <p:txBody>
          <a:bodyPr/>
          <a:lstStyle/>
          <a:p>
            <a:fld id="{6026EDA9-17F3-4B75-AC01-13618A625468}" type="datetime1">
              <a:rPr lang="en-US" smtClean="0"/>
              <a:pPr/>
              <a:t>3/23/2017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                 References</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026EDA9-17F3-4B75-AC01-13618A625468}" type="datetime1">
              <a:rPr lang="en-US" smtClean="0"/>
              <a:pPr/>
              <a:t>3/23/2017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15</a:t>
            </a:fld>
            <a:endParaRPr lang="en-US" dirty="0"/>
          </a:p>
        </p:txBody>
      </p:sp>
      <p:sp>
        <p:nvSpPr>
          <p:cNvPr id="7" name="Content Placeholder 2"/>
          <p:cNvSpPr>
            <a:spLocks noGrp="1"/>
          </p:cNvSpPr>
          <p:nvPr>
            <p:ph idx="1"/>
          </p:nvPr>
        </p:nvSpPr>
        <p:spPr/>
        <p:txBody>
          <a:bodyPr>
            <a:normAutofit fontScale="40000" lnSpcReduction="20000"/>
          </a:bodyPr>
          <a:lstStyle/>
          <a:p>
            <a:pPr algn="just">
              <a:lnSpc>
                <a:spcPct val="170000"/>
              </a:lnSpc>
              <a:buNone/>
            </a:pPr>
            <a:r>
              <a:rPr lang="en-US" sz="2400" dirty="0" smtClean="0">
                <a:latin typeface="Times New Roman" pitchFamily="18" charset="0"/>
                <a:cs typeface="Times New Roman" pitchFamily="18" charset="0"/>
              </a:rPr>
              <a:t>[</a:t>
            </a:r>
            <a:r>
              <a:rPr lang="en-US" sz="3400" dirty="0" smtClean="0">
                <a:latin typeface="Times New Roman" pitchFamily="18" charset="0"/>
                <a:cs typeface="Times New Roman" pitchFamily="18" charset="0"/>
              </a:rPr>
              <a:t>1] Privacy preserving association rule mining in vertically partitioned data. </a:t>
            </a:r>
            <a:r>
              <a:rPr lang="en-US" sz="3400" dirty="0" err="1" smtClean="0">
                <a:latin typeface="Times New Roman" pitchFamily="18" charset="0"/>
                <a:cs typeface="Times New Roman" pitchFamily="18" charset="0"/>
              </a:rPr>
              <a:t>Jaideep</a:t>
            </a:r>
            <a:r>
              <a:rPr lang="en-US"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Vaidya</a:t>
            </a:r>
            <a:r>
              <a:rPr lang="en-US" sz="3400" dirty="0" smtClean="0">
                <a:latin typeface="Times New Roman" pitchFamily="18" charset="0"/>
                <a:cs typeface="Times New Roman" pitchFamily="18" charset="0"/>
              </a:rPr>
              <a:t> and Chris </a:t>
            </a:r>
            <a:r>
              <a:rPr lang="en-US" sz="3400" dirty="0" err="1" smtClean="0">
                <a:latin typeface="Times New Roman" pitchFamily="18" charset="0"/>
                <a:cs typeface="Times New Roman" pitchFamily="18" charset="0"/>
              </a:rPr>
              <a:t>Clifton,purdure</a:t>
            </a:r>
            <a:r>
              <a:rPr lang="en-US" sz="3400" dirty="0" smtClean="0">
                <a:latin typeface="Times New Roman" pitchFamily="18" charset="0"/>
                <a:cs typeface="Times New Roman" pitchFamily="18" charset="0"/>
              </a:rPr>
              <a:t> University west </a:t>
            </a:r>
            <a:r>
              <a:rPr lang="en-US" sz="3400" dirty="0" err="1" smtClean="0">
                <a:latin typeface="Times New Roman" pitchFamily="18" charset="0"/>
                <a:cs typeface="Times New Roman" pitchFamily="18" charset="0"/>
              </a:rPr>
              <a:t>Lafayette,Indiana</a:t>
            </a:r>
            <a:r>
              <a:rPr lang="en-US" sz="3400" dirty="0" smtClean="0">
                <a:latin typeface="Times New Roman" pitchFamily="18" charset="0"/>
                <a:cs typeface="Times New Roman" pitchFamily="18" charset="0"/>
              </a:rPr>
              <a:t>.</a:t>
            </a:r>
            <a:r>
              <a:rPr lang="en-IN" sz="3400" b="1" i="1" dirty="0" smtClean="0">
                <a:latin typeface="Times New Roman" pitchFamily="18" charset="0"/>
                <a:cs typeface="Times New Roman" pitchFamily="18" charset="0"/>
              </a:rPr>
              <a:t> </a:t>
            </a:r>
            <a:r>
              <a:rPr lang="en-IN" sz="3400" dirty="0" smtClean="0">
                <a:latin typeface="Times New Roman" pitchFamily="18" charset="0"/>
                <a:cs typeface="Times New Roman" pitchFamily="18" charset="0"/>
              </a:rPr>
              <a:t>Volume 3 Issue 5, May 2014 </a:t>
            </a:r>
            <a:endParaRPr lang="en-US" sz="3400" dirty="0" smtClean="0">
              <a:latin typeface="Times New Roman" pitchFamily="18" charset="0"/>
              <a:cs typeface="Times New Roman" pitchFamily="18" charset="0"/>
            </a:endParaRPr>
          </a:p>
          <a:p>
            <a:pPr algn="just">
              <a:lnSpc>
                <a:spcPct val="170000"/>
              </a:lnSpc>
              <a:buNone/>
            </a:pPr>
            <a:r>
              <a:rPr lang="en-US" sz="3400" dirty="0" smtClean="0">
                <a:latin typeface="Times New Roman" pitchFamily="18" charset="0"/>
                <a:cs typeface="Times New Roman" pitchFamily="18" charset="0"/>
              </a:rPr>
              <a:t>[2] Privacy-preserving Mining of Association Rules from Outsourced Transaction Databases</a:t>
            </a:r>
            <a:r>
              <a:rPr lang="en-IN"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Fosca</a:t>
            </a:r>
            <a:r>
              <a:rPr lang="en-US"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Giannotti</a:t>
            </a:r>
            <a:r>
              <a:rPr lang="en-US"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Laks</a:t>
            </a:r>
            <a:r>
              <a:rPr lang="en-US" sz="3400" dirty="0" smtClean="0">
                <a:latin typeface="Times New Roman" pitchFamily="18" charset="0"/>
                <a:cs typeface="Times New Roman" pitchFamily="18" charset="0"/>
              </a:rPr>
              <a:t> V.S. </a:t>
            </a:r>
            <a:r>
              <a:rPr lang="en-US" sz="3400" dirty="0" err="1" smtClean="0">
                <a:latin typeface="Times New Roman" pitchFamily="18" charset="0"/>
                <a:cs typeface="Times New Roman" pitchFamily="18" charset="0"/>
              </a:rPr>
              <a:t>Lakshmanan</a:t>
            </a:r>
            <a:r>
              <a:rPr lang="en-US" sz="3400" dirty="0" smtClean="0">
                <a:latin typeface="Times New Roman" pitchFamily="18" charset="0"/>
                <a:cs typeface="Times New Roman" pitchFamily="18" charset="0"/>
              </a:rPr>
              <a:t>, Anna </a:t>
            </a:r>
            <a:r>
              <a:rPr lang="en-US" sz="3400" dirty="0" err="1" smtClean="0">
                <a:latin typeface="Times New Roman" pitchFamily="18" charset="0"/>
                <a:cs typeface="Times New Roman" pitchFamily="18" charset="0"/>
              </a:rPr>
              <a:t>Monreale</a:t>
            </a:r>
            <a:r>
              <a:rPr lang="en-US" sz="3400" dirty="0" smtClean="0">
                <a:latin typeface="Times New Roman" pitchFamily="18" charset="0"/>
                <a:cs typeface="Times New Roman" pitchFamily="18" charset="0"/>
              </a:rPr>
              <a:t>, Dino </a:t>
            </a:r>
            <a:r>
              <a:rPr lang="en-US" sz="3400" dirty="0" err="1" smtClean="0">
                <a:latin typeface="Times New Roman" pitchFamily="18" charset="0"/>
                <a:cs typeface="Times New Roman" pitchFamily="18" charset="0"/>
              </a:rPr>
              <a:t>Pedreschi</a:t>
            </a:r>
            <a:r>
              <a:rPr lang="en-US" sz="3400" dirty="0" smtClean="0">
                <a:latin typeface="Times New Roman" pitchFamily="18" charset="0"/>
                <a:cs typeface="Times New Roman" pitchFamily="18" charset="0"/>
              </a:rPr>
              <a:t>, and </a:t>
            </a:r>
            <a:r>
              <a:rPr lang="en-US" sz="3400" dirty="0" err="1" smtClean="0">
                <a:latin typeface="Times New Roman" pitchFamily="18" charset="0"/>
                <a:cs typeface="Times New Roman" pitchFamily="18" charset="0"/>
              </a:rPr>
              <a:t>Hui</a:t>
            </a:r>
            <a:r>
              <a:rPr lang="en-US" sz="3400" dirty="0" smtClean="0">
                <a:latin typeface="Times New Roman" pitchFamily="18" charset="0"/>
                <a:cs typeface="Times New Roman" pitchFamily="18" charset="0"/>
              </a:rPr>
              <a:t> (Wendy) Wang.</a:t>
            </a:r>
            <a:r>
              <a:rPr lang="en-IN" sz="3400" dirty="0" smtClean="0">
                <a:latin typeface="Times New Roman" pitchFamily="18" charset="0"/>
                <a:cs typeface="Times New Roman" pitchFamily="18" charset="0"/>
              </a:rPr>
              <a:t> VOL. 7, NO. 3, SEPTEMBER 2013</a:t>
            </a:r>
          </a:p>
          <a:p>
            <a:pPr algn="just">
              <a:lnSpc>
                <a:spcPct val="170000"/>
              </a:lnSpc>
              <a:buNone/>
            </a:pPr>
            <a:r>
              <a:rPr lang="en-US" sz="3400" dirty="0" smtClean="0">
                <a:latin typeface="Times New Roman" pitchFamily="18" charset="0"/>
                <a:cs typeface="Times New Roman" pitchFamily="18" charset="0"/>
              </a:rPr>
              <a:t>[3] Performance Tuning of Steganography Algorithm For Privacy Preserving Association Rule Mining in Heterogeneous Data Base </a:t>
            </a:r>
            <a:r>
              <a:rPr lang="en-US" sz="3400" dirty="0" err="1" smtClean="0">
                <a:latin typeface="Times New Roman" pitchFamily="18" charset="0"/>
                <a:cs typeface="Times New Roman" pitchFamily="18" charset="0"/>
              </a:rPr>
              <a:t>Mahmoud</a:t>
            </a:r>
            <a:r>
              <a:rPr lang="en-US" sz="3400" dirty="0" smtClean="0">
                <a:latin typeface="Times New Roman" pitchFamily="18" charset="0"/>
                <a:cs typeface="Times New Roman" pitchFamily="18" charset="0"/>
              </a:rPr>
              <a:t> Hussein, </a:t>
            </a:r>
            <a:r>
              <a:rPr lang="en-US" sz="3400" dirty="0" err="1" smtClean="0">
                <a:latin typeface="Times New Roman" pitchFamily="18" charset="0"/>
                <a:cs typeface="Times New Roman" pitchFamily="18" charset="0"/>
              </a:rPr>
              <a:t>Ashraf</a:t>
            </a:r>
            <a:r>
              <a:rPr lang="en-US" sz="3400" dirty="0" smtClean="0">
                <a:latin typeface="Times New Roman" pitchFamily="18" charset="0"/>
                <a:cs typeface="Times New Roman" pitchFamily="18" charset="0"/>
              </a:rPr>
              <a:t> El-</a:t>
            </a:r>
            <a:r>
              <a:rPr lang="en-US" sz="3400" dirty="0" err="1" smtClean="0">
                <a:latin typeface="Times New Roman" pitchFamily="18" charset="0"/>
                <a:cs typeface="Times New Roman" pitchFamily="18" charset="0"/>
              </a:rPr>
              <a:t>Sisi</a:t>
            </a:r>
            <a:r>
              <a:rPr lang="en-US" sz="3400" dirty="0" smtClean="0">
                <a:latin typeface="Times New Roman" pitchFamily="18" charset="0"/>
                <a:cs typeface="Times New Roman" pitchFamily="18" charset="0"/>
              </a:rPr>
              <a:t> and </a:t>
            </a:r>
            <a:r>
              <a:rPr lang="en-US" sz="3400" dirty="0" err="1" smtClean="0">
                <a:latin typeface="Times New Roman" pitchFamily="18" charset="0"/>
                <a:cs typeface="Times New Roman" pitchFamily="18" charset="0"/>
              </a:rPr>
              <a:t>Nabil</a:t>
            </a:r>
            <a:r>
              <a:rPr lang="en-US" sz="3400" dirty="0" smtClean="0">
                <a:latin typeface="Times New Roman" pitchFamily="18" charset="0"/>
                <a:cs typeface="Times New Roman" pitchFamily="18" charset="0"/>
              </a:rPr>
              <a:t> Ismail Computer Science Department , Faculty of computers and Information, </a:t>
            </a:r>
            <a:r>
              <a:rPr lang="en-US" sz="3400" dirty="0" err="1" smtClean="0">
                <a:latin typeface="Times New Roman" pitchFamily="18" charset="0"/>
                <a:cs typeface="Times New Roman" pitchFamily="18" charset="0"/>
              </a:rPr>
              <a:t>Menofyia</a:t>
            </a:r>
            <a:r>
              <a:rPr lang="en-US" sz="3400" dirty="0" smtClean="0">
                <a:latin typeface="Times New Roman" pitchFamily="18" charset="0"/>
                <a:cs typeface="Times New Roman" pitchFamily="18" charset="0"/>
              </a:rPr>
              <a:t> University, </a:t>
            </a:r>
            <a:r>
              <a:rPr lang="en-US" sz="3400" dirty="0" err="1" smtClean="0">
                <a:latin typeface="Times New Roman" pitchFamily="18" charset="0"/>
                <a:cs typeface="Times New Roman" pitchFamily="18" charset="0"/>
              </a:rPr>
              <a:t>Shebin</a:t>
            </a:r>
            <a:r>
              <a:rPr lang="en-US"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Elkom</a:t>
            </a:r>
            <a:r>
              <a:rPr lang="en-US" sz="3400" dirty="0" smtClean="0">
                <a:latin typeface="Times New Roman" pitchFamily="18" charset="0"/>
                <a:cs typeface="Times New Roman" pitchFamily="18" charset="0"/>
              </a:rPr>
              <a:t> 32511, Egypt.</a:t>
            </a:r>
          </a:p>
          <a:p>
            <a:pPr algn="just">
              <a:lnSpc>
                <a:spcPct val="170000"/>
              </a:lnSpc>
              <a:buNone/>
            </a:pPr>
            <a:r>
              <a:rPr lang="en-US" sz="3400" dirty="0" smtClean="0">
                <a:latin typeface="Times New Roman" pitchFamily="18" charset="0"/>
                <a:cs typeface="Times New Roman" pitchFamily="18" charset="0"/>
              </a:rPr>
              <a:t>[4] Privacy-Preserving Computation of Bayesian Networks on Vertically Partitioned Data</a:t>
            </a:r>
            <a:r>
              <a:rPr lang="en-IN"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Zhiqiang</a:t>
            </a:r>
            <a:r>
              <a:rPr lang="en-US" sz="3400" dirty="0" smtClean="0">
                <a:latin typeface="Times New Roman" pitchFamily="18" charset="0"/>
                <a:cs typeface="Times New Roman" pitchFamily="18" charset="0"/>
              </a:rPr>
              <a:t> Yang and Rebecca N. Wright, Member, IEEE.</a:t>
            </a:r>
            <a:r>
              <a:rPr lang="en-IN" sz="3400" dirty="0" smtClean="0">
                <a:latin typeface="Times New Roman" pitchFamily="18" charset="0"/>
                <a:cs typeface="Times New Roman" pitchFamily="18" charset="0"/>
              </a:rPr>
              <a:t> VOL. 18, NO. 9, SEPTEMBER 2006</a:t>
            </a:r>
          </a:p>
          <a:p>
            <a:pPr>
              <a:buNone/>
            </a:pPr>
            <a:endParaRPr lang="en-US" sz="3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2286001"/>
            <a:ext cx="7848600" cy="1107996"/>
          </a:xfrm>
          <a:prstGeom prst="rect">
            <a:avLst/>
          </a:prstGeom>
          <a:noFill/>
        </p:spPr>
        <p:txBody>
          <a:bodyPr wrap="square" rtlCol="0">
            <a:spAutoFit/>
          </a:bodyPr>
          <a:lstStyle/>
          <a:p>
            <a:pPr algn="just"/>
            <a:r>
              <a:rPr lang="en-US" sz="4400" dirty="0" smtClean="0">
                <a:latin typeface="Times New Roman" pitchFamily="18" charset="0"/>
                <a:cs typeface="Times New Roman" pitchFamily="18" charset="0"/>
              </a:rPr>
              <a:t>         </a:t>
            </a:r>
            <a:r>
              <a:rPr lang="en-US" sz="6600" dirty="0" smtClean="0">
                <a:latin typeface="Times New Roman" pitchFamily="18" charset="0"/>
                <a:cs typeface="Times New Roman" pitchFamily="18" charset="0"/>
              </a:rPr>
              <a:t>THANK YOU</a:t>
            </a:r>
            <a:endParaRPr lang="en-US" sz="6600" dirty="0" smtClean="0"/>
          </a:p>
        </p:txBody>
      </p:sp>
      <p:sp>
        <p:nvSpPr>
          <p:cNvPr id="3" name="Date Placeholder 2"/>
          <p:cNvSpPr>
            <a:spLocks noGrp="1"/>
          </p:cNvSpPr>
          <p:nvPr>
            <p:ph type="dt" sz="half" idx="10"/>
          </p:nvPr>
        </p:nvSpPr>
        <p:spPr/>
        <p:txBody>
          <a:bodyPr/>
          <a:lstStyle/>
          <a:p>
            <a:fld id="{4A6D9148-2617-4D21-B206-55D6E438C15F}" type="datetime1">
              <a:rPr lang="en-US" smtClean="0"/>
              <a:pPr/>
              <a:t>3/23/2017</a:t>
            </a:fld>
            <a:endParaRPr lang="en-US" dirty="0"/>
          </a:p>
        </p:txBody>
      </p:sp>
      <p:sp>
        <p:nvSpPr>
          <p:cNvPr id="4" name="Slide Number Placeholder 3"/>
          <p:cNvSpPr>
            <a:spLocks noGrp="1"/>
          </p:cNvSpPr>
          <p:nvPr>
            <p:ph type="sldNum" sz="quarter" idx="12"/>
          </p:nvPr>
        </p:nvSpPr>
        <p:spPr/>
        <p:txBody>
          <a:bodyPr/>
          <a:lstStyle/>
          <a:p>
            <a:fld id="{F8A0F61F-F416-4A0F-8B09-249748AAC3D2}" type="slidenum">
              <a:rPr lang="en-US" smtClean="0"/>
              <a:pPr/>
              <a:t>16</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OUTLINE</a:t>
            </a:r>
            <a:endParaRPr lang="en-US" dirty="0"/>
          </a:p>
        </p:txBody>
      </p:sp>
      <p:sp>
        <p:nvSpPr>
          <p:cNvPr id="3" name="Content Placeholder 2"/>
          <p:cNvSpPr>
            <a:spLocks noGrp="1"/>
          </p:cNvSpPr>
          <p:nvPr>
            <p:ph idx="1"/>
          </p:nvPr>
        </p:nvSpPr>
        <p:spPr>
          <a:xfrm>
            <a:off x="1435608" y="1447800"/>
            <a:ext cx="7498080" cy="3581400"/>
          </a:xfrm>
        </p:spPr>
        <p:txBody>
          <a:bodyPr>
            <a:normAutofit/>
          </a:bodyPr>
          <a:lstStyle/>
          <a:p>
            <a:pPr algn="just"/>
            <a:r>
              <a:rPr lang="en-US" dirty="0" smtClean="0">
                <a:latin typeface="Times New Roman" pitchFamily="18" charset="0"/>
                <a:cs typeface="Times New Roman" pitchFamily="18" charset="0"/>
              </a:rPr>
              <a:t>Introduction </a:t>
            </a:r>
          </a:p>
          <a:p>
            <a:pPr algn="just"/>
            <a:r>
              <a:rPr lang="en-US" dirty="0" smtClean="0">
                <a:latin typeface="Times New Roman" pitchFamily="18" charset="0"/>
                <a:cs typeface="Times New Roman" pitchFamily="18" charset="0"/>
              </a:rPr>
              <a:t>Problem Statement</a:t>
            </a:r>
          </a:p>
          <a:p>
            <a:pPr algn="just"/>
            <a:r>
              <a:rPr lang="en-US" dirty="0" smtClean="0">
                <a:latin typeface="Times New Roman" pitchFamily="18" charset="0"/>
                <a:cs typeface="Times New Roman" pitchFamily="18" charset="0"/>
              </a:rPr>
              <a:t>Literature survey</a:t>
            </a:r>
          </a:p>
          <a:p>
            <a:pPr algn="just"/>
            <a:r>
              <a:rPr lang="en-US" dirty="0" smtClean="0">
                <a:latin typeface="Times New Roman" pitchFamily="18" charset="0"/>
                <a:cs typeface="Times New Roman" pitchFamily="18" charset="0"/>
              </a:rPr>
              <a:t>Design Flow</a:t>
            </a:r>
          </a:p>
          <a:p>
            <a:pPr algn="just"/>
            <a:r>
              <a:rPr lang="en-US" dirty="0" smtClean="0">
                <a:latin typeface="Times New Roman" pitchFamily="18" charset="0"/>
                <a:cs typeface="Times New Roman" pitchFamily="18" charset="0"/>
              </a:rPr>
              <a:t>Methodology</a:t>
            </a:r>
          </a:p>
          <a:p>
            <a:pPr algn="just"/>
            <a:r>
              <a:rPr lang="en-US" dirty="0" smtClean="0">
                <a:latin typeface="Times New Roman" pitchFamily="18" charset="0"/>
                <a:cs typeface="Times New Roman" pitchFamily="18" charset="0"/>
              </a:rPr>
              <a:t>References</a:t>
            </a:r>
          </a:p>
          <a:p>
            <a:pPr algn="just">
              <a:lnSpc>
                <a:spcPct val="150000"/>
              </a:lnSpc>
            </a:pPr>
            <a:endParaRPr lang="en-US"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F8A0F61F-F416-4A0F-8B09-249748AAC3D2}" type="slidenum">
              <a:rPr lang="en-US" smtClean="0"/>
              <a:pPr/>
              <a:t>2</a:t>
            </a:fld>
            <a:endParaRPr lang="en-US"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nSpc>
                <a:spcPct val="150000"/>
              </a:lnSpc>
            </a:pPr>
            <a:r>
              <a:rPr lang="en-US" b="1" dirty="0" smtClean="0">
                <a:latin typeface="Times New Roman" pitchFamily="18" charset="0"/>
                <a:cs typeface="Times New Roman" pitchFamily="18" charset="0"/>
              </a:rPr>
              <a:t>Data</a:t>
            </a:r>
          </a:p>
          <a:p>
            <a:pPr lvl="1">
              <a:lnSpc>
                <a:spcPct val="150000"/>
              </a:lnSpc>
              <a:buFont typeface="Wingdings" pitchFamily="2" charset="2"/>
              <a:buChar char="§"/>
            </a:pPr>
            <a:r>
              <a:rPr lang="en-US" dirty="0" smtClean="0">
                <a:latin typeface="Times New Roman" pitchFamily="18" charset="0"/>
                <a:cs typeface="Times New Roman" pitchFamily="18" charset="0"/>
              </a:rPr>
              <a:t> Data is not just a information.</a:t>
            </a:r>
          </a:p>
          <a:p>
            <a:pPr lvl="1">
              <a:lnSpc>
                <a:spcPct val="150000"/>
              </a:lnSpc>
              <a:buFont typeface="Wingdings" pitchFamily="2" charset="2"/>
              <a:buChar char="§"/>
            </a:pPr>
            <a:r>
              <a:rPr lang="en-US"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Digital data is data that is represented using  the binary number system of ones  and zeros</a:t>
            </a:r>
            <a:r>
              <a:rPr lang="en-US" dirty="0" smtClean="0">
                <a:latin typeface="Times New Roman" pitchFamily="18" charset="0"/>
                <a:cs typeface="Times New Roman" pitchFamily="18" charset="0"/>
              </a:rPr>
              <a:t>.       </a:t>
            </a:r>
          </a:p>
          <a:p>
            <a:pPr>
              <a:lnSpc>
                <a:spcPct val="150000"/>
              </a:lnSpc>
            </a:pPr>
            <a:r>
              <a:rPr lang="en-US" b="1" dirty="0" smtClean="0">
                <a:latin typeface="Times New Roman" pitchFamily="18" charset="0"/>
                <a:cs typeface="Times New Roman" pitchFamily="18" charset="0"/>
              </a:rPr>
              <a:t>Big data </a:t>
            </a:r>
          </a:p>
          <a:p>
            <a:pPr lvl="1">
              <a:lnSpc>
                <a:spcPct val="150000"/>
              </a:lnSpc>
              <a:buFont typeface="Wingdings" pitchFamily="2" charset="2"/>
              <a:buChar char="§"/>
            </a:pPr>
            <a:r>
              <a:rPr lang="en-US" dirty="0" smtClean="0">
                <a:latin typeface="Times New Roman" pitchFamily="18" charset="0"/>
                <a:cs typeface="Times New Roman" pitchFamily="18" charset="0"/>
              </a:rPr>
              <a:t>Big-data  is similar to ‘Small-data’, but bigger.</a:t>
            </a:r>
          </a:p>
          <a:p>
            <a:pPr lvl="1">
              <a:lnSpc>
                <a:spcPct val="150000"/>
              </a:lnSpc>
              <a:buFont typeface="Wingdings" pitchFamily="2" charset="2"/>
              <a:buChar char="§"/>
            </a:pPr>
            <a:r>
              <a:rPr lang="en-US" dirty="0" smtClean="0">
                <a:latin typeface="Times New Roman" pitchFamily="18" charset="0"/>
                <a:cs typeface="Times New Roman" pitchFamily="18" charset="0"/>
              </a:rPr>
              <a:t>It is a massive volume of both structured and unstructured data .</a:t>
            </a:r>
          </a:p>
          <a:p>
            <a:pPr lvl="1">
              <a:lnSpc>
                <a:spcPct val="150000"/>
              </a:lnSpc>
              <a:buFont typeface="Wingdings" pitchFamily="2" charset="2"/>
              <a:buChar char="§"/>
            </a:pPr>
            <a:r>
              <a:rPr lang="en-US" dirty="0" smtClean="0">
                <a:latin typeface="Times New Roman" pitchFamily="18" charset="0"/>
                <a:cs typeface="Times New Roman" pitchFamily="18" charset="0"/>
              </a:rPr>
              <a:t>It is so large it is difficult to process using traditional database and software techniques.</a:t>
            </a:r>
          </a:p>
          <a:p>
            <a:pPr lvl="1">
              <a:lnSpc>
                <a:spcPct val="150000"/>
              </a:lnSpc>
              <a:buNone/>
            </a:pPr>
            <a:endParaRPr lang="en-US"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FB79B8A-9EE7-4C8F-9D45-3DA70D17A457}" type="datetime1">
              <a:rPr lang="en-US" smtClean="0"/>
              <a:pPr/>
              <a:t>3/23/2017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buFont typeface="Wingdings" pitchFamily="2" charset="2"/>
              <a:buChar char="§"/>
            </a:pPr>
            <a:r>
              <a:rPr lang="en-US" dirty="0" smtClean="0">
                <a:latin typeface="Times New Roman" pitchFamily="18" charset="0"/>
                <a:cs typeface="Times New Roman" pitchFamily="18" charset="0"/>
              </a:rPr>
              <a:t>4Vs (volume, variety, velocity and veracity) are four defining properties or dimensions of big data.</a:t>
            </a:r>
          </a:p>
          <a:p>
            <a:pPr lvl="1">
              <a:buFont typeface="Wingdings" pitchFamily="2" charset="2"/>
              <a:buChar char="§"/>
            </a:pPr>
            <a:r>
              <a:rPr lang="en-US" b="1" dirty="0" smtClean="0">
                <a:latin typeface="Times New Roman" pitchFamily="18" charset="0"/>
                <a:cs typeface="Times New Roman" pitchFamily="18" charset="0"/>
              </a:rPr>
              <a:t>Volume</a:t>
            </a:r>
            <a:r>
              <a:rPr lang="en-US" dirty="0" smtClean="0">
                <a:latin typeface="Times New Roman" pitchFamily="18" charset="0"/>
                <a:cs typeface="Times New Roman" pitchFamily="18" charset="0"/>
              </a:rPr>
              <a:t>: Refers to the amount of data.</a:t>
            </a:r>
          </a:p>
          <a:p>
            <a:pPr lvl="1">
              <a:buFont typeface="Wingdings" pitchFamily="2" charset="2"/>
              <a:buChar char="§"/>
            </a:pPr>
            <a:r>
              <a:rPr lang="en-US" b="1" dirty="0" smtClean="0">
                <a:latin typeface="Times New Roman" pitchFamily="18" charset="0"/>
                <a:cs typeface="Times New Roman" pitchFamily="18" charset="0"/>
              </a:rPr>
              <a:t>Variety</a:t>
            </a:r>
            <a:r>
              <a:rPr lang="en-US" dirty="0" smtClean="0">
                <a:latin typeface="Times New Roman" pitchFamily="18" charset="0"/>
                <a:cs typeface="Times New Roman" pitchFamily="18" charset="0"/>
              </a:rPr>
              <a:t> : Refers to the number of types of data.</a:t>
            </a:r>
          </a:p>
          <a:p>
            <a:pPr lvl="1">
              <a:buFont typeface="Wingdings" pitchFamily="2" charset="2"/>
              <a:buChar char="§"/>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Velocity </a:t>
            </a:r>
            <a:r>
              <a:rPr lang="en-US" dirty="0" smtClean="0">
                <a:latin typeface="Times New Roman" pitchFamily="18" charset="0"/>
                <a:cs typeface="Times New Roman" pitchFamily="18" charset="0"/>
              </a:rPr>
              <a:t>: Refers to the speed of data processing.</a:t>
            </a:r>
            <a:endParaRPr lang="en-US" dirty="0">
              <a:latin typeface="Times New Roman" pitchFamily="18" charset="0"/>
              <a:cs typeface="Times New Roman" pitchFamily="18" charset="0"/>
            </a:endParaRPr>
          </a:p>
          <a:p>
            <a:pPr lvl="1">
              <a:buFont typeface="Wingdings" pitchFamily="2" charset="2"/>
              <a:buChar char="§"/>
            </a:pPr>
            <a:r>
              <a:rPr lang="en-US" b="1" dirty="0" smtClean="0">
                <a:latin typeface="Times New Roman" pitchFamily="18" charset="0"/>
                <a:cs typeface="Times New Roman" pitchFamily="18" charset="0"/>
              </a:rPr>
              <a:t>Veracity</a:t>
            </a:r>
            <a:r>
              <a:rPr lang="en-US" dirty="0" smtClean="0">
                <a:latin typeface="Times New Roman" pitchFamily="18" charset="0"/>
                <a:cs typeface="Times New Roman" pitchFamily="18" charset="0"/>
              </a:rPr>
              <a:t> : Refers to the trustworthiness of the data.</a:t>
            </a:r>
          </a:p>
        </p:txBody>
      </p:sp>
      <p:sp>
        <p:nvSpPr>
          <p:cNvPr id="4" name="Date Placeholder 3"/>
          <p:cNvSpPr>
            <a:spLocks noGrp="1"/>
          </p:cNvSpPr>
          <p:nvPr>
            <p:ph type="dt" sz="half" idx="10"/>
          </p:nvPr>
        </p:nvSpPr>
        <p:spPr/>
        <p:txBody>
          <a:bodyPr/>
          <a:lstStyle/>
          <a:p>
            <a:fld id="{405CBDCD-6D87-42A7-9A20-08AB9F1B0DB7}" type="datetime1">
              <a:rPr lang="en-US" smtClean="0"/>
              <a:pPr/>
              <a:t>3/23/2017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 mining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Used to find actionable information from large sets of data.</a:t>
            </a:r>
          </a:p>
          <a:p>
            <a:pPr>
              <a:lnSpc>
                <a:spcPct val="150000"/>
              </a:lnSpc>
            </a:pPr>
            <a:r>
              <a:rPr lang="en-US" dirty="0" smtClean="0">
                <a:latin typeface="Times New Roman" pitchFamily="18" charset="0"/>
                <a:cs typeface="Times New Roman" pitchFamily="18" charset="0"/>
              </a:rPr>
              <a:t>Data cleaning, data integration and data transformation.</a:t>
            </a:r>
          </a:p>
          <a:p>
            <a:pPr>
              <a:lnSpc>
                <a:spcPct val="150000"/>
              </a:lnSpc>
            </a:pPr>
            <a:r>
              <a:rPr lang="en-US" dirty="0" smtClean="0">
                <a:latin typeface="Times New Roman" pitchFamily="18" charset="0"/>
                <a:cs typeface="Times New Roman" pitchFamily="18" charset="0"/>
              </a:rPr>
              <a:t>Various applications like market analysis, corporate analysis and fraud detection.</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026EDA9-17F3-4B75-AC01-13618A625468}" type="datetime1">
              <a:rPr lang="en-US" smtClean="0"/>
              <a:pPr/>
              <a:t>3/23/2017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Mining Techniques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1447800"/>
            <a:ext cx="8324088" cy="4800600"/>
          </a:xfrm>
        </p:spPr>
        <p:txBody>
          <a:bodyPr>
            <a:normAutofit/>
          </a:bodyPr>
          <a:lstStyle/>
          <a:p>
            <a:pPr lvl="1" algn="just">
              <a:lnSpc>
                <a:spcPct val="150000"/>
              </a:lnSpc>
              <a:buFont typeface="Arial" pitchFamily="34" charset="0"/>
              <a:buChar char="•"/>
            </a:pPr>
            <a:r>
              <a:rPr lang="en-US" b="1" dirty="0" smtClean="0">
                <a:latin typeface="Times New Roman" pitchFamily="18" charset="0"/>
                <a:cs typeface="Times New Roman" pitchFamily="18" charset="0"/>
              </a:rPr>
              <a:t>Association rule mining </a:t>
            </a:r>
            <a:r>
              <a:rPr lang="en-US"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Frequent item set mining</a:t>
            </a:r>
            <a:r>
              <a:rPr lang="en-US" dirty="0" smtClean="0">
                <a:latin typeface="Times New Roman" pitchFamily="18" charset="0"/>
                <a:cs typeface="Times New Roman" pitchFamily="18" charset="0"/>
              </a:rPr>
              <a:t> are two widely used data analysis techniques.</a:t>
            </a:r>
          </a:p>
          <a:p>
            <a:pPr lvl="1" algn="just">
              <a:lnSpc>
                <a:spcPct val="150000"/>
              </a:lnSpc>
              <a:buFont typeface="Arial" pitchFamily="34" charset="0"/>
              <a:buChar char="•"/>
            </a:pPr>
            <a:r>
              <a:rPr lang="en-US" dirty="0" smtClean="0">
                <a:latin typeface="Times New Roman" pitchFamily="18" charset="0"/>
                <a:cs typeface="Times New Roman" pitchFamily="18" charset="0"/>
              </a:rPr>
              <a:t>These techniques used to find frequently occurring data items and association relationship between data items.</a:t>
            </a:r>
          </a:p>
        </p:txBody>
      </p:sp>
      <p:sp>
        <p:nvSpPr>
          <p:cNvPr id="4" name="Date Placeholder 3"/>
          <p:cNvSpPr>
            <a:spLocks noGrp="1"/>
          </p:cNvSpPr>
          <p:nvPr>
            <p:ph type="dt" sz="half" idx="10"/>
          </p:nvPr>
        </p:nvSpPr>
        <p:spPr/>
        <p:txBody>
          <a:bodyPr/>
          <a:lstStyle/>
          <a:p>
            <a:fld id="{3FB79B8A-9EE7-4C8F-9D45-3DA70D17A457}" type="datetime1">
              <a:rPr lang="en-US" smtClean="0"/>
              <a:pPr/>
              <a:t>3/23/2017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b="1" dirty="0" smtClean="0">
                <a:latin typeface="Times New Roman" pitchFamily="18" charset="0"/>
                <a:cs typeface="Times New Roman" pitchFamily="18" charset="0"/>
              </a:rPr>
              <a:t>Frequent itemset mining</a:t>
            </a:r>
          </a:p>
          <a:p>
            <a:pPr lvl="1" algn="just">
              <a:lnSpc>
                <a:spcPct val="150000"/>
              </a:lnSpc>
              <a:buFont typeface="Wingdings" pitchFamily="2" charset="2"/>
              <a:buChar char="§"/>
            </a:pPr>
            <a:r>
              <a:rPr lang="en-US" dirty="0" smtClean="0">
                <a:latin typeface="Times New Roman" pitchFamily="18" charset="0"/>
                <a:cs typeface="Times New Roman" pitchFamily="18" charset="0"/>
              </a:rPr>
              <a:t>Itemset that occur together in transactional dataset</a:t>
            </a:r>
          </a:p>
          <a:p>
            <a:pPr lvl="1" algn="just">
              <a:lnSpc>
                <a:spcPct val="150000"/>
              </a:lnSpc>
              <a:buFont typeface="Wingdings" pitchFamily="2" charset="2"/>
              <a:buChar char="§"/>
            </a:pPr>
            <a:r>
              <a:rPr lang="en-US" dirty="0" smtClean="0">
                <a:latin typeface="Times New Roman" pitchFamily="18" charset="0"/>
                <a:cs typeface="Times New Roman" pitchFamily="18" charset="0"/>
              </a:rPr>
              <a:t>Example consider milk and bread are brought together in market.</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05CBDCD-6D87-42A7-9A20-08AB9F1B0DB7}" type="datetime1">
              <a:rPr lang="en-US" smtClean="0"/>
              <a:pPr/>
              <a:t>3/23/2017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b="1" dirty="0" smtClean="0">
                <a:latin typeface="Times New Roman" pitchFamily="18" charset="0"/>
                <a:cs typeface="Times New Roman" pitchFamily="18" charset="0"/>
              </a:rPr>
              <a:t>Association Rule mining</a:t>
            </a:r>
          </a:p>
          <a:p>
            <a:pPr lvl="1" algn="just">
              <a:lnSpc>
                <a:spcPct val="150000"/>
              </a:lnSpc>
              <a:buFont typeface="Wingdings" pitchFamily="2" charset="2"/>
              <a:buChar char="§"/>
            </a:pPr>
            <a:r>
              <a:rPr lang="en-US" dirty="0" smtClean="0">
                <a:latin typeface="Times New Roman" pitchFamily="18" charset="0"/>
                <a:cs typeface="Times New Roman" pitchFamily="18" charset="0"/>
              </a:rPr>
              <a:t>Used to find frequent pattern, correlations, associations from datasets of relation database.</a:t>
            </a:r>
          </a:p>
          <a:p>
            <a:pPr lvl="1" algn="just">
              <a:lnSpc>
                <a:spcPct val="150000"/>
              </a:lnSpc>
              <a:buFont typeface="Wingdings" pitchFamily="2" charset="2"/>
              <a:buChar char="§"/>
            </a:pPr>
            <a:r>
              <a:rPr lang="en-US" dirty="0" smtClean="0">
                <a:latin typeface="Times New Roman" pitchFamily="18" charset="0"/>
                <a:cs typeface="Times New Roman" pitchFamily="18" charset="0"/>
              </a:rPr>
              <a:t>Example {</a:t>
            </a:r>
            <a:r>
              <a:rPr lang="en-US" dirty="0" err="1" smtClean="0">
                <a:latin typeface="Times New Roman" pitchFamily="18" charset="0"/>
                <a:cs typeface="Times New Roman" pitchFamily="18" charset="0"/>
              </a:rPr>
              <a:t>bread,butter</a:t>
            </a:r>
            <a:r>
              <a:rPr lang="en-US" dirty="0" smtClean="0">
                <a:latin typeface="Times New Roman" pitchFamily="18" charset="0"/>
                <a:cs typeface="Times New Roman" pitchFamily="18" charset="0"/>
              </a:rPr>
              <a:t>}=&gt;milk.</a:t>
            </a:r>
          </a:p>
          <a:p>
            <a:pPr lvl="1" algn="just">
              <a:lnSpc>
                <a:spcPct val="150000"/>
              </a:lnSpc>
              <a:buFont typeface="Arial" pitchFamily="34" charset="0"/>
              <a:buChar char="•"/>
            </a:pPr>
            <a:r>
              <a:rPr lang="en-US" dirty="0" smtClean="0">
                <a:latin typeface="Times New Roman" pitchFamily="18" charset="0"/>
                <a:cs typeface="Times New Roman" pitchFamily="18" charset="0"/>
              </a:rPr>
              <a:t>Earlier algorithm like Apriori, </a:t>
            </a:r>
            <a:r>
              <a:rPr lang="en-US" dirty="0" err="1" smtClean="0">
                <a:latin typeface="Times New Roman" pitchFamily="18" charset="0"/>
                <a:cs typeface="Times New Roman" pitchFamily="18" charset="0"/>
              </a:rPr>
              <a:t>FPGrowth</a:t>
            </a:r>
            <a:r>
              <a:rPr lang="en-US" dirty="0" smtClean="0">
                <a:latin typeface="Times New Roman" pitchFamily="18" charset="0"/>
                <a:cs typeface="Times New Roman" pitchFamily="18" charset="0"/>
              </a:rPr>
              <a:t> are designed for centralized database and data stored in central site. </a:t>
            </a:r>
          </a:p>
          <a:p>
            <a:pPr algn="just">
              <a:lnSpc>
                <a:spcPct val="150000"/>
              </a:lnSpc>
              <a:buNone/>
            </a:pPr>
            <a:r>
              <a:rPr lang="en-US" dirty="0" smtClean="0"/>
              <a:t>      </a:t>
            </a:r>
            <a:endParaRPr lang="en-US" dirty="0"/>
          </a:p>
        </p:txBody>
      </p:sp>
      <p:sp>
        <p:nvSpPr>
          <p:cNvPr id="5" name="Date Placeholder 4"/>
          <p:cNvSpPr>
            <a:spLocks noGrp="1"/>
          </p:cNvSpPr>
          <p:nvPr>
            <p:ph type="dt" sz="half" idx="10"/>
          </p:nvPr>
        </p:nvSpPr>
        <p:spPr/>
        <p:txBody>
          <a:bodyPr/>
          <a:lstStyle/>
          <a:p>
            <a:fld id="{C8696996-AC48-4AAE-8A83-ADE0832DF0FC}" type="datetime1">
              <a:rPr lang="en-US" smtClean="0"/>
              <a:pPr/>
              <a:t>3/23/2017</a:t>
            </a:fld>
            <a:endParaRPr lang="en-US" dirty="0"/>
          </a:p>
        </p:txBody>
      </p:sp>
      <p:sp>
        <p:nvSpPr>
          <p:cNvPr id="6" name="Slide Number Placeholder 5"/>
          <p:cNvSpPr>
            <a:spLocks noGrp="1"/>
          </p:cNvSpPr>
          <p:nvPr>
            <p:ph type="sldNum" sz="quarter" idx="12"/>
          </p:nvPr>
        </p:nvSpPr>
        <p:spPr/>
        <p:txBody>
          <a:bodyPr/>
          <a:lstStyle/>
          <a:p>
            <a:fld id="{F8A0F61F-F416-4A0F-8B09-249748AAC3D2}"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ECLAT Algorithm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Arial" pitchFamily="34" charset="0"/>
              <a:buChar char="•"/>
            </a:pPr>
            <a:r>
              <a:rPr lang="en-US" dirty="0" smtClean="0">
                <a:latin typeface="Times New Roman" pitchFamily="18" charset="0"/>
                <a:cs typeface="Times New Roman" pitchFamily="18" charset="0"/>
              </a:rPr>
              <a:t>Equivalence Class clustering and bottom up Lattice Traversal.</a:t>
            </a:r>
          </a:p>
          <a:p>
            <a:pPr>
              <a:buFont typeface="Arial" pitchFamily="34" charset="0"/>
              <a:buChar char="•"/>
            </a:pPr>
            <a:r>
              <a:rPr lang="en-US" dirty="0" smtClean="0">
                <a:latin typeface="Times New Roman" pitchFamily="18" charset="0"/>
                <a:cs typeface="Times New Roman" pitchFamily="18" charset="0"/>
              </a:rPr>
              <a:t>Method for Frequent </a:t>
            </a:r>
            <a:r>
              <a:rPr lang="en-US" dirty="0" err="1" smtClean="0">
                <a:latin typeface="Times New Roman" pitchFamily="18" charset="0"/>
                <a:cs typeface="Times New Roman" pitchFamily="18" charset="0"/>
              </a:rPr>
              <a:t>itemset</a:t>
            </a:r>
            <a:r>
              <a:rPr lang="en-US" dirty="0" smtClean="0">
                <a:latin typeface="Times New Roman" pitchFamily="18" charset="0"/>
                <a:cs typeface="Times New Roman" pitchFamily="18" charset="0"/>
              </a:rPr>
              <a:t> Generation.</a:t>
            </a:r>
          </a:p>
          <a:p>
            <a:pPr>
              <a:buFont typeface="Arial" pitchFamily="34" charset="0"/>
              <a:buChar char="•"/>
            </a:pPr>
            <a:r>
              <a:rPr lang="en-US" dirty="0" smtClean="0">
                <a:latin typeface="Times New Roman" pitchFamily="18" charset="0"/>
                <a:cs typeface="Times New Roman" pitchFamily="18" charset="0"/>
              </a:rPr>
              <a:t>Searches in a DFS manner.</a:t>
            </a:r>
          </a:p>
          <a:p>
            <a:pPr>
              <a:buFont typeface="Arial" pitchFamily="34" charset="0"/>
              <a:buChar char="•"/>
            </a:pPr>
            <a:r>
              <a:rPr lang="en-US" dirty="0" smtClean="0">
                <a:latin typeface="Times New Roman" pitchFamily="18" charset="0"/>
                <a:cs typeface="Times New Roman" pitchFamily="18" charset="0"/>
              </a:rPr>
              <a:t>Depth first search reduces memory requirement.</a:t>
            </a:r>
          </a:p>
          <a:p>
            <a:pPr>
              <a:buFont typeface="Arial" pitchFamily="34" charset="0"/>
              <a:buChar char="•"/>
            </a:pPr>
            <a:r>
              <a:rPr lang="en-US" dirty="0" smtClean="0">
                <a:latin typeface="Times New Roman" pitchFamily="18" charset="0"/>
                <a:cs typeface="Times New Roman" pitchFamily="18" charset="0"/>
              </a:rPr>
              <a:t>Faster than </a:t>
            </a:r>
            <a:r>
              <a:rPr lang="en-US" dirty="0" err="1" smtClean="0">
                <a:latin typeface="Times New Roman" pitchFamily="18" charset="0"/>
                <a:cs typeface="Times New Roman" pitchFamily="18" charset="0"/>
              </a:rPr>
              <a:t>Aprioir</a:t>
            </a:r>
            <a:r>
              <a:rPr lang="en-US" dirty="0" smtClean="0">
                <a:latin typeface="Times New Roman" pitchFamily="18" charset="0"/>
                <a:cs typeface="Times New Roman" pitchFamily="18" charset="0"/>
              </a:rPr>
              <a:t>. </a:t>
            </a:r>
          </a:p>
          <a:p>
            <a:pPr>
              <a:buNone/>
            </a:pPr>
            <a:endParaRPr lang="en-US"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026EDA9-17F3-4B75-AC01-13618A625468}" type="datetime1">
              <a:rPr lang="en-US" smtClean="0"/>
              <a:pPr/>
              <a:t>3/23/2017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2937</TotalTime>
  <Words>873</Words>
  <Application>Microsoft Office PowerPoint</Application>
  <PresentationFormat>On-screen Show (4:3)</PresentationFormat>
  <Paragraphs>147</Paragraphs>
  <Slides>16</Slides>
  <Notes>1</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Solstice</vt:lpstr>
      <vt:lpstr>Office Theme</vt:lpstr>
      <vt:lpstr>Slide 1</vt:lpstr>
      <vt:lpstr>               OUTLINE</vt:lpstr>
      <vt:lpstr>         INTRODUCTION</vt:lpstr>
      <vt:lpstr>Cont…,</vt:lpstr>
      <vt:lpstr>Data mining</vt:lpstr>
      <vt:lpstr>       Mining Techniques</vt:lpstr>
      <vt:lpstr>Cont…,</vt:lpstr>
      <vt:lpstr>Cont…,</vt:lpstr>
      <vt:lpstr>ECLAT Algorithm</vt:lpstr>
      <vt:lpstr>Problem Statement</vt:lpstr>
      <vt:lpstr>Literature Survey</vt:lpstr>
      <vt:lpstr>Slide 12</vt:lpstr>
      <vt:lpstr>Slide 13</vt:lpstr>
      <vt:lpstr>Methodology</vt:lpstr>
      <vt:lpstr>                 References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Bhavya</dc:creator>
  <cp:lastModifiedBy>Bhavya</cp:lastModifiedBy>
  <cp:revision>291</cp:revision>
  <dcterms:created xsi:type="dcterms:W3CDTF">2016-10-03T05:15:31Z</dcterms:created>
  <dcterms:modified xsi:type="dcterms:W3CDTF">2017-03-23T03:22:38Z</dcterms:modified>
</cp:coreProperties>
</file>