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755" r:id="rId5"/>
  </p:sldMasterIdLst>
  <p:notesMasterIdLst>
    <p:notesMasterId r:id="rId73"/>
  </p:notesMasterIdLst>
  <p:sldIdLst>
    <p:sldId id="257" r:id="rId6"/>
    <p:sldId id="340" r:id="rId7"/>
    <p:sldId id="299" r:id="rId8"/>
    <p:sldId id="341" r:id="rId9"/>
    <p:sldId id="300" r:id="rId10"/>
    <p:sldId id="342" r:id="rId11"/>
    <p:sldId id="293" r:id="rId12"/>
    <p:sldId id="287" r:id="rId13"/>
    <p:sldId id="284" r:id="rId14"/>
    <p:sldId id="285" r:id="rId15"/>
    <p:sldId id="286" r:id="rId16"/>
    <p:sldId id="290" r:id="rId17"/>
    <p:sldId id="343" r:id="rId18"/>
    <p:sldId id="301" r:id="rId19"/>
    <p:sldId id="344" r:id="rId20"/>
    <p:sldId id="312" r:id="rId21"/>
    <p:sldId id="345" r:id="rId22"/>
    <p:sldId id="319" r:id="rId23"/>
    <p:sldId id="346" r:id="rId24"/>
    <p:sldId id="297" r:id="rId25"/>
    <p:sldId id="282" r:id="rId26"/>
    <p:sldId id="276" r:id="rId27"/>
    <p:sldId id="279" r:id="rId28"/>
    <p:sldId id="277" r:id="rId29"/>
    <p:sldId id="347" r:id="rId30"/>
    <p:sldId id="322" r:id="rId31"/>
    <p:sldId id="321" r:id="rId32"/>
    <p:sldId id="348" r:id="rId33"/>
    <p:sldId id="323" r:id="rId34"/>
    <p:sldId id="324" r:id="rId35"/>
    <p:sldId id="325" r:id="rId36"/>
    <p:sldId id="302" r:id="rId37"/>
    <p:sldId id="349" r:id="rId38"/>
    <p:sldId id="326" r:id="rId39"/>
    <p:sldId id="327" r:id="rId40"/>
    <p:sldId id="328" r:id="rId41"/>
    <p:sldId id="329" r:id="rId42"/>
    <p:sldId id="350" r:id="rId43"/>
    <p:sldId id="313" r:id="rId44"/>
    <p:sldId id="314" r:id="rId45"/>
    <p:sldId id="351" r:id="rId46"/>
    <p:sldId id="317" r:id="rId47"/>
    <p:sldId id="352" r:id="rId48"/>
    <p:sldId id="315" r:id="rId49"/>
    <p:sldId id="353" r:id="rId50"/>
    <p:sldId id="318" r:id="rId51"/>
    <p:sldId id="354" r:id="rId52"/>
    <p:sldId id="330" r:id="rId53"/>
    <p:sldId id="331" r:id="rId54"/>
    <p:sldId id="355" r:id="rId55"/>
    <p:sldId id="303" r:id="rId56"/>
    <p:sldId id="304" r:id="rId57"/>
    <p:sldId id="309" r:id="rId58"/>
    <p:sldId id="306" r:id="rId59"/>
    <p:sldId id="334" r:id="rId60"/>
    <p:sldId id="333" r:id="rId61"/>
    <p:sldId id="335" r:id="rId62"/>
    <p:sldId id="356" r:id="rId63"/>
    <p:sldId id="311" r:id="rId64"/>
    <p:sldId id="357" r:id="rId65"/>
    <p:sldId id="283" r:id="rId66"/>
    <p:sldId id="358" r:id="rId67"/>
    <p:sldId id="280" r:id="rId68"/>
    <p:sldId id="339" r:id="rId69"/>
    <p:sldId id="336" r:id="rId70"/>
    <p:sldId id="337" r:id="rId71"/>
    <p:sldId id="338" r:id="rId72"/>
  </p:sldIdLst>
  <p:sldSz cx="12192000" cy="6858000"/>
  <p:notesSz cx="7010400" cy="92964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37270E-6F20-46DC-BCEA-1B3326C7D26D}">
          <p14:sldIdLst>
            <p14:sldId id="257"/>
            <p14:sldId id="340"/>
            <p14:sldId id="299"/>
            <p14:sldId id="341"/>
            <p14:sldId id="300"/>
            <p14:sldId id="342"/>
            <p14:sldId id="293"/>
            <p14:sldId id="287"/>
            <p14:sldId id="284"/>
            <p14:sldId id="285"/>
            <p14:sldId id="286"/>
            <p14:sldId id="290"/>
            <p14:sldId id="343"/>
            <p14:sldId id="301"/>
            <p14:sldId id="344"/>
            <p14:sldId id="312"/>
            <p14:sldId id="345"/>
            <p14:sldId id="319"/>
            <p14:sldId id="346"/>
            <p14:sldId id="297"/>
            <p14:sldId id="282"/>
            <p14:sldId id="276"/>
            <p14:sldId id="279"/>
            <p14:sldId id="277"/>
            <p14:sldId id="347"/>
            <p14:sldId id="322"/>
            <p14:sldId id="321"/>
            <p14:sldId id="348"/>
            <p14:sldId id="323"/>
            <p14:sldId id="324"/>
            <p14:sldId id="325"/>
            <p14:sldId id="302"/>
            <p14:sldId id="349"/>
            <p14:sldId id="326"/>
            <p14:sldId id="327"/>
            <p14:sldId id="328"/>
            <p14:sldId id="329"/>
            <p14:sldId id="350"/>
            <p14:sldId id="313"/>
            <p14:sldId id="314"/>
            <p14:sldId id="351"/>
            <p14:sldId id="317"/>
            <p14:sldId id="352"/>
            <p14:sldId id="315"/>
            <p14:sldId id="353"/>
            <p14:sldId id="318"/>
            <p14:sldId id="354"/>
            <p14:sldId id="330"/>
            <p14:sldId id="331"/>
            <p14:sldId id="355"/>
            <p14:sldId id="303"/>
            <p14:sldId id="304"/>
            <p14:sldId id="309"/>
            <p14:sldId id="306"/>
            <p14:sldId id="334"/>
            <p14:sldId id="333"/>
            <p14:sldId id="335"/>
            <p14:sldId id="356"/>
            <p14:sldId id="311"/>
            <p14:sldId id="357"/>
            <p14:sldId id="283"/>
            <p14:sldId id="358"/>
            <p14:sldId id="280"/>
            <p14:sldId id="339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2880">
          <p15:clr>
            <a:srgbClr val="A4A3A4"/>
          </p15:clr>
        </p15:guide>
        <p15:guide id="3" pos="7368">
          <p15:clr>
            <a:srgbClr val="A4A3A4"/>
          </p15:clr>
        </p15:guide>
        <p15:guide id="4" pos="141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4992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033ED-03FE-2225-1316-2613BE2B933F}" v="3" dt="2019-08-22T18:04:26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3" autoAdjust="0"/>
    <p:restoredTop sz="86243" autoAdjust="0"/>
  </p:normalViewPr>
  <p:slideViewPr>
    <p:cSldViewPr>
      <p:cViewPr varScale="1">
        <p:scale>
          <a:sx n="74" d="100"/>
          <a:sy n="74" d="100"/>
        </p:scale>
        <p:origin x="1138" y="72"/>
      </p:cViewPr>
      <p:guideLst>
        <p:guide orient="horz" pos="360"/>
        <p:guide pos="2880"/>
        <p:guide pos="7368"/>
        <p:guide pos="141"/>
        <p:guide orient="horz" pos="2160"/>
        <p:guide pos="49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2589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D4A1-C875-40D2-BD5D-48D34780BB1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22839-0E37-4E45-B412-096BFFC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80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breakdown is different for </a:t>
            </a:r>
            <a:r>
              <a:rPr lang="en-US" dirty="0" err="1"/>
              <a:t>Thingworx</a:t>
            </a:r>
            <a:r>
              <a:rPr lang="en-US" dirty="0"/>
              <a:t> a</a:t>
            </a:r>
            <a:r>
              <a:rPr lang="en-US" baseline="0" dirty="0"/>
              <a:t> developer often does all aspects of development not just front or backup or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designs and development</a:t>
            </a:r>
            <a:r>
              <a:rPr lang="en-US" baseline="0" dirty="0"/>
              <a:t> need acceptance criteria to make sure both Design and development are in line. Over time different people work on the project and knowledge of “the why” can be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is very key, without that its difficult</a:t>
            </a:r>
            <a:r>
              <a:rPr lang="en-US" baseline="0" dirty="0"/>
              <a:t> to find things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06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r>
              <a:rPr lang="en-US" baseline="0" dirty="0"/>
              <a:t> help but customer or partner may have there 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 help to provide consistency and adoption at the start.</a:t>
            </a:r>
            <a:r>
              <a:rPr lang="en-US" baseline="0" dirty="0"/>
              <a:t> This </a:t>
            </a:r>
            <a:r>
              <a:rPr lang="en-US" dirty="0"/>
              <a:t>is key</a:t>
            </a:r>
            <a:r>
              <a:rPr lang="en-US" baseline="0" dirty="0"/>
              <a:t> to a successful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best practice example – This can be changed if</a:t>
            </a:r>
            <a:r>
              <a:rPr lang="en-US" baseline="0" dirty="0"/>
              <a:t>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4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https://en.wikipedia.org/wiki/DevOps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0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Exporting</a:t>
            </a:r>
            <a:r>
              <a:rPr lang="en-US" baseline="0" dirty="0"/>
              <a:t> and Importing are currently the core methods to moving development work to TEST, QA and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9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uses Export and import as it core flow process from one system</a:t>
            </a:r>
            <a:r>
              <a:rPr lang="en-US" baseline="0" dirty="0"/>
              <a:t> to another.</a:t>
            </a:r>
          </a:p>
          <a:p>
            <a:r>
              <a:rPr lang="en-US" baseline="0" dirty="0"/>
              <a:t>This is not to be confused with Backup and Restore (A production server will have Database back and restore as its prime backup process)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</a:t>
            </a:r>
            <a:r>
              <a:rPr lang="en-US" baseline="0" dirty="0"/>
              <a:t> the team understands Export and Import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 can be Client</a:t>
            </a:r>
            <a:r>
              <a:rPr lang="en-US" baseline="0" dirty="0"/>
              <a:t> side and Server Side – Client side is used when pulling a developers changes locally for </a:t>
            </a:r>
            <a:r>
              <a:rPr lang="en-US" baseline="0" dirty="0" err="1"/>
              <a:t>checkin</a:t>
            </a:r>
            <a:r>
              <a:rPr lang="en-US" baseline="0" dirty="0"/>
              <a:t> to a SVN (software version control) explained later</a:t>
            </a:r>
          </a:p>
          <a:p>
            <a:endParaRPr lang="en-US" baseline="0" dirty="0"/>
          </a:p>
          <a:p>
            <a:r>
              <a:rPr lang="en-US" baseline="0" dirty="0"/>
              <a:t>Exporting server side is an old backup approach for using with H2 – It can be useful as a start point to SVN structure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3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side export can be used in a SVN </a:t>
            </a:r>
            <a:r>
              <a:rPr lang="en-US" dirty="0" err="1"/>
              <a:t>checkin</a:t>
            </a:r>
            <a:r>
              <a:rPr lang="en-US" dirty="0"/>
              <a:t> process – Many customers and partners use GIT – The same process applies</a:t>
            </a:r>
            <a:r>
              <a:rPr lang="en-US" baseline="0" dirty="0"/>
              <a:t> to both export xml move to repo and </a:t>
            </a:r>
            <a:r>
              <a:rPr lang="en-US" baseline="0" dirty="0" err="1"/>
              <a:t>checkin</a:t>
            </a:r>
            <a:r>
              <a:rPr lang="en-US" baseline="0" dirty="0"/>
              <a:t>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0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9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</a:t>
            </a:r>
            <a:r>
              <a:rPr lang="en-US" baseline="0" dirty="0"/>
              <a:t> should only export development created Entities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8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 using </a:t>
            </a:r>
            <a:r>
              <a:rPr lang="en-US" dirty="0" err="1"/>
              <a:t>Ldap</a:t>
            </a:r>
            <a:r>
              <a:rPr lang="en-US" dirty="0"/>
              <a:t> or external users definition. Use</a:t>
            </a:r>
            <a:r>
              <a:rPr lang="en-US" baseline="0" dirty="0"/>
              <a:t> export uses to get users from on system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6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9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7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  <a:r>
              <a:rPr lang="en-US" baseline="0" dirty="0"/>
              <a:t> Level </a:t>
            </a:r>
            <a:r>
              <a:rPr lang="en-US" baseline="0" dirty="0" err="1"/>
              <a:t>premissions</a:t>
            </a:r>
            <a:r>
              <a:rPr lang="en-US" baseline="0" dirty="0"/>
              <a:t> do not come with exports. Run the 2 services to get the collection level permissions and import to TEST, QA and Production.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6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script to be run on servers after</a:t>
            </a:r>
            <a:r>
              <a:rPr lang="en-US" baseline="0" dirty="0"/>
              <a:t> import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0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easy to forget the lookup</a:t>
            </a:r>
            <a:r>
              <a:rPr lang="en-US" baseline="0" dirty="0"/>
              <a:t> tables – remember to export both entities and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1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8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Data its easy to forget Repos</a:t>
            </a:r>
            <a:r>
              <a:rPr lang="en-US" baseline="0" dirty="0"/>
              <a:t> – They will need to be created and populated with Files if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73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6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design becomes more complex it a good idea to have helper utilities to create test data.</a:t>
            </a:r>
            <a:r>
              <a:rPr lang="en-US" baseline="0" dirty="0"/>
              <a:t> This helps with </a:t>
            </a:r>
            <a:r>
              <a:rPr lang="en-US" baseline="0" dirty="0" err="1"/>
              <a:t>consistancy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considerations are a blueprint to getting started – each customer part may have slightly different processes but the general </a:t>
            </a:r>
            <a:r>
              <a:rPr lang="en-US" dirty="0" err="1"/>
              <a:t>contet</a:t>
            </a:r>
            <a:r>
              <a:rPr lang="en-US" dirty="0"/>
              <a:t> should be adhered to.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7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assumption is TEST</a:t>
            </a:r>
            <a:r>
              <a:rPr lang="en-US" baseline="0" dirty="0"/>
              <a:t> and QA are Virtual Machines as this makes initializing very quick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6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</a:t>
            </a:r>
            <a:r>
              <a:rPr lang="en-US" baseline="0" dirty="0"/>
              <a:t> initial system have been created moving Development takes the for or Exports and Imports based on a Project or Tag or both.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2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uses Tortoise – GIT might be in use at customer</a:t>
            </a:r>
            <a:r>
              <a:rPr lang="en-US" baseline="0" dirty="0"/>
              <a:t> or partner site. The process will be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6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shows setting up a repo and initializing it using a source control</a:t>
            </a:r>
            <a:r>
              <a:rPr lang="en-US" baseline="0" dirty="0"/>
              <a:t> export. This will step up the folder structure for developers to check-in against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17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sourc</a:t>
            </a:r>
            <a:r>
              <a:rPr lang="en-US" baseline="0" dirty="0" err="1"/>
              <a:t>econtrol</a:t>
            </a:r>
            <a:r>
              <a:rPr lang="en-US" baseline="0" dirty="0"/>
              <a:t> directory is being checked-in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05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development and export </a:t>
            </a:r>
            <a:r>
              <a:rPr lang="en-US" dirty="0" err="1"/>
              <a:t>entites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8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names of the export need </a:t>
            </a:r>
            <a:r>
              <a:rPr lang="en-US" dirty="0" err="1"/>
              <a:t>tweeking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28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Checkin</a:t>
            </a:r>
            <a:r>
              <a:rPr lang="en-US" baseline="0" dirty="0"/>
              <a:t>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01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0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PTC does not have any supported Mashup process but there are a few examples.</a:t>
            </a:r>
            <a:r>
              <a:rPr lang="en-US" baseline="0" dirty="0"/>
              <a:t> It would be up to the customer or partner to create there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1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5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deployment process the customer or partner needs to define their process – It could be the same of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24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00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next steps would be setting up a Dev and Test environment and working with Team to establish a working model and document any changes to the defined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36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18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1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behind this is to Think</a:t>
            </a:r>
            <a:r>
              <a:rPr lang="en-US" baseline="0" dirty="0"/>
              <a:t> security and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is the permission that allows users to execute services</a:t>
            </a:r>
            <a:r>
              <a:rPr lang="en-US" baseline="0" dirty="0"/>
              <a:t> that request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slide deck is to help in the understanding of DevOps in relation to </a:t>
            </a:r>
            <a:r>
              <a:rPr lang="en-US" baseline="0" dirty="0" err="1"/>
              <a:t>Thingworx</a:t>
            </a:r>
            <a:r>
              <a:rPr lang="en-US" baseline="0" dirty="0"/>
              <a:t> Foundation platform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Jira link https://ssp.ptc.com/jira/browse/CSPORTDEV-1921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C4E9-A9A2-4E17-BA54-CFE61AAAA1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there to remind us that Branding</a:t>
            </a:r>
            <a:r>
              <a:rPr lang="en-US" baseline="0" dirty="0"/>
              <a:t> should be considered up front. Plus making sure that some kind of acceptance criteria is put in place. Also any existing dependent extension need to be located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839-0E37-4E45-B412-096BFFC771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9"/>
          <a:stretch/>
        </p:blipFill>
        <p:spPr>
          <a:xfrm rot="10800000">
            <a:off x="-1" y="-857"/>
            <a:ext cx="609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701" y="2889534"/>
            <a:ext cx="5417220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4000" b="0" cap="all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702" y="5448375"/>
            <a:ext cx="5424946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702" y="5759941"/>
            <a:ext cx="5424946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702" y="6247689"/>
            <a:ext cx="5424946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068568" y="0"/>
            <a:ext cx="548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5" y="2733717"/>
            <a:ext cx="3580310" cy="13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8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530" y="1222375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470140" y="1222375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470140" y="3808383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530" y="3808383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1757" y="1222375"/>
            <a:ext cx="11341143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1757" y="3808382"/>
            <a:ext cx="11341143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50666" y="1222375"/>
            <a:ext cx="7122234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715" y="1222375"/>
            <a:ext cx="3866348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10587" y="1220583"/>
            <a:ext cx="7150883" cy="495604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1756" y="1220583"/>
            <a:ext cx="3866395" cy="495604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480" y="347471"/>
            <a:ext cx="10259568" cy="347472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221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9101" y="1220583"/>
            <a:ext cx="11353800" cy="49798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6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32203" y="1024137"/>
            <a:ext cx="6059797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81233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53735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496" y="5028290"/>
            <a:ext cx="5314257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8774" y="5015592"/>
            <a:ext cx="5325766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6203" y="1024137"/>
            <a:ext cx="45719" cy="5480643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4664" y="-5093199"/>
            <a:ext cx="45719" cy="121889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9" y="1024128"/>
            <a:ext cx="4042250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9299" y="1024128"/>
            <a:ext cx="403270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8854" y="1024128"/>
            <a:ext cx="4034293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49813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63" y="5024368"/>
            <a:ext cx="3674628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4709" y="5011670"/>
            <a:ext cx="3682585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8334" y="5015637"/>
            <a:ext cx="3674629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2701" y="1024128"/>
            <a:ext cx="45719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3146" y="1024128"/>
            <a:ext cx="47866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4664" y="-5093208"/>
            <a:ext cx="45719" cy="121889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5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548" y="1"/>
            <a:ext cx="12201549" cy="68580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5033360"/>
            <a:ext cx="12201549" cy="902866"/>
          </a:xfrm>
          <a:solidFill>
            <a:srgbClr val="000000">
              <a:alpha val="90000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93192" y="5239526"/>
            <a:ext cx="11605619" cy="4905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670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8859" y="0"/>
            <a:ext cx="6073141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607314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53735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496" y="5028290"/>
            <a:ext cx="5314257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8774" y="5015592"/>
            <a:ext cx="5325766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3141" y="0"/>
            <a:ext cx="45719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3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9" y="0"/>
            <a:ext cx="404225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9299" y="0"/>
            <a:ext cx="403270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8854" y="0"/>
            <a:ext cx="4034293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49813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63" y="5024368"/>
            <a:ext cx="3674628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4709" y="5011670"/>
            <a:ext cx="3682585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8334" y="5015637"/>
            <a:ext cx="3674629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2700" y="0"/>
            <a:ext cx="45720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3146" y="0"/>
            <a:ext cx="45720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8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579" y="1222375"/>
            <a:ext cx="11471932" cy="4956048"/>
          </a:xfrm>
        </p:spPr>
        <p:txBody>
          <a:bodyPr>
            <a:normAutofit/>
          </a:bodyPr>
          <a:lstStyle>
            <a:lvl1pPr marL="273582" indent="-273582">
              <a:lnSpc>
                <a:spcPct val="90000"/>
              </a:lnSpc>
              <a:spcBef>
                <a:spcPts val="2139"/>
              </a:spcBef>
              <a:buClr>
                <a:schemeClr val="tx1"/>
              </a:buClr>
              <a:defRPr sz="2200" b="0">
                <a:solidFill>
                  <a:schemeClr val="tx1"/>
                </a:solidFill>
                <a:latin typeface="+mn-lt"/>
              </a:defRPr>
            </a:lvl1pPr>
            <a:lvl2pPr marL="813195" indent="-271694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2000" b="0">
                <a:solidFill>
                  <a:schemeClr val="tx1"/>
                </a:solidFill>
                <a:latin typeface="+mn-lt"/>
              </a:defRPr>
            </a:lvl2pPr>
            <a:lvl3pPr marL="1358470" indent="-271694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800" b="0">
                <a:solidFill>
                  <a:schemeClr val="tx1"/>
                </a:solidFill>
                <a:latin typeface="+mn-lt"/>
              </a:defRPr>
            </a:lvl3pPr>
            <a:lvl4pPr marL="1901952" indent="-271694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2441448" indent="-271694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81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Half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5"/>
          <a:stretch/>
        </p:blipFill>
        <p:spPr>
          <a:xfrm>
            <a:off x="2467" y="-1"/>
            <a:ext cx="6066101" cy="6858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123432" y="0"/>
            <a:ext cx="606856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964" y="2738406"/>
            <a:ext cx="5417220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4000" b="0" cap="all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965" y="5450090"/>
            <a:ext cx="5424946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965" y="5761656"/>
            <a:ext cx="5424946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965" y="6249404"/>
            <a:ext cx="5424946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6068568" y="0"/>
            <a:ext cx="548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4" y="422412"/>
            <a:ext cx="1538859" cy="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474002"/>
            <a:ext cx="6105804" cy="2774398"/>
          </a:xfrm>
          <a:solidFill>
            <a:srgbClr val="000000">
              <a:alpha val="7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541501" indent="0">
              <a:buNone/>
              <a:defRPr/>
            </a:lvl2pPr>
            <a:lvl3pPr marL="1086776" indent="0">
              <a:buNone/>
              <a:defRPr/>
            </a:lvl3pPr>
            <a:lvl4pPr marL="1630163" indent="0">
              <a:buNone/>
              <a:defRPr/>
            </a:lvl4pPr>
            <a:lvl5pPr marL="2173551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6906" y="3759912"/>
            <a:ext cx="5686317" cy="886397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0000"/>
              </a:lnSpc>
              <a:defRPr sz="3600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6906" y="5001756"/>
            <a:ext cx="5686317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6906" y="5282543"/>
            <a:ext cx="5686317" cy="221599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906" y="5793137"/>
            <a:ext cx="2242645" cy="193899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9284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56" y="2493034"/>
            <a:ext cx="4819688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cent Color Slide Optio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94" y="1505405"/>
            <a:ext cx="10474021" cy="384720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00" dirty="0">
                <a:solidFill>
                  <a:schemeClr val="bg1"/>
                </a:solidFill>
              </a:rPr>
              <a:t>Accent Color</a:t>
            </a:r>
            <a:br>
              <a:rPr lang="en-US" sz="12500" dirty="0">
                <a:solidFill>
                  <a:schemeClr val="bg1"/>
                </a:solidFill>
              </a:rPr>
            </a:br>
            <a:r>
              <a:rPr lang="en-US" sz="12500" dirty="0">
                <a:solidFill>
                  <a:schemeClr val="bg1"/>
                </a:solidFill>
              </a:rPr>
              <a:t>Slide Options</a:t>
            </a:r>
          </a:p>
        </p:txBody>
      </p:sp>
    </p:spTree>
    <p:extLst>
      <p:ext uri="{BB962C8B-B14F-4D97-AF65-F5344CB8AC3E}">
        <p14:creationId xmlns:p14="http://schemas.microsoft.com/office/powerpoint/2010/main" val="34032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  <a:noFill/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 rot="10800000">
            <a:off x="1" y="0"/>
            <a:ext cx="2586914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>
            <a:off x="9602618" y="0"/>
            <a:ext cx="2586914" cy="6857999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585546" y="0"/>
            <a:ext cx="70209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984942" y="627503"/>
            <a:ext cx="6222120" cy="344710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28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84942" y="1334813"/>
            <a:ext cx="6222120" cy="5145885"/>
          </a:xfrm>
        </p:spPr>
        <p:txBody>
          <a:bodyPr anchor="t">
            <a:normAutofit/>
          </a:bodyPr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2618" y="0"/>
            <a:ext cx="548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4520" y="0"/>
            <a:ext cx="548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cc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6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7DCEC-F3DB-44D5-AF50-7F0026FE46C2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71856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43503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55328 w 8385464"/>
              <a:gd name="connsiteY2" fmla="*/ 5029200 h 6858000"/>
              <a:gd name="connsiteX3" fmla="*/ 6843503 w 8385464"/>
              <a:gd name="connsiteY3" fmla="*/ 6853891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8000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17032" y="5402628"/>
                  <a:pt x="6843503" y="685389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E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EB79B0-1C65-4824-AE7E-4624F1BE3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46" y="4210541"/>
            <a:ext cx="3252063" cy="12652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9F2D6-A8E8-48C8-81DC-1B16354D0A70}"/>
              </a:ext>
            </a:extLst>
          </p:cNvPr>
          <p:cNvGrpSpPr/>
          <p:nvPr/>
        </p:nvGrpSpPr>
        <p:grpSpPr>
          <a:xfrm>
            <a:off x="4532198" y="-1714644"/>
            <a:ext cx="3827714" cy="9445752"/>
            <a:chOff x="4094048" y="-1695594"/>
            <a:chExt cx="3827714" cy="9445752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B2C8933-4D77-4DE0-A477-987E6E83C6AF}"/>
                </a:ext>
              </a:extLst>
            </p:cNvPr>
            <p:cNvSpPr/>
            <p:nvPr/>
          </p:nvSpPr>
          <p:spPr>
            <a:xfrm>
              <a:off x="4094048" y="4104058"/>
              <a:ext cx="2681459" cy="2788159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989" h="1213426">
                  <a:moveTo>
                    <a:pt x="857693" y="0"/>
                  </a:moveTo>
                  <a:lnTo>
                    <a:pt x="1166989" y="1211531"/>
                  </a:lnTo>
                  <a:lnTo>
                    <a:pt x="0" y="1213426"/>
                  </a:lnTo>
                </a:path>
              </a:pathLst>
            </a:custGeom>
            <a:gradFill>
              <a:gsLst>
                <a:gs pos="200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Isosceles Triangle 3">
              <a:extLst>
                <a:ext uri="{FF2B5EF4-FFF2-40B4-BE49-F238E27FC236}">
                  <a16:creationId xmlns:a16="http://schemas.microsoft.com/office/drawing/2014/main" id="{4F4EF7A4-035D-4172-AF61-5D3483B2916C}"/>
                </a:ext>
              </a:extLst>
            </p:cNvPr>
            <p:cNvSpPr/>
            <p:nvPr/>
          </p:nvSpPr>
          <p:spPr>
            <a:xfrm rot="13120470">
              <a:off x="5797893" y="-1695594"/>
              <a:ext cx="2123869" cy="9445752"/>
            </a:xfrm>
            <a:custGeom>
              <a:avLst/>
              <a:gdLst>
                <a:gd name="connsiteX0" fmla="*/ 0 w 1349298"/>
                <a:gd name="connsiteY0" fmla="*/ 5885253 h 5885253"/>
                <a:gd name="connsiteX1" fmla="*/ 674649 w 1349298"/>
                <a:gd name="connsiteY1" fmla="*/ 0 h 5885253"/>
                <a:gd name="connsiteX2" fmla="*/ 1349298 w 1349298"/>
                <a:gd name="connsiteY2" fmla="*/ 5885253 h 5885253"/>
                <a:gd name="connsiteX3" fmla="*/ 0 w 1349298"/>
                <a:gd name="connsiteY3" fmla="*/ 5885253 h 5885253"/>
                <a:gd name="connsiteX0" fmla="*/ 0 w 1304760"/>
                <a:gd name="connsiteY0" fmla="*/ 5885253 h 5885253"/>
                <a:gd name="connsiteX1" fmla="*/ 674649 w 1304760"/>
                <a:gd name="connsiteY1" fmla="*/ 0 h 5885253"/>
                <a:gd name="connsiteX2" fmla="*/ 1304760 w 1304760"/>
                <a:gd name="connsiteY2" fmla="*/ 5698299 h 5885253"/>
                <a:gd name="connsiteX3" fmla="*/ 0 w 1304760"/>
                <a:gd name="connsiteY3" fmla="*/ 5885253 h 5885253"/>
                <a:gd name="connsiteX0" fmla="*/ 0 w 1386992"/>
                <a:gd name="connsiteY0" fmla="*/ 5829786 h 5829786"/>
                <a:gd name="connsiteX1" fmla="*/ 756881 w 1386992"/>
                <a:gd name="connsiteY1" fmla="*/ 0 h 5829786"/>
                <a:gd name="connsiteX2" fmla="*/ 1386992 w 1386992"/>
                <a:gd name="connsiteY2" fmla="*/ 5698299 h 5829786"/>
                <a:gd name="connsiteX3" fmla="*/ 0 w 1386992"/>
                <a:gd name="connsiteY3" fmla="*/ 5829786 h 5829786"/>
                <a:gd name="connsiteX0" fmla="*/ 0 w 1613616"/>
                <a:gd name="connsiteY0" fmla="*/ 5273942 h 5698299"/>
                <a:gd name="connsiteX1" fmla="*/ 983505 w 1613616"/>
                <a:gd name="connsiteY1" fmla="*/ 0 h 5698299"/>
                <a:gd name="connsiteX2" fmla="*/ 1613616 w 1613616"/>
                <a:gd name="connsiteY2" fmla="*/ 5698299 h 5698299"/>
                <a:gd name="connsiteX3" fmla="*/ 0 w 1613616"/>
                <a:gd name="connsiteY3" fmla="*/ 5273942 h 5698299"/>
                <a:gd name="connsiteX0" fmla="*/ 0 w 2111499"/>
                <a:gd name="connsiteY0" fmla="*/ 5273942 h 5273942"/>
                <a:gd name="connsiteX1" fmla="*/ 983505 w 2111499"/>
                <a:gd name="connsiteY1" fmla="*/ 0 h 5273942"/>
                <a:gd name="connsiteX2" fmla="*/ 2111499 w 2111499"/>
                <a:gd name="connsiteY2" fmla="*/ 4721711 h 5273942"/>
                <a:gd name="connsiteX3" fmla="*/ 0 w 2111499"/>
                <a:gd name="connsiteY3" fmla="*/ 5273942 h 5273942"/>
                <a:gd name="connsiteX0" fmla="*/ 0 w 2111499"/>
                <a:gd name="connsiteY0" fmla="*/ 4717306 h 4717306"/>
                <a:gd name="connsiteX1" fmla="*/ 932758 w 2111499"/>
                <a:gd name="connsiteY1" fmla="*/ 0 h 4717306"/>
                <a:gd name="connsiteX2" fmla="*/ 2111499 w 2111499"/>
                <a:gd name="connsiteY2" fmla="*/ 4165075 h 4717306"/>
                <a:gd name="connsiteX3" fmla="*/ 0 w 2111499"/>
                <a:gd name="connsiteY3" fmla="*/ 4717306 h 4717306"/>
                <a:gd name="connsiteX0" fmla="*/ 0 w 3931298"/>
                <a:gd name="connsiteY0" fmla="*/ 4717306 h 4717306"/>
                <a:gd name="connsiteX1" fmla="*/ 932758 w 3931298"/>
                <a:gd name="connsiteY1" fmla="*/ 0 h 4717306"/>
                <a:gd name="connsiteX2" fmla="*/ 3931298 w 3931298"/>
                <a:gd name="connsiteY2" fmla="*/ 4480286 h 4717306"/>
                <a:gd name="connsiteX3" fmla="*/ 0 w 3931298"/>
                <a:gd name="connsiteY3" fmla="*/ 4717306 h 4717306"/>
                <a:gd name="connsiteX0" fmla="*/ 35679 w 2998540"/>
                <a:gd name="connsiteY0" fmla="*/ 5024381 h 5024381"/>
                <a:gd name="connsiteX1" fmla="*/ 0 w 2998540"/>
                <a:gd name="connsiteY1" fmla="*/ 0 h 5024381"/>
                <a:gd name="connsiteX2" fmla="*/ 2998540 w 2998540"/>
                <a:gd name="connsiteY2" fmla="*/ 4480286 h 5024381"/>
                <a:gd name="connsiteX3" fmla="*/ 35679 w 2998540"/>
                <a:gd name="connsiteY3" fmla="*/ 5024381 h 5024381"/>
                <a:gd name="connsiteX0" fmla="*/ 0 w 3359513"/>
                <a:gd name="connsiteY0" fmla="*/ 4923649 h 4923649"/>
                <a:gd name="connsiteX1" fmla="*/ 360973 w 3359513"/>
                <a:gd name="connsiteY1" fmla="*/ 0 h 4923649"/>
                <a:gd name="connsiteX2" fmla="*/ 3359513 w 3359513"/>
                <a:gd name="connsiteY2" fmla="*/ 4480286 h 4923649"/>
                <a:gd name="connsiteX3" fmla="*/ 0 w 3359513"/>
                <a:gd name="connsiteY3" fmla="*/ 4923649 h 4923649"/>
                <a:gd name="connsiteX0" fmla="*/ 0 w 3359513"/>
                <a:gd name="connsiteY0" fmla="*/ 4137435 h 4137435"/>
                <a:gd name="connsiteX1" fmla="*/ 1823306 w 3359513"/>
                <a:gd name="connsiteY1" fmla="*/ 0 h 4137435"/>
                <a:gd name="connsiteX2" fmla="*/ 3359513 w 3359513"/>
                <a:gd name="connsiteY2" fmla="*/ 3694072 h 4137435"/>
                <a:gd name="connsiteX3" fmla="*/ 0 w 3359513"/>
                <a:gd name="connsiteY3" fmla="*/ 4137435 h 4137435"/>
                <a:gd name="connsiteX0" fmla="*/ 0 w 3163954"/>
                <a:gd name="connsiteY0" fmla="*/ 4137435 h 4137435"/>
                <a:gd name="connsiteX1" fmla="*/ 1823306 w 3163954"/>
                <a:gd name="connsiteY1" fmla="*/ 0 h 4137435"/>
                <a:gd name="connsiteX2" fmla="*/ 3163954 w 3163954"/>
                <a:gd name="connsiteY2" fmla="*/ 3451242 h 4137435"/>
                <a:gd name="connsiteX3" fmla="*/ 0 w 3163954"/>
                <a:gd name="connsiteY3" fmla="*/ 4137435 h 4137435"/>
                <a:gd name="connsiteX0" fmla="*/ 0 w 2066613"/>
                <a:gd name="connsiteY0" fmla="*/ 4130703 h 4130703"/>
                <a:gd name="connsiteX1" fmla="*/ 725965 w 2066613"/>
                <a:gd name="connsiteY1" fmla="*/ 0 h 4130703"/>
                <a:gd name="connsiteX2" fmla="*/ 2066613 w 2066613"/>
                <a:gd name="connsiteY2" fmla="*/ 3451242 h 4130703"/>
                <a:gd name="connsiteX3" fmla="*/ 0 w 2066613"/>
                <a:gd name="connsiteY3" fmla="*/ 4130703 h 4130703"/>
                <a:gd name="connsiteX0" fmla="*/ 0 w 2119185"/>
                <a:gd name="connsiteY0" fmla="*/ 4203399 h 4203399"/>
                <a:gd name="connsiteX1" fmla="*/ 778537 w 2119185"/>
                <a:gd name="connsiteY1" fmla="*/ 0 h 4203399"/>
                <a:gd name="connsiteX2" fmla="*/ 2119185 w 2119185"/>
                <a:gd name="connsiteY2" fmla="*/ 3451242 h 4203399"/>
                <a:gd name="connsiteX3" fmla="*/ 0 w 2119185"/>
                <a:gd name="connsiteY3" fmla="*/ 4203399 h 4203399"/>
                <a:gd name="connsiteX0" fmla="*/ 0 w 2119185"/>
                <a:gd name="connsiteY0" fmla="*/ 4216619 h 4216619"/>
                <a:gd name="connsiteX1" fmla="*/ 816110 w 2119185"/>
                <a:gd name="connsiteY1" fmla="*/ 0 h 4216619"/>
                <a:gd name="connsiteX2" fmla="*/ 2119185 w 2119185"/>
                <a:gd name="connsiteY2" fmla="*/ 3464462 h 4216619"/>
                <a:gd name="connsiteX3" fmla="*/ 0 w 2119185"/>
                <a:gd name="connsiteY3" fmla="*/ 4216619 h 4216619"/>
                <a:gd name="connsiteX0" fmla="*/ 0 w 2119185"/>
                <a:gd name="connsiteY0" fmla="*/ 4184713 h 4184713"/>
                <a:gd name="connsiteX1" fmla="*/ 797400 w 2119185"/>
                <a:gd name="connsiteY1" fmla="*/ 0 h 4184713"/>
                <a:gd name="connsiteX2" fmla="*/ 2119185 w 2119185"/>
                <a:gd name="connsiteY2" fmla="*/ 3432556 h 4184713"/>
                <a:gd name="connsiteX3" fmla="*/ 0 w 2119185"/>
                <a:gd name="connsiteY3" fmla="*/ 4184713 h 4184713"/>
                <a:gd name="connsiteX0" fmla="*/ 0 w 2119185"/>
                <a:gd name="connsiteY0" fmla="*/ 4163102 h 4163102"/>
                <a:gd name="connsiteX1" fmla="*/ 807948 w 2119185"/>
                <a:gd name="connsiteY1" fmla="*/ 0 h 4163102"/>
                <a:gd name="connsiteX2" fmla="*/ 2119185 w 2119185"/>
                <a:gd name="connsiteY2" fmla="*/ 3410945 h 4163102"/>
                <a:gd name="connsiteX3" fmla="*/ 0 w 2119185"/>
                <a:gd name="connsiteY3" fmla="*/ 4163102 h 4163102"/>
                <a:gd name="connsiteX0" fmla="*/ 0 w 2123869"/>
                <a:gd name="connsiteY0" fmla="*/ 4163102 h 4163102"/>
                <a:gd name="connsiteX1" fmla="*/ 807948 w 2123869"/>
                <a:gd name="connsiteY1" fmla="*/ 0 h 4163102"/>
                <a:gd name="connsiteX2" fmla="*/ 2123869 w 2123869"/>
                <a:gd name="connsiteY2" fmla="*/ 3413517 h 4163102"/>
                <a:gd name="connsiteX3" fmla="*/ 0 w 2123869"/>
                <a:gd name="connsiteY3" fmla="*/ 4163102 h 416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869" h="4163102">
                  <a:moveTo>
                    <a:pt x="0" y="4163102"/>
                  </a:moveTo>
                  <a:lnTo>
                    <a:pt x="807948" y="0"/>
                  </a:lnTo>
                  <a:lnTo>
                    <a:pt x="2123869" y="3413517"/>
                  </a:lnTo>
                  <a:lnTo>
                    <a:pt x="0" y="4163102"/>
                  </a:lnTo>
                  <a:close/>
                </a:path>
              </a:pathLst>
            </a:custGeom>
            <a:gradFill>
              <a:gsLst>
                <a:gs pos="2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701" y="1463040"/>
            <a:ext cx="5669280" cy="1935933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702" y="4962602"/>
            <a:ext cx="475488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702" y="5274168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702" y="6268953"/>
            <a:ext cx="374904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1729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6943" y="3133535"/>
            <a:ext cx="10186176" cy="590931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579" y="1222375"/>
            <a:ext cx="10881360" cy="4956048"/>
          </a:xfrm>
        </p:spPr>
        <p:txBody>
          <a:bodyPr>
            <a:noAutofit/>
          </a:bodyPr>
          <a:lstStyle>
            <a:lvl1pPr marL="273582" indent="-273582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defRPr sz="2400" b="0">
                <a:solidFill>
                  <a:schemeClr val="tx1"/>
                </a:solidFill>
                <a:latin typeface="+mn-lt"/>
              </a:defRPr>
            </a:lvl1pPr>
            <a:lvl2pPr marL="658368" indent="-27169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-210312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3pPr>
            <a:lvl4pPr marL="1197864" indent="-2103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1444752" indent="-182880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480" y="348860"/>
            <a:ext cx="10259568" cy="34471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519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Client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AE554B7-E337-4E78-B477-48942E8B731A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73933"/>
              <a:gd name="connsiteX1" fmla="*/ 8385464 w 8385464"/>
              <a:gd name="connsiteY1" fmla="*/ 0 h 6873933"/>
              <a:gd name="connsiteX2" fmla="*/ 6255328 w 8385464"/>
              <a:gd name="connsiteY2" fmla="*/ 5029200 h 6873933"/>
              <a:gd name="connsiteX3" fmla="*/ 6878783 w 8385464"/>
              <a:gd name="connsiteY3" fmla="*/ 6873933 h 6873933"/>
              <a:gd name="connsiteX4" fmla="*/ 0 w 8385464"/>
              <a:gd name="connsiteY4" fmla="*/ 6858000 h 6873933"/>
              <a:gd name="connsiteX5" fmla="*/ 0 w 8385464"/>
              <a:gd name="connsiteY5" fmla="*/ 0 h 6873933"/>
              <a:gd name="connsiteX0" fmla="*/ 0 w 8385464"/>
              <a:gd name="connsiteY0" fmla="*/ 0 h 6859756"/>
              <a:gd name="connsiteX1" fmla="*/ 8385464 w 8385464"/>
              <a:gd name="connsiteY1" fmla="*/ 0 h 6859756"/>
              <a:gd name="connsiteX2" fmla="*/ 6255328 w 8385464"/>
              <a:gd name="connsiteY2" fmla="*/ 5029200 h 6859756"/>
              <a:gd name="connsiteX3" fmla="*/ 6850430 w 8385464"/>
              <a:gd name="connsiteY3" fmla="*/ 6859756 h 6859756"/>
              <a:gd name="connsiteX4" fmla="*/ 0 w 8385464"/>
              <a:gd name="connsiteY4" fmla="*/ 6858000 h 6859756"/>
              <a:gd name="connsiteX5" fmla="*/ 0 w 8385464"/>
              <a:gd name="connsiteY5" fmla="*/ 0 h 68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9756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23959" y="5408493"/>
                  <a:pt x="6850430" y="685975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3">
            <a:extLst>
              <a:ext uri="{FF2B5EF4-FFF2-40B4-BE49-F238E27FC236}">
                <a16:creationId xmlns:a16="http://schemas.microsoft.com/office/drawing/2014/main" id="{D048BFA1-9840-47F2-88B0-9356A47BA57D}"/>
              </a:ext>
            </a:extLst>
          </p:cNvPr>
          <p:cNvSpPr/>
          <p:nvPr/>
        </p:nvSpPr>
        <p:spPr>
          <a:xfrm flipH="1">
            <a:off x="5182058" y="4244657"/>
            <a:ext cx="1505899" cy="2626242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5899" h="2626242">
                <a:moveTo>
                  <a:pt x="350874" y="2626242"/>
                </a:moveTo>
                <a:lnTo>
                  <a:pt x="0" y="0"/>
                </a:lnTo>
                <a:lnTo>
                  <a:pt x="1505899" y="2626242"/>
                </a:lnTo>
                <a:lnTo>
                  <a:pt x="350874" y="2626242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Triangle 3">
            <a:extLst>
              <a:ext uri="{FF2B5EF4-FFF2-40B4-BE49-F238E27FC236}">
                <a16:creationId xmlns:a16="http://schemas.microsoft.com/office/drawing/2014/main" id="{05EA0488-6DF6-4EA9-B352-83FC6A3A09EC}"/>
              </a:ext>
            </a:extLst>
          </p:cNvPr>
          <p:cNvSpPr/>
          <p:nvPr/>
        </p:nvSpPr>
        <p:spPr>
          <a:xfrm>
            <a:off x="6009662" y="3819354"/>
            <a:ext cx="963639" cy="3051545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639" h="3051545">
                <a:moveTo>
                  <a:pt x="0" y="3051545"/>
                </a:moveTo>
                <a:lnTo>
                  <a:pt x="754912" y="0"/>
                </a:lnTo>
                <a:lnTo>
                  <a:pt x="963639" y="3051545"/>
                </a:lnTo>
                <a:lnTo>
                  <a:pt x="0" y="3051545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3">
            <a:extLst>
              <a:ext uri="{FF2B5EF4-FFF2-40B4-BE49-F238E27FC236}">
                <a16:creationId xmlns:a16="http://schemas.microsoft.com/office/drawing/2014/main" id="{3F7BA2F8-1EC4-4C88-BB12-9EB40316DCA2}"/>
              </a:ext>
            </a:extLst>
          </p:cNvPr>
          <p:cNvSpPr/>
          <p:nvPr/>
        </p:nvSpPr>
        <p:spPr>
          <a:xfrm rot="12173926">
            <a:off x="7077301" y="-433026"/>
            <a:ext cx="1014731" cy="5982297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1014731"/>
              <a:gd name="connsiteY0" fmla="*/ 3477101 h 3477101"/>
              <a:gd name="connsiteX1" fmla="*/ 806004 w 1014731"/>
              <a:gd name="connsiteY1" fmla="*/ 0 h 3477101"/>
              <a:gd name="connsiteX2" fmla="*/ 1014731 w 1014731"/>
              <a:gd name="connsiteY2" fmla="*/ 3051545 h 3477101"/>
              <a:gd name="connsiteX3" fmla="*/ 0 w 1014731"/>
              <a:gd name="connsiteY3" fmla="*/ 3477101 h 3477101"/>
              <a:gd name="connsiteX0" fmla="*/ 0 w 1014731"/>
              <a:gd name="connsiteY0" fmla="*/ 5974885 h 5974885"/>
              <a:gd name="connsiteX1" fmla="*/ 789755 w 1014731"/>
              <a:gd name="connsiteY1" fmla="*/ 0 h 5974885"/>
              <a:gd name="connsiteX2" fmla="*/ 1014731 w 1014731"/>
              <a:gd name="connsiteY2" fmla="*/ 5549329 h 5974885"/>
              <a:gd name="connsiteX3" fmla="*/ 0 w 1014731"/>
              <a:gd name="connsiteY3" fmla="*/ 5974885 h 5974885"/>
              <a:gd name="connsiteX0" fmla="*/ 0 w 1014731"/>
              <a:gd name="connsiteY0" fmla="*/ 5982297 h 5982297"/>
              <a:gd name="connsiteX1" fmla="*/ 807304 w 1014731"/>
              <a:gd name="connsiteY1" fmla="*/ 0 h 5982297"/>
              <a:gd name="connsiteX2" fmla="*/ 1014731 w 1014731"/>
              <a:gd name="connsiteY2" fmla="*/ 5556741 h 5982297"/>
              <a:gd name="connsiteX3" fmla="*/ 0 w 1014731"/>
              <a:gd name="connsiteY3" fmla="*/ 5982297 h 59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731" h="5982297">
                <a:moveTo>
                  <a:pt x="0" y="5982297"/>
                </a:moveTo>
                <a:lnTo>
                  <a:pt x="807304" y="0"/>
                </a:lnTo>
                <a:lnTo>
                  <a:pt x="1014731" y="5556741"/>
                </a:lnTo>
                <a:lnTo>
                  <a:pt x="0" y="5982297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964" y="2128789"/>
            <a:ext cx="5760720" cy="2086725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965" y="4961946"/>
            <a:ext cx="493776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965" y="5275940"/>
            <a:ext cx="493776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965" y="6263052"/>
            <a:ext cx="457200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4A39F-25EE-4457-8E27-D06C5F09B7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30114" y="3256546"/>
            <a:ext cx="4310701" cy="1882441"/>
          </a:xfrm>
        </p:spPr>
        <p:txBody>
          <a:bodyPr anchor="b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on insert picture icon to insert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EAA543-3DF8-4DD0-BCAA-E95DA54D9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1" y="538947"/>
            <a:ext cx="2111973" cy="8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4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06316" y="0"/>
            <a:ext cx="9803732" cy="6865374"/>
          </a:xfrm>
          <a:custGeom>
            <a:avLst/>
            <a:gdLst>
              <a:gd name="connsiteX0" fmla="*/ 0 w 12192000"/>
              <a:gd name="connsiteY0" fmla="*/ 6858000 h 6858000"/>
              <a:gd name="connsiteX1" fmla="*/ 1714500 w 12192000"/>
              <a:gd name="connsiteY1" fmla="*/ 0 h 6858000"/>
              <a:gd name="connsiteX2" fmla="*/ 12192000 w 12192000"/>
              <a:gd name="connsiteY2" fmla="*/ 0 h 6858000"/>
              <a:gd name="connsiteX3" fmla="*/ 104775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74042 h 6874042"/>
              <a:gd name="connsiteX1" fmla="*/ 4184985 w 12192000"/>
              <a:gd name="connsiteY1" fmla="*/ 0 h 6874042"/>
              <a:gd name="connsiteX2" fmla="*/ 12192000 w 12192000"/>
              <a:gd name="connsiteY2" fmla="*/ 16042 h 6874042"/>
              <a:gd name="connsiteX3" fmla="*/ 10477500 w 12192000"/>
              <a:gd name="connsiteY3" fmla="*/ 6874042 h 6874042"/>
              <a:gd name="connsiteX4" fmla="*/ 0 w 12192000"/>
              <a:gd name="connsiteY4" fmla="*/ 6874042 h 6874042"/>
              <a:gd name="connsiteX0" fmla="*/ 0 w 12192000"/>
              <a:gd name="connsiteY0" fmla="*/ 6874042 h 6874042"/>
              <a:gd name="connsiteX1" fmla="*/ 3705726 w 12192000"/>
              <a:gd name="connsiteY1" fmla="*/ 818147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74042 h 6874042"/>
              <a:gd name="connsiteX1" fmla="*/ 2422358 w 12192000"/>
              <a:gd name="connsiteY1" fmla="*/ 4251158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58000 h 6858000"/>
              <a:gd name="connsiteX1" fmla="*/ 2422358 w 12192000"/>
              <a:gd name="connsiteY1" fmla="*/ 4235116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2406315 w 12192000"/>
              <a:gd name="connsiteY1" fmla="*/ 4106779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224590 w 9785685"/>
              <a:gd name="connsiteY0" fmla="*/ 6858000 h 6858000"/>
              <a:gd name="connsiteX1" fmla="*/ 0 w 9785685"/>
              <a:gd name="connsiteY1" fmla="*/ 4106779 h 6858000"/>
              <a:gd name="connsiteX2" fmla="*/ 2404312 w 9785685"/>
              <a:gd name="connsiteY2" fmla="*/ 0 h 6858000"/>
              <a:gd name="connsiteX3" fmla="*/ 9785685 w 9785685"/>
              <a:gd name="connsiteY3" fmla="*/ 0 h 6858000"/>
              <a:gd name="connsiteX4" fmla="*/ 8071185 w 9785685"/>
              <a:gd name="connsiteY4" fmla="*/ 6858000 h 6858000"/>
              <a:gd name="connsiteX5" fmla="*/ 224590 w 9785685"/>
              <a:gd name="connsiteY5" fmla="*/ 6858000 h 6858000"/>
              <a:gd name="connsiteX0" fmla="*/ 224590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224590 w 9803732"/>
              <a:gd name="connsiteY5" fmla="*/ 6858000 h 6858000"/>
              <a:gd name="connsiteX0" fmla="*/ 197295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197295 w 9803732"/>
              <a:gd name="connsiteY5" fmla="*/ 6858000 h 6858000"/>
              <a:gd name="connsiteX0" fmla="*/ 197295 w 9803732"/>
              <a:gd name="connsiteY0" fmla="*/ 6865374 h 6865374"/>
              <a:gd name="connsiteX1" fmla="*/ 0 w 9803732"/>
              <a:gd name="connsiteY1" fmla="*/ 4106779 h 6865374"/>
              <a:gd name="connsiteX2" fmla="*/ 2404312 w 9803732"/>
              <a:gd name="connsiteY2" fmla="*/ 0 h 6865374"/>
              <a:gd name="connsiteX3" fmla="*/ 9785685 w 9803732"/>
              <a:gd name="connsiteY3" fmla="*/ 0 h 6865374"/>
              <a:gd name="connsiteX4" fmla="*/ 9803732 w 9803732"/>
              <a:gd name="connsiteY4" fmla="*/ 6858000 h 6865374"/>
              <a:gd name="connsiteX5" fmla="*/ 197295 w 9803732"/>
              <a:gd name="connsiteY5" fmla="*/ 6865374 h 686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3732" h="6865374">
                <a:moveTo>
                  <a:pt x="197295" y="6865374"/>
                </a:moveTo>
                <a:lnTo>
                  <a:pt x="0" y="4106779"/>
                </a:lnTo>
                <a:lnTo>
                  <a:pt x="2404312" y="0"/>
                </a:lnTo>
                <a:lnTo>
                  <a:pt x="9785685" y="0"/>
                </a:lnTo>
                <a:cubicBezTo>
                  <a:pt x="9791701" y="2286000"/>
                  <a:pt x="9797716" y="4572000"/>
                  <a:pt x="9803732" y="6858000"/>
                </a:cubicBezTo>
                <a:lnTo>
                  <a:pt x="197295" y="6865374"/>
                </a:ln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0B0-89DB-42DE-9D50-C072DC4DCA4F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AD46A-C267-4F1E-9B70-7548D58BC129}"/>
                </a:ext>
              </a:extLst>
            </p:cNvPr>
            <p:cNvGrpSpPr/>
            <p:nvPr/>
          </p:nvGrpSpPr>
          <p:grpSpPr>
            <a:xfrm>
              <a:off x="1" y="-12032"/>
              <a:ext cx="3898232" cy="6882064"/>
              <a:chOff x="1" y="-12032"/>
              <a:chExt cx="3898232" cy="6882064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A292985-5E5C-4C2B-95EA-E7AFEDDBDBAF}"/>
                  </a:ext>
                </a:extLst>
              </p:cNvPr>
              <p:cNvSpPr/>
              <p:nvPr/>
            </p:nvSpPr>
            <p:spPr>
              <a:xfrm>
                <a:off x="1" y="-12032"/>
                <a:ext cx="3898232" cy="6877142"/>
              </a:xfrm>
              <a:custGeom>
                <a:avLst/>
                <a:gdLst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8385464 w 8385464"/>
                  <a:gd name="connsiteY2" fmla="*/ 6858000 h 6858000"/>
                  <a:gd name="connsiteX3" fmla="*/ 0 w 8385464"/>
                  <a:gd name="connsiteY3" fmla="*/ 6858000 h 6858000"/>
                  <a:gd name="connsiteX4" fmla="*/ 0 w 8385464"/>
                  <a:gd name="connsiteY4" fmla="*/ 0 h 6858000"/>
                  <a:gd name="connsiteX0" fmla="*/ 0 w 8395855"/>
                  <a:gd name="connsiteY0" fmla="*/ 0 h 6858000"/>
                  <a:gd name="connsiteX1" fmla="*/ 8385464 w 8395855"/>
                  <a:gd name="connsiteY1" fmla="*/ 0 h 6858000"/>
                  <a:gd name="connsiteX2" fmla="*/ 8395855 w 8395855"/>
                  <a:gd name="connsiteY2" fmla="*/ 3408218 h 6858000"/>
                  <a:gd name="connsiteX3" fmla="*/ 8385464 w 8395855"/>
                  <a:gd name="connsiteY3" fmla="*/ 6858000 h 6858000"/>
                  <a:gd name="connsiteX4" fmla="*/ 0 w 8395855"/>
                  <a:gd name="connsiteY4" fmla="*/ 6858000 h 6858000"/>
                  <a:gd name="connsiteX5" fmla="*/ 0 w 8395855"/>
                  <a:gd name="connsiteY5" fmla="*/ 0 h 6858000"/>
                  <a:gd name="connsiteX0" fmla="*/ 0 w 8385468"/>
                  <a:gd name="connsiteY0" fmla="*/ 0 h 6858000"/>
                  <a:gd name="connsiteX1" fmla="*/ 8385464 w 8385468"/>
                  <a:gd name="connsiteY1" fmla="*/ 0 h 6858000"/>
                  <a:gd name="connsiteX2" fmla="*/ 6286501 w 8385468"/>
                  <a:gd name="connsiteY2" fmla="*/ 3512127 h 6858000"/>
                  <a:gd name="connsiteX3" fmla="*/ 8385464 w 8385468"/>
                  <a:gd name="connsiteY3" fmla="*/ 6858000 h 6858000"/>
                  <a:gd name="connsiteX4" fmla="*/ 0 w 8385468"/>
                  <a:gd name="connsiteY4" fmla="*/ 6858000 h 6858000"/>
                  <a:gd name="connsiteX5" fmla="*/ 0 w 8385468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74"/>
                  <a:gd name="connsiteY0" fmla="*/ 0 h 6858000"/>
                  <a:gd name="connsiteX1" fmla="*/ 8385464 w 8385474"/>
                  <a:gd name="connsiteY1" fmla="*/ 0 h 6858000"/>
                  <a:gd name="connsiteX2" fmla="*/ 6993083 w 8385474"/>
                  <a:gd name="connsiteY2" fmla="*/ 3740727 h 6858000"/>
                  <a:gd name="connsiteX3" fmla="*/ 8385464 w 8385474"/>
                  <a:gd name="connsiteY3" fmla="*/ 6858000 h 6858000"/>
                  <a:gd name="connsiteX4" fmla="*/ 0 w 8385474"/>
                  <a:gd name="connsiteY4" fmla="*/ 6858000 h 6858000"/>
                  <a:gd name="connsiteX5" fmla="*/ 0 w 8385474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286501 w 8385464"/>
                  <a:gd name="connsiteY2" fmla="*/ 4634345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86501 w 8385464"/>
                  <a:gd name="connsiteY2" fmla="*/ 4634345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43698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877142"/>
                  <a:gd name="connsiteX1" fmla="*/ 11367745 w 11367745"/>
                  <a:gd name="connsiteY1" fmla="*/ 0 h 6877142"/>
                  <a:gd name="connsiteX2" fmla="*/ 6255328 w 11367745"/>
                  <a:gd name="connsiteY2" fmla="*/ 5041232 h 6877142"/>
                  <a:gd name="connsiteX3" fmla="*/ 6808614 w 11367745"/>
                  <a:gd name="connsiteY3" fmla="*/ 6877142 h 6877142"/>
                  <a:gd name="connsiteX4" fmla="*/ 0 w 11367745"/>
                  <a:gd name="connsiteY4" fmla="*/ 6870032 h 6877142"/>
                  <a:gd name="connsiteX5" fmla="*/ 0 w 11367745"/>
                  <a:gd name="connsiteY5" fmla="*/ 12032 h 687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67745" h="6877142">
                    <a:moveTo>
                      <a:pt x="0" y="12032"/>
                    </a:moveTo>
                    <a:lnTo>
                      <a:pt x="11367745" y="0"/>
                    </a:lnTo>
                    <a:cubicBezTo>
                      <a:pt x="9493718" y="1572491"/>
                      <a:pt x="6951519" y="3543847"/>
                      <a:pt x="6255328" y="5041232"/>
                    </a:cubicBezTo>
                    <a:cubicBezTo>
                      <a:pt x="6698673" y="6357413"/>
                      <a:pt x="6282143" y="5425879"/>
                      <a:pt x="6808614" y="6877142"/>
                    </a:cubicBezTo>
                    <a:lnTo>
                      <a:pt x="0" y="6870032"/>
                    </a:lnTo>
                    <a:lnTo>
                      <a:pt x="0" y="12032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Triangle 3">
                <a:extLst>
                  <a:ext uri="{FF2B5EF4-FFF2-40B4-BE49-F238E27FC236}">
                    <a16:creationId xmlns:a16="http://schemas.microsoft.com/office/drawing/2014/main" id="{2DB7A5CE-51EF-49C1-B94D-157D5342D4EF}"/>
                  </a:ext>
                </a:extLst>
              </p:cNvPr>
              <p:cNvSpPr/>
              <p:nvPr/>
            </p:nvSpPr>
            <p:spPr>
              <a:xfrm flipH="1">
                <a:off x="819916" y="4242391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ight Triangle 3">
                <a:extLst>
                  <a:ext uri="{FF2B5EF4-FFF2-40B4-BE49-F238E27FC236}">
                    <a16:creationId xmlns:a16="http://schemas.microsoft.com/office/drawing/2014/main" id="{BA4F80DB-7291-4740-A430-98D3FB012211}"/>
                  </a:ext>
                </a:extLst>
              </p:cNvPr>
              <p:cNvSpPr/>
              <p:nvPr/>
            </p:nvSpPr>
            <p:spPr>
              <a:xfrm>
                <a:off x="1636887" y="3818487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950B3B0-8A92-4C5E-B968-43BD35D26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133" y="946483"/>
                <a:ext cx="2111973" cy="820275"/>
              </a:xfrm>
              <a:prstGeom prst="rect">
                <a:avLst/>
              </a:prstGeom>
            </p:spPr>
          </p:pic>
        </p:grp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2F14F70-9C54-43E1-82EA-D6E12FE88A86}"/>
                </a:ext>
              </a:extLst>
            </p:cNvPr>
            <p:cNvSpPr/>
            <p:nvPr/>
          </p:nvSpPr>
          <p:spPr>
            <a:xfrm rot="12173926">
              <a:off x="2705968" y="-442088"/>
              <a:ext cx="1014731" cy="597488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31" h="5974885">
                  <a:moveTo>
                    <a:pt x="0" y="5974885"/>
                  </a:moveTo>
                  <a:lnTo>
                    <a:pt x="789755" y="0"/>
                  </a:lnTo>
                  <a:lnTo>
                    <a:pt x="1014731" y="5549329"/>
                  </a:lnTo>
                  <a:lnTo>
                    <a:pt x="0" y="5974885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5710902" y="360708"/>
            <a:ext cx="3197491" cy="9808237"/>
          </a:xfrm>
          <a:custGeom>
            <a:avLst/>
            <a:gdLst>
              <a:gd name="connsiteX0" fmla="*/ 0 w 3293259"/>
              <a:gd name="connsiteY0" fmla="*/ 12192000 h 12192000"/>
              <a:gd name="connsiteX1" fmla="*/ 823315 w 3293259"/>
              <a:gd name="connsiteY1" fmla="*/ 0 h 12192000"/>
              <a:gd name="connsiteX2" fmla="*/ 3293259 w 3293259"/>
              <a:gd name="connsiteY2" fmla="*/ 0 h 12192000"/>
              <a:gd name="connsiteX3" fmla="*/ 2469944 w 3293259"/>
              <a:gd name="connsiteY3" fmla="*/ 12192000 h 12192000"/>
              <a:gd name="connsiteX4" fmla="*/ 0 w 3293259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3180964 w 3180964"/>
              <a:gd name="connsiteY2" fmla="*/ 2727158 h 12192000"/>
              <a:gd name="connsiteX3" fmla="*/ 2469944 w 3180964"/>
              <a:gd name="connsiteY3" fmla="*/ 12192000 h 12192000"/>
              <a:gd name="connsiteX4" fmla="*/ 0 w 3180964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1845459 w 3180964"/>
              <a:gd name="connsiteY2" fmla="*/ 1155032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2743817 w 3180964"/>
              <a:gd name="connsiteY2" fmla="*/ 2358190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26917 w 3207881"/>
              <a:gd name="connsiteY0" fmla="*/ 9833810 h 9833810"/>
              <a:gd name="connsiteX1" fmla="*/ 0 w 3207881"/>
              <a:gd name="connsiteY1" fmla="*/ 240631 h 9833810"/>
              <a:gd name="connsiteX2" fmla="*/ 2770734 w 3207881"/>
              <a:gd name="connsiteY2" fmla="*/ 0 h 9833810"/>
              <a:gd name="connsiteX3" fmla="*/ 3207881 w 3207881"/>
              <a:gd name="connsiteY3" fmla="*/ 368968 h 9833810"/>
              <a:gd name="connsiteX4" fmla="*/ 2496861 w 3207881"/>
              <a:gd name="connsiteY4" fmla="*/ 9833810 h 9833810"/>
              <a:gd name="connsiteX5" fmla="*/ 26917 w 3207881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68968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04800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769641 h 9769641"/>
              <a:gd name="connsiteX1" fmla="*/ 0 w 3218756"/>
              <a:gd name="connsiteY1" fmla="*/ 176462 h 9769641"/>
              <a:gd name="connsiteX2" fmla="*/ 2738650 w 3218756"/>
              <a:gd name="connsiteY2" fmla="*/ 0 h 9769641"/>
              <a:gd name="connsiteX3" fmla="*/ 3207881 w 3218756"/>
              <a:gd name="connsiteY3" fmla="*/ 240631 h 9769641"/>
              <a:gd name="connsiteX4" fmla="*/ 3218756 w 3218756"/>
              <a:gd name="connsiteY4" fmla="*/ 9737560 h 9769641"/>
              <a:gd name="connsiteX5" fmla="*/ 26917 w 3218756"/>
              <a:gd name="connsiteY5" fmla="*/ 9769641 h 9769641"/>
              <a:gd name="connsiteX0" fmla="*/ 26917 w 3218756"/>
              <a:gd name="connsiteY0" fmla="*/ 9780861 h 9780861"/>
              <a:gd name="connsiteX1" fmla="*/ 0 w 3218756"/>
              <a:gd name="connsiteY1" fmla="*/ 187682 h 9780861"/>
              <a:gd name="connsiteX2" fmla="*/ 2772309 w 3218756"/>
              <a:gd name="connsiteY2" fmla="*/ 0 h 9780861"/>
              <a:gd name="connsiteX3" fmla="*/ 3207881 w 3218756"/>
              <a:gd name="connsiteY3" fmla="*/ 251851 h 9780861"/>
              <a:gd name="connsiteX4" fmla="*/ 3218756 w 3218756"/>
              <a:gd name="connsiteY4" fmla="*/ 9748780 h 9780861"/>
              <a:gd name="connsiteX5" fmla="*/ 26917 w 3218756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87685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215734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76466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5652 w 3197491"/>
              <a:gd name="connsiteY0" fmla="*/ 9786471 h 9786471"/>
              <a:gd name="connsiteX1" fmla="*/ 0 w 3197491"/>
              <a:gd name="connsiteY1" fmla="*/ 182076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70044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94107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90182"/>
              <a:gd name="connsiteX1" fmla="*/ 0 w 3197491"/>
              <a:gd name="connsiteY1" fmla="*/ 194107 h 9790182"/>
              <a:gd name="connsiteX2" fmla="*/ 2756654 w 3197491"/>
              <a:gd name="connsiteY2" fmla="*/ 0 h 9790182"/>
              <a:gd name="connsiteX3" fmla="*/ 3186616 w 3197491"/>
              <a:gd name="connsiteY3" fmla="*/ 257461 h 9790182"/>
              <a:gd name="connsiteX4" fmla="*/ 3197491 w 3197491"/>
              <a:gd name="connsiteY4" fmla="*/ 9790182 h 9790182"/>
              <a:gd name="connsiteX5" fmla="*/ 5652 w 3197491"/>
              <a:gd name="connsiteY5" fmla="*/ 9786471 h 97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7491" h="9790182">
                <a:moveTo>
                  <a:pt x="5652" y="9786471"/>
                </a:moveTo>
                <a:cubicBezTo>
                  <a:pt x="-3320" y="6588745"/>
                  <a:pt x="8972" y="3391833"/>
                  <a:pt x="0" y="194107"/>
                </a:cubicBezTo>
                <a:lnTo>
                  <a:pt x="2756654" y="0"/>
                </a:lnTo>
                <a:lnTo>
                  <a:pt x="3186616" y="257461"/>
                </a:lnTo>
                <a:lnTo>
                  <a:pt x="3197491" y="9790182"/>
                </a:lnTo>
                <a:lnTo>
                  <a:pt x="5652" y="9786471"/>
                </a:lnTo>
                <a:close/>
              </a:path>
            </a:pathLst>
          </a:custGeom>
          <a:gradFill flip="none" rotWithShape="1">
            <a:gsLst>
              <a:gs pos="98030">
                <a:schemeClr val="bg1">
                  <a:alpha val="0"/>
                </a:schemeClr>
              </a:gs>
              <a:gs pos="80000">
                <a:srgbClr val="FFFFFF">
                  <a:alpha val="47000"/>
                </a:srgbClr>
              </a:gs>
              <a:gs pos="45000">
                <a:schemeClr val="bg1"/>
              </a:gs>
            </a:gsLst>
            <a:lin ang="21594000" scaled="0"/>
            <a:tileRect/>
          </a:gradFill>
          <a:ln w="19050">
            <a:noFill/>
          </a:ln>
        </p:spPr>
        <p:txBody>
          <a:bodyPr rot="0" spcFirstLastPara="0" vertOverflow="overflow" horzOverflow="overflow" vert="horz" wrap="square" lIns="454941" tIns="37851" rIns="75702" bIns="7279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dirty="0"/>
            </a:lvl1pPr>
          </a:lstStyle>
          <a:p>
            <a:pPr lvl="0">
              <a:buClr>
                <a:schemeClr val="bg1"/>
              </a:buClr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77338" y="4429621"/>
            <a:ext cx="5504500" cy="2262007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80000"/>
              </a:lnSpc>
              <a:defRPr sz="4800" b="0" i="0" cap="all" baseline="0">
                <a:solidFill>
                  <a:schemeClr val="tx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Add </a:t>
            </a: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64063" y="5611024"/>
            <a:ext cx="2926080" cy="246221"/>
          </a:xfrm>
        </p:spPr>
        <p:txBody>
          <a:bodyPr wrap="square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tx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964063" y="5891811"/>
            <a:ext cx="2926080" cy="221599"/>
          </a:xfrm>
        </p:spPr>
        <p:txBody>
          <a:bodyPr wrap="square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92663" y="6271411"/>
            <a:ext cx="2468880" cy="193899"/>
          </a:xfrm>
        </p:spPr>
        <p:txBody>
          <a:bodyPr wrap="square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DD86703-6F1E-40F2-8E18-356D4E92C5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10388268" y="4150992"/>
            <a:ext cx="18288" cy="27432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A6755E2-68D0-4887-A72E-4FEB2FC898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6525" y="6557190"/>
            <a:ext cx="2743200" cy="18288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5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179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274482-5A7A-42E8-A55B-2B79C89DF7CD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C7FF789E-486F-4C2E-9D16-5E35C8FB8787}"/>
                </a:ext>
              </a:extLst>
            </p:cNvPr>
            <p:cNvSpPr/>
            <p:nvPr/>
          </p:nvSpPr>
          <p:spPr>
            <a:xfrm>
              <a:off x="1" y="-12032"/>
              <a:ext cx="3898232" cy="6877142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77142">
                  <a:moveTo>
                    <a:pt x="0" y="12032"/>
                  </a:moveTo>
                  <a:lnTo>
                    <a:pt x="11367745" y="0"/>
                  </a:lnTo>
                  <a:cubicBezTo>
                    <a:pt x="9493718" y="1572491"/>
                    <a:pt x="6951519" y="3543847"/>
                    <a:pt x="6255328" y="5041232"/>
                  </a:cubicBezTo>
                  <a:cubicBezTo>
                    <a:pt x="6698673" y="6357413"/>
                    <a:pt x="6282143" y="5425879"/>
                    <a:pt x="6808614" y="6877142"/>
                  </a:cubicBezTo>
                  <a:lnTo>
                    <a:pt x="0" y="6870032"/>
                  </a:lnTo>
                  <a:lnTo>
                    <a:pt x="0" y="12032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5DDAA3-EE5F-4DE5-A70D-7AF0BF397FDF}"/>
                </a:ext>
              </a:extLst>
            </p:cNvPr>
            <p:cNvGrpSpPr/>
            <p:nvPr/>
          </p:nvGrpSpPr>
          <p:grpSpPr>
            <a:xfrm>
              <a:off x="819916" y="-442088"/>
              <a:ext cx="2900783" cy="7312120"/>
              <a:chOff x="5192691" y="-436277"/>
              <a:chExt cx="2900783" cy="7312120"/>
            </a:xfrm>
          </p:grpSpPr>
          <p:sp>
            <p:nvSpPr>
              <p:cNvPr id="17" name="Right Triangle 3">
                <a:extLst>
                  <a:ext uri="{FF2B5EF4-FFF2-40B4-BE49-F238E27FC236}">
                    <a16:creationId xmlns:a16="http://schemas.microsoft.com/office/drawing/2014/main" id="{D96C8D74-86E3-410B-B30E-AC2092CF0437}"/>
                  </a:ext>
                </a:extLst>
              </p:cNvPr>
              <p:cNvSpPr/>
              <p:nvPr/>
            </p:nvSpPr>
            <p:spPr>
              <a:xfrm flipH="1">
                <a:off x="5192691" y="4248202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ight Triangle 3">
                <a:extLst>
                  <a:ext uri="{FF2B5EF4-FFF2-40B4-BE49-F238E27FC236}">
                    <a16:creationId xmlns:a16="http://schemas.microsoft.com/office/drawing/2014/main" id="{661AD5E9-89E6-47DA-8230-48C561B96C44}"/>
                  </a:ext>
                </a:extLst>
              </p:cNvPr>
              <p:cNvSpPr/>
              <p:nvPr/>
            </p:nvSpPr>
            <p:spPr>
              <a:xfrm>
                <a:off x="6009662" y="3824298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ight Triangle 3">
                <a:extLst>
                  <a:ext uri="{FF2B5EF4-FFF2-40B4-BE49-F238E27FC236}">
                    <a16:creationId xmlns:a16="http://schemas.microsoft.com/office/drawing/2014/main" id="{A7348C05-05B2-4D8B-8B2A-370D98103528}"/>
                  </a:ext>
                </a:extLst>
              </p:cNvPr>
              <p:cNvSpPr/>
              <p:nvPr/>
            </p:nvSpPr>
            <p:spPr>
              <a:xfrm rot="12173926">
                <a:off x="7078743" y="-436277"/>
                <a:ext cx="1014731" cy="597488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1014731"/>
                  <a:gd name="connsiteY0" fmla="*/ 3477101 h 3477101"/>
                  <a:gd name="connsiteX1" fmla="*/ 806004 w 1014731"/>
                  <a:gd name="connsiteY1" fmla="*/ 0 h 3477101"/>
                  <a:gd name="connsiteX2" fmla="*/ 1014731 w 1014731"/>
                  <a:gd name="connsiteY2" fmla="*/ 3051545 h 3477101"/>
                  <a:gd name="connsiteX3" fmla="*/ 0 w 1014731"/>
                  <a:gd name="connsiteY3" fmla="*/ 3477101 h 3477101"/>
                  <a:gd name="connsiteX0" fmla="*/ 0 w 1014731"/>
                  <a:gd name="connsiteY0" fmla="*/ 5974885 h 5974885"/>
                  <a:gd name="connsiteX1" fmla="*/ 789755 w 1014731"/>
                  <a:gd name="connsiteY1" fmla="*/ 0 h 5974885"/>
                  <a:gd name="connsiteX2" fmla="*/ 1014731 w 1014731"/>
                  <a:gd name="connsiteY2" fmla="*/ 5549329 h 5974885"/>
                  <a:gd name="connsiteX3" fmla="*/ 0 w 1014731"/>
                  <a:gd name="connsiteY3" fmla="*/ 5974885 h 597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731" h="5974885">
                    <a:moveTo>
                      <a:pt x="0" y="5974885"/>
                    </a:moveTo>
                    <a:lnTo>
                      <a:pt x="789755" y="0"/>
                    </a:lnTo>
                    <a:lnTo>
                      <a:pt x="1014731" y="5549329"/>
                    </a:lnTo>
                    <a:lnTo>
                      <a:pt x="0" y="5974885"/>
                    </a:lnTo>
                    <a:close/>
                  </a:path>
                </a:pathLst>
              </a:custGeom>
              <a:gradFill>
                <a:gsLst>
                  <a:gs pos="34000">
                    <a:schemeClr val="bg2"/>
                  </a:gs>
                  <a:gs pos="100000">
                    <a:srgbClr val="5BA23C"/>
                  </a:gs>
                </a:gsLst>
                <a:lin ang="21594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0223" y="980745"/>
            <a:ext cx="6113720" cy="5451953"/>
          </a:xfrm>
        </p:spPr>
        <p:txBody>
          <a:bodyPr anchor="ctr" anchorCtr="0">
            <a:noAutofit/>
          </a:bodyPr>
          <a:lstStyle>
            <a:lvl1pPr marL="274320" indent="-27432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271463"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 marL="914400" indent="-209550"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 marL="1197864" indent="-209550"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 marL="1444752" indent="-182563"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0FC30-8DCC-413A-AA0E-582DE8338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6379CB8E-4EC2-4950-8A37-A893B5EE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E9822-25BA-4A9B-997C-17913F255ED0}"/>
              </a:ext>
            </a:extLst>
          </p:cNvPr>
          <p:cNvSpPr txBox="1"/>
          <p:nvPr/>
        </p:nvSpPr>
        <p:spPr bwMode="white">
          <a:xfrm>
            <a:off x="515532" y="2105269"/>
            <a:ext cx="1810284" cy="43593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1946747-AE9D-4CCE-8150-606B07C8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75" y="558761"/>
            <a:ext cx="2445418" cy="15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1577978" y="3820267"/>
            <a:ext cx="8162668" cy="812889"/>
          </a:xfrm>
        </p:spPr>
        <p:txBody>
          <a:bodyPr anchor="ctr" anchorCtr="0"/>
          <a:lstStyle>
            <a:lvl1pPr algn="l">
              <a:defRPr lang="en-US" sz="5400" dirty="0">
                <a:solidFill>
                  <a:schemeClr val="bg2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FB7C47-AE33-4786-B8B7-7ECE41E10698}"/>
              </a:ext>
            </a:extLst>
          </p:cNvPr>
          <p:cNvGrpSpPr/>
          <p:nvPr/>
        </p:nvGrpSpPr>
        <p:grpSpPr>
          <a:xfrm>
            <a:off x="9260732" y="1084521"/>
            <a:ext cx="2966710" cy="5794744"/>
            <a:chOff x="9260732" y="1084521"/>
            <a:chExt cx="2966710" cy="579474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5F1314-BF98-4A68-8138-2CB07DB72EEB}"/>
                </a:ext>
              </a:extLst>
            </p:cNvPr>
            <p:cNvSpPr/>
            <p:nvPr/>
          </p:nvSpPr>
          <p:spPr>
            <a:xfrm>
              <a:off x="10758656" y="1088910"/>
              <a:ext cx="1445441" cy="5774567"/>
            </a:xfrm>
            <a:custGeom>
              <a:avLst/>
              <a:gdLst>
                <a:gd name="connsiteX0" fmla="*/ 1424763 w 1456660"/>
                <a:gd name="connsiteY0" fmla="*/ 2604977 h 5794744"/>
                <a:gd name="connsiteX1" fmla="*/ 1456660 w 1456660"/>
                <a:gd name="connsiteY1" fmla="*/ 0 h 5794744"/>
                <a:gd name="connsiteX2" fmla="*/ 0 w 1456660"/>
                <a:gd name="connsiteY2" fmla="*/ 5794744 h 5794744"/>
                <a:gd name="connsiteX3" fmla="*/ 148856 w 1456660"/>
                <a:gd name="connsiteY3" fmla="*/ 5773479 h 5794744"/>
                <a:gd name="connsiteX4" fmla="*/ 1424763 w 1456660"/>
                <a:gd name="connsiteY4" fmla="*/ 2604977 h 5794744"/>
                <a:gd name="connsiteX0" fmla="*/ 1424763 w 1456660"/>
                <a:gd name="connsiteY0" fmla="*/ 2604977 h 5777982"/>
                <a:gd name="connsiteX1" fmla="*/ 1456660 w 1456660"/>
                <a:gd name="connsiteY1" fmla="*/ 0 h 5777982"/>
                <a:gd name="connsiteX2" fmla="*/ 0 w 1456660"/>
                <a:gd name="connsiteY2" fmla="*/ 5777982 h 5777982"/>
                <a:gd name="connsiteX3" fmla="*/ 148856 w 1456660"/>
                <a:gd name="connsiteY3" fmla="*/ 5773479 h 5777982"/>
                <a:gd name="connsiteX4" fmla="*/ 1424763 w 1456660"/>
                <a:gd name="connsiteY4" fmla="*/ 2604977 h 5777982"/>
                <a:gd name="connsiteX0" fmla="*/ 1424763 w 1434221"/>
                <a:gd name="connsiteY0" fmla="*/ 2593803 h 5766808"/>
                <a:gd name="connsiteX1" fmla="*/ 1434221 w 1434221"/>
                <a:gd name="connsiteY1" fmla="*/ 0 h 5766808"/>
                <a:gd name="connsiteX2" fmla="*/ 0 w 1434221"/>
                <a:gd name="connsiteY2" fmla="*/ 5766808 h 5766808"/>
                <a:gd name="connsiteX3" fmla="*/ 148856 w 1434221"/>
                <a:gd name="connsiteY3" fmla="*/ 5762305 h 5766808"/>
                <a:gd name="connsiteX4" fmla="*/ 1424763 w 1434221"/>
                <a:gd name="connsiteY4" fmla="*/ 2593803 h 5766808"/>
                <a:gd name="connsiteX0" fmla="*/ 1435983 w 1445441"/>
                <a:gd name="connsiteY0" fmla="*/ 2593803 h 5762305"/>
                <a:gd name="connsiteX1" fmla="*/ 1445441 w 1445441"/>
                <a:gd name="connsiteY1" fmla="*/ 0 h 5762305"/>
                <a:gd name="connsiteX2" fmla="*/ 0 w 1445441"/>
                <a:gd name="connsiteY2" fmla="*/ 5750047 h 5762305"/>
                <a:gd name="connsiteX3" fmla="*/ 160076 w 1445441"/>
                <a:gd name="connsiteY3" fmla="*/ 5762305 h 5762305"/>
                <a:gd name="connsiteX4" fmla="*/ 1435983 w 1445441"/>
                <a:gd name="connsiteY4" fmla="*/ 2593803 h 5762305"/>
                <a:gd name="connsiteX0" fmla="*/ 1435983 w 1445441"/>
                <a:gd name="connsiteY0" fmla="*/ 2593803 h 5751132"/>
                <a:gd name="connsiteX1" fmla="*/ 1445441 w 1445441"/>
                <a:gd name="connsiteY1" fmla="*/ 0 h 5751132"/>
                <a:gd name="connsiteX2" fmla="*/ 0 w 1445441"/>
                <a:gd name="connsiteY2" fmla="*/ 5750047 h 5751132"/>
                <a:gd name="connsiteX3" fmla="*/ 160076 w 1445441"/>
                <a:gd name="connsiteY3" fmla="*/ 5751132 h 5751132"/>
                <a:gd name="connsiteX4" fmla="*/ 1435983 w 1445441"/>
                <a:gd name="connsiteY4" fmla="*/ 2593803 h 57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41" h="5751132">
                  <a:moveTo>
                    <a:pt x="1435983" y="2593803"/>
                  </a:moveTo>
                  <a:cubicBezTo>
                    <a:pt x="1439136" y="1729202"/>
                    <a:pt x="1442288" y="864601"/>
                    <a:pt x="1445441" y="0"/>
                  </a:cubicBezTo>
                  <a:lnTo>
                    <a:pt x="0" y="5750047"/>
                  </a:lnTo>
                  <a:lnTo>
                    <a:pt x="160076" y="5751132"/>
                  </a:lnTo>
                  <a:lnTo>
                    <a:pt x="1435983" y="2593803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68000">
                  <a:srgbClr val="5BA23C"/>
                </a:gs>
              </a:gsLst>
              <a:lin ang="21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E371F-1A59-474E-B95B-89195D83A3E8}"/>
                </a:ext>
              </a:extLst>
            </p:cNvPr>
            <p:cNvSpPr/>
            <p:nvPr/>
          </p:nvSpPr>
          <p:spPr>
            <a:xfrm>
              <a:off x="10019490" y="3789410"/>
              <a:ext cx="1556426" cy="3083668"/>
            </a:xfrm>
            <a:custGeom>
              <a:avLst/>
              <a:gdLst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0065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0065 w 1556426"/>
                <a:gd name="connsiteY3" fmla="*/ 3073940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426" h="3083668">
                  <a:moveTo>
                    <a:pt x="740065" y="3073940"/>
                  </a:moveTo>
                  <a:lnTo>
                    <a:pt x="0" y="3083668"/>
                  </a:lnTo>
                  <a:lnTo>
                    <a:pt x="1556426" y="0"/>
                  </a:lnTo>
                  <a:lnTo>
                    <a:pt x="740065" y="3073940"/>
                  </a:lnTo>
                  <a:close/>
                </a:path>
              </a:pathLst>
            </a:custGeom>
            <a:gradFill>
              <a:gsLst>
                <a:gs pos="97000">
                  <a:srgbClr val="62B53F"/>
                </a:gs>
                <a:gs pos="100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17FC41-0F0D-4F05-888B-05BC3B984146}"/>
                </a:ext>
              </a:extLst>
            </p:cNvPr>
            <p:cNvSpPr/>
            <p:nvPr/>
          </p:nvSpPr>
          <p:spPr>
            <a:xfrm>
              <a:off x="9260732" y="3322482"/>
              <a:ext cx="2422187" cy="3550596"/>
            </a:xfrm>
            <a:custGeom>
              <a:avLst/>
              <a:gdLst>
                <a:gd name="connsiteX0" fmla="*/ 2373549 w 2373549"/>
                <a:gd name="connsiteY0" fmla="*/ 0 h 3550596"/>
                <a:gd name="connsiteX1" fmla="*/ 2237362 w 2373549"/>
                <a:gd name="connsiteY1" fmla="*/ 651753 h 3550596"/>
                <a:gd name="connsiteX2" fmla="*/ 778213 w 2373549"/>
                <a:gd name="connsiteY2" fmla="*/ 3531141 h 3550596"/>
                <a:gd name="connsiteX3" fmla="*/ 0 w 2373549"/>
                <a:gd name="connsiteY3" fmla="*/ 3550596 h 3550596"/>
                <a:gd name="connsiteX4" fmla="*/ 2373549 w 2373549"/>
                <a:gd name="connsiteY4" fmla="*/ 0 h 3550596"/>
                <a:gd name="connsiteX0" fmla="*/ 2422187 w 2422187"/>
                <a:gd name="connsiteY0" fmla="*/ 0 h 3540868"/>
                <a:gd name="connsiteX1" fmla="*/ 2237362 w 2422187"/>
                <a:gd name="connsiteY1" fmla="*/ 642025 h 3540868"/>
                <a:gd name="connsiteX2" fmla="*/ 778213 w 2422187"/>
                <a:gd name="connsiteY2" fmla="*/ 3521413 h 3540868"/>
                <a:gd name="connsiteX3" fmla="*/ 0 w 2422187"/>
                <a:gd name="connsiteY3" fmla="*/ 3540868 h 3540868"/>
                <a:gd name="connsiteX4" fmla="*/ 2422187 w 2422187"/>
                <a:gd name="connsiteY4" fmla="*/ 0 h 3540868"/>
                <a:gd name="connsiteX0" fmla="*/ 2422187 w 2422187"/>
                <a:gd name="connsiteY0" fmla="*/ 0 h 3550596"/>
                <a:gd name="connsiteX1" fmla="*/ 2237362 w 2422187"/>
                <a:gd name="connsiteY1" fmla="*/ 642025 h 3550596"/>
                <a:gd name="connsiteX2" fmla="*/ 768485 w 2422187"/>
                <a:gd name="connsiteY2" fmla="*/ 3550596 h 3550596"/>
                <a:gd name="connsiteX3" fmla="*/ 0 w 2422187"/>
                <a:gd name="connsiteY3" fmla="*/ 3540868 h 3550596"/>
                <a:gd name="connsiteX4" fmla="*/ 2422187 w 2422187"/>
                <a:gd name="connsiteY4" fmla="*/ 0 h 35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187" h="3550596">
                  <a:moveTo>
                    <a:pt x="2422187" y="0"/>
                  </a:moveTo>
                  <a:lnTo>
                    <a:pt x="2237362" y="642025"/>
                  </a:lnTo>
                  <a:lnTo>
                    <a:pt x="768485" y="3550596"/>
                  </a:lnTo>
                  <a:lnTo>
                    <a:pt x="0" y="3540868"/>
                  </a:lnTo>
                  <a:lnTo>
                    <a:pt x="2422187" y="0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71000">
                  <a:srgbClr val="5BA23C"/>
                </a:gs>
              </a:gsLst>
              <a:lin ang="17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890D0B16-11C5-4D6A-AA98-2355BA19EA7B}"/>
                </a:ext>
              </a:extLst>
            </p:cNvPr>
            <p:cNvSpPr/>
            <p:nvPr/>
          </p:nvSpPr>
          <p:spPr>
            <a:xfrm flipH="1">
              <a:off x="10871603" y="3370178"/>
              <a:ext cx="1327484" cy="3501998"/>
            </a:xfrm>
            <a:prstGeom prst="rt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764A69-E67E-4D16-BC4B-51FC448F28CB}"/>
                </a:ext>
              </a:extLst>
            </p:cNvPr>
            <p:cNvSpPr/>
            <p:nvPr/>
          </p:nvSpPr>
          <p:spPr>
            <a:xfrm>
              <a:off x="10738884" y="1084521"/>
              <a:ext cx="1488558" cy="5794744"/>
            </a:xfrm>
            <a:custGeom>
              <a:avLst/>
              <a:gdLst>
                <a:gd name="connsiteX0" fmla="*/ 1446028 w 1488558"/>
                <a:gd name="connsiteY0" fmla="*/ 2658139 h 5794744"/>
                <a:gd name="connsiteX1" fmla="*/ 1446028 w 1488558"/>
                <a:gd name="connsiteY1" fmla="*/ 0 h 5794744"/>
                <a:gd name="connsiteX2" fmla="*/ 0 w 1488558"/>
                <a:gd name="connsiteY2" fmla="*/ 5794744 h 5794744"/>
                <a:gd name="connsiteX3" fmla="*/ 170121 w 1488558"/>
                <a:gd name="connsiteY3" fmla="*/ 5784112 h 5794744"/>
                <a:gd name="connsiteX4" fmla="*/ 1488558 w 1488558"/>
                <a:gd name="connsiteY4" fmla="*/ 2551814 h 5794744"/>
                <a:gd name="connsiteX5" fmla="*/ 1488558 w 1488558"/>
                <a:gd name="connsiteY5" fmla="*/ 2551814 h 5794744"/>
                <a:gd name="connsiteX6" fmla="*/ 1488558 w 1488558"/>
                <a:gd name="connsiteY6" fmla="*/ 2551814 h 579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558" h="5794744">
                  <a:moveTo>
                    <a:pt x="1446028" y="2658139"/>
                  </a:moveTo>
                  <a:lnTo>
                    <a:pt x="1446028" y="0"/>
                  </a:lnTo>
                  <a:lnTo>
                    <a:pt x="0" y="5794744"/>
                  </a:lnTo>
                  <a:lnTo>
                    <a:pt x="170121" y="5784112"/>
                  </a:lnTo>
                  <a:lnTo>
                    <a:pt x="1488558" y="2551814"/>
                  </a:lnTo>
                  <a:lnTo>
                    <a:pt x="1488558" y="2551814"/>
                  </a:lnTo>
                  <a:lnTo>
                    <a:pt x="1488558" y="255181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white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38D33-69AE-4EA8-B1F3-AEB045BF2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598208-AA80-467D-8193-8E836964952A}"/>
              </a:ext>
            </a:extLst>
          </p:cNvPr>
          <p:cNvGrpSpPr/>
          <p:nvPr/>
        </p:nvGrpSpPr>
        <p:grpSpPr>
          <a:xfrm>
            <a:off x="-6515" y="-465745"/>
            <a:ext cx="2284497" cy="7335777"/>
            <a:chOff x="-6515" y="-465745"/>
            <a:chExt cx="2284497" cy="7335777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6E2C9E0-78F4-4874-8B92-08E2A7C0061D}"/>
                </a:ext>
              </a:extLst>
            </p:cNvPr>
            <p:cNvSpPr/>
            <p:nvPr/>
          </p:nvSpPr>
          <p:spPr>
            <a:xfrm>
              <a:off x="0" y="-12032"/>
              <a:ext cx="2277982" cy="6870032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3507531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0032"/>
                <a:gd name="connsiteX1" fmla="*/ 11367745 w 11367745"/>
                <a:gd name="connsiteY1" fmla="*/ 0 h 6870032"/>
                <a:gd name="connsiteX2" fmla="*/ 3507531 w 11367745"/>
                <a:gd name="connsiteY2" fmla="*/ 4207042 h 6870032"/>
                <a:gd name="connsiteX3" fmla="*/ 3976167 w 11367745"/>
                <a:gd name="connsiteY3" fmla="*/ 6839042 h 6870032"/>
                <a:gd name="connsiteX4" fmla="*/ 0 w 11367745"/>
                <a:gd name="connsiteY4" fmla="*/ 6870032 h 6870032"/>
                <a:gd name="connsiteX5" fmla="*/ 0 w 11367745"/>
                <a:gd name="connsiteY5" fmla="*/ 12032 h 68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70032">
                  <a:moveTo>
                    <a:pt x="0" y="12032"/>
                  </a:moveTo>
                  <a:lnTo>
                    <a:pt x="11367745" y="0"/>
                  </a:lnTo>
                  <a:cubicBezTo>
                    <a:pt x="9493718" y="1572491"/>
                    <a:pt x="4203722" y="2709657"/>
                    <a:pt x="3507531" y="4207042"/>
                  </a:cubicBezTo>
                  <a:cubicBezTo>
                    <a:pt x="3950876" y="5523223"/>
                    <a:pt x="3449696" y="5387779"/>
                    <a:pt x="3976167" y="6839042"/>
                  </a:cubicBezTo>
                  <a:lnTo>
                    <a:pt x="0" y="6870032"/>
                  </a:lnTo>
                  <a:lnTo>
                    <a:pt x="0" y="12032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ight Triangle 3">
              <a:extLst>
                <a:ext uri="{FF2B5EF4-FFF2-40B4-BE49-F238E27FC236}">
                  <a16:creationId xmlns:a16="http://schemas.microsoft.com/office/drawing/2014/main" id="{56990D95-B6C6-4723-82D2-F9651330B7FE}"/>
                </a:ext>
              </a:extLst>
            </p:cNvPr>
            <p:cNvSpPr/>
            <p:nvPr/>
          </p:nvSpPr>
          <p:spPr>
            <a:xfrm flipH="1">
              <a:off x="-6515" y="4242391"/>
              <a:ext cx="712079" cy="2616194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350874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79763 h 2626242"/>
                <a:gd name="connsiteX3" fmla="*/ 350874 w 712079"/>
                <a:gd name="connsiteY3" fmla="*/ 2626242 h 2626242"/>
                <a:gd name="connsiteX0" fmla="*/ 692518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79763 h 2626242"/>
                <a:gd name="connsiteX3" fmla="*/ 692518 w 712079"/>
                <a:gd name="connsiteY3" fmla="*/ 2626242 h 2626242"/>
                <a:gd name="connsiteX0" fmla="*/ 692518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64691 h 2626242"/>
                <a:gd name="connsiteX3" fmla="*/ 692518 w 712079"/>
                <a:gd name="connsiteY3" fmla="*/ 2626242 h 2626242"/>
                <a:gd name="connsiteX0" fmla="*/ 702567 w 712079"/>
                <a:gd name="connsiteY0" fmla="*/ 2616194 h 2616194"/>
                <a:gd name="connsiteX1" fmla="*/ 0 w 712079"/>
                <a:gd name="connsiteY1" fmla="*/ 0 h 2616194"/>
                <a:gd name="connsiteX2" fmla="*/ 712079 w 712079"/>
                <a:gd name="connsiteY2" fmla="*/ 1264691 h 2616194"/>
                <a:gd name="connsiteX3" fmla="*/ 702567 w 712079"/>
                <a:gd name="connsiteY3" fmla="*/ 2616194 h 2616194"/>
                <a:gd name="connsiteX0" fmla="*/ 702567 w 712079"/>
                <a:gd name="connsiteY0" fmla="*/ 2616194 h 2616194"/>
                <a:gd name="connsiteX1" fmla="*/ 605080 w 712079"/>
                <a:gd name="connsiteY1" fmla="*/ 2258893 h 2616194"/>
                <a:gd name="connsiteX2" fmla="*/ 0 w 712079"/>
                <a:gd name="connsiteY2" fmla="*/ 0 h 2616194"/>
                <a:gd name="connsiteX3" fmla="*/ 712079 w 712079"/>
                <a:gd name="connsiteY3" fmla="*/ 1264691 h 2616194"/>
                <a:gd name="connsiteX4" fmla="*/ 702567 w 712079"/>
                <a:gd name="connsiteY4" fmla="*/ 2616194 h 2616194"/>
                <a:gd name="connsiteX0" fmla="*/ 702567 w 712079"/>
                <a:gd name="connsiteY0" fmla="*/ 2616194 h 2616194"/>
                <a:gd name="connsiteX1" fmla="*/ 665371 w 712079"/>
                <a:gd name="connsiteY1" fmla="*/ 2615609 h 2616194"/>
                <a:gd name="connsiteX2" fmla="*/ 0 w 712079"/>
                <a:gd name="connsiteY2" fmla="*/ 0 h 2616194"/>
                <a:gd name="connsiteX3" fmla="*/ 712079 w 712079"/>
                <a:gd name="connsiteY3" fmla="*/ 1264691 h 2616194"/>
                <a:gd name="connsiteX4" fmla="*/ 702567 w 712079"/>
                <a:gd name="connsiteY4" fmla="*/ 2616194 h 261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079" h="2616194">
                  <a:moveTo>
                    <a:pt x="702567" y="2616194"/>
                  </a:moveTo>
                  <a:lnTo>
                    <a:pt x="665371" y="2615609"/>
                  </a:lnTo>
                  <a:lnTo>
                    <a:pt x="0" y="0"/>
                  </a:lnTo>
                  <a:lnTo>
                    <a:pt x="712079" y="1264691"/>
                  </a:lnTo>
                  <a:cubicBezTo>
                    <a:pt x="708908" y="1715192"/>
                    <a:pt x="705738" y="2165693"/>
                    <a:pt x="702567" y="2616194"/>
                  </a:cubicBezTo>
                  <a:close/>
                </a:path>
              </a:pathLst>
            </a:custGeom>
            <a:gradFill>
              <a:gsLst>
                <a:gs pos="2000">
                  <a:srgbClr val="62B53F"/>
                </a:gs>
                <a:gs pos="52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C9B2ECA-C14A-4E87-A3F3-80BB4481D7A8}"/>
                </a:ext>
              </a:extLst>
            </p:cNvPr>
            <p:cNvSpPr/>
            <p:nvPr/>
          </p:nvSpPr>
          <p:spPr>
            <a:xfrm>
              <a:off x="16636" y="3818487"/>
              <a:ext cx="963639" cy="305154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639" h="3051545">
                  <a:moveTo>
                    <a:pt x="0" y="3051545"/>
                  </a:moveTo>
                  <a:lnTo>
                    <a:pt x="754912" y="0"/>
                  </a:lnTo>
                  <a:lnTo>
                    <a:pt x="963639" y="3051545"/>
                  </a:lnTo>
                  <a:lnTo>
                    <a:pt x="0" y="3051545"/>
                  </a:lnTo>
                  <a:close/>
                </a:path>
              </a:pathLst>
            </a:custGeom>
            <a:gradFill>
              <a:gsLst>
                <a:gs pos="27000">
                  <a:srgbClr val="5EAC3E"/>
                </a:gs>
                <a:gs pos="64000">
                  <a:srgbClr val="67BD42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ight Triangle 3">
              <a:extLst>
                <a:ext uri="{FF2B5EF4-FFF2-40B4-BE49-F238E27FC236}">
                  <a16:creationId xmlns:a16="http://schemas.microsoft.com/office/drawing/2014/main" id="{9AFA1F9D-E0DB-427A-8D67-2A3C457C3A94}"/>
                </a:ext>
              </a:extLst>
            </p:cNvPr>
            <p:cNvSpPr/>
            <p:nvPr/>
          </p:nvSpPr>
          <p:spPr>
            <a:xfrm rot="12173926">
              <a:off x="1003907" y="-465745"/>
              <a:ext cx="1014731" cy="6395388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  <a:gd name="connsiteX0" fmla="*/ 0 w 1014731"/>
                <a:gd name="connsiteY0" fmla="*/ 7343100 h 7343100"/>
                <a:gd name="connsiteX1" fmla="*/ 978069 w 1014731"/>
                <a:gd name="connsiteY1" fmla="*/ 0 h 7343100"/>
                <a:gd name="connsiteX2" fmla="*/ 1014731 w 1014731"/>
                <a:gd name="connsiteY2" fmla="*/ 6917544 h 7343100"/>
                <a:gd name="connsiteX3" fmla="*/ 0 w 1014731"/>
                <a:gd name="connsiteY3" fmla="*/ 7343100 h 7343100"/>
                <a:gd name="connsiteX0" fmla="*/ 0 w 1014731"/>
                <a:gd name="connsiteY0" fmla="*/ 7503364 h 7503364"/>
                <a:gd name="connsiteX1" fmla="*/ 945205 w 1014731"/>
                <a:gd name="connsiteY1" fmla="*/ 0 h 7503364"/>
                <a:gd name="connsiteX2" fmla="*/ 1014731 w 1014731"/>
                <a:gd name="connsiteY2" fmla="*/ 7077808 h 7503364"/>
                <a:gd name="connsiteX3" fmla="*/ 0 w 1014731"/>
                <a:gd name="connsiteY3" fmla="*/ 7503364 h 7503364"/>
                <a:gd name="connsiteX0" fmla="*/ 0 w 1014731"/>
                <a:gd name="connsiteY0" fmla="*/ 7503364 h 7503364"/>
                <a:gd name="connsiteX1" fmla="*/ 762176 w 1014731"/>
                <a:gd name="connsiteY1" fmla="*/ 1360664 h 7503364"/>
                <a:gd name="connsiteX2" fmla="*/ 945205 w 1014731"/>
                <a:gd name="connsiteY2" fmla="*/ 0 h 7503364"/>
                <a:gd name="connsiteX3" fmla="*/ 1014731 w 1014731"/>
                <a:gd name="connsiteY3" fmla="*/ 7077808 h 7503364"/>
                <a:gd name="connsiteX4" fmla="*/ 0 w 1014731"/>
                <a:gd name="connsiteY4" fmla="*/ 7503364 h 7503364"/>
                <a:gd name="connsiteX0" fmla="*/ 0 w 1014731"/>
                <a:gd name="connsiteY0" fmla="*/ 7503364 h 7503364"/>
                <a:gd name="connsiteX1" fmla="*/ 793220 w 1014731"/>
                <a:gd name="connsiteY1" fmla="*/ 1227564 h 7503364"/>
                <a:gd name="connsiteX2" fmla="*/ 945205 w 1014731"/>
                <a:gd name="connsiteY2" fmla="*/ 0 h 7503364"/>
                <a:gd name="connsiteX3" fmla="*/ 1014731 w 1014731"/>
                <a:gd name="connsiteY3" fmla="*/ 7077808 h 7503364"/>
                <a:gd name="connsiteX4" fmla="*/ 0 w 1014731"/>
                <a:gd name="connsiteY4" fmla="*/ 7503364 h 7503364"/>
                <a:gd name="connsiteX0" fmla="*/ 0 w 1014731"/>
                <a:gd name="connsiteY0" fmla="*/ 6275800 h 6275800"/>
                <a:gd name="connsiteX1" fmla="*/ 793220 w 1014731"/>
                <a:gd name="connsiteY1" fmla="*/ 0 h 6275800"/>
                <a:gd name="connsiteX2" fmla="*/ 963930 w 1014731"/>
                <a:gd name="connsiteY2" fmla="*/ 237103 h 6275800"/>
                <a:gd name="connsiteX3" fmla="*/ 1014731 w 1014731"/>
                <a:gd name="connsiteY3" fmla="*/ 5850244 h 6275800"/>
                <a:gd name="connsiteX4" fmla="*/ 0 w 1014731"/>
                <a:gd name="connsiteY4" fmla="*/ 6275800 h 6275800"/>
                <a:gd name="connsiteX0" fmla="*/ 0 w 1014731"/>
                <a:gd name="connsiteY0" fmla="*/ 6321680 h 6321680"/>
                <a:gd name="connsiteX1" fmla="*/ 850196 w 1014731"/>
                <a:gd name="connsiteY1" fmla="*/ 0 h 6321680"/>
                <a:gd name="connsiteX2" fmla="*/ 963930 w 1014731"/>
                <a:gd name="connsiteY2" fmla="*/ 282983 h 6321680"/>
                <a:gd name="connsiteX3" fmla="*/ 1014731 w 1014731"/>
                <a:gd name="connsiteY3" fmla="*/ 5896124 h 6321680"/>
                <a:gd name="connsiteX4" fmla="*/ 0 w 1014731"/>
                <a:gd name="connsiteY4" fmla="*/ 6321680 h 6321680"/>
                <a:gd name="connsiteX0" fmla="*/ 0 w 1014731"/>
                <a:gd name="connsiteY0" fmla="*/ 6337721 h 6337721"/>
                <a:gd name="connsiteX1" fmla="*/ 810697 w 1014731"/>
                <a:gd name="connsiteY1" fmla="*/ 0 h 6337721"/>
                <a:gd name="connsiteX2" fmla="*/ 963930 w 1014731"/>
                <a:gd name="connsiteY2" fmla="*/ 299024 h 6337721"/>
                <a:gd name="connsiteX3" fmla="*/ 1014731 w 1014731"/>
                <a:gd name="connsiteY3" fmla="*/ 5912165 h 6337721"/>
                <a:gd name="connsiteX4" fmla="*/ 0 w 1014731"/>
                <a:gd name="connsiteY4" fmla="*/ 6337721 h 6337721"/>
                <a:gd name="connsiteX0" fmla="*/ 0 w 1014731"/>
                <a:gd name="connsiteY0" fmla="*/ 6337721 h 6337721"/>
                <a:gd name="connsiteX1" fmla="*/ 810697 w 1014731"/>
                <a:gd name="connsiteY1" fmla="*/ 0 h 6337721"/>
                <a:gd name="connsiteX2" fmla="*/ 961456 w 1014731"/>
                <a:gd name="connsiteY2" fmla="*/ 267345 h 6337721"/>
                <a:gd name="connsiteX3" fmla="*/ 1014731 w 1014731"/>
                <a:gd name="connsiteY3" fmla="*/ 5912165 h 6337721"/>
                <a:gd name="connsiteX4" fmla="*/ 0 w 1014731"/>
                <a:gd name="connsiteY4" fmla="*/ 6337721 h 6337721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61456 w 1014731"/>
                <a:gd name="connsiteY2" fmla="*/ 273210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45417 w 1014731"/>
                <a:gd name="connsiteY2" fmla="*/ 312710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37597 w 1014731"/>
                <a:gd name="connsiteY2" fmla="*/ 294197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42225 w 1014731"/>
                <a:gd name="connsiteY2" fmla="*/ 292242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95388 h 6395388"/>
                <a:gd name="connsiteX1" fmla="*/ 796930 w 1014731"/>
                <a:gd name="connsiteY1" fmla="*/ 0 h 6395388"/>
                <a:gd name="connsiteX2" fmla="*/ 942225 w 1014731"/>
                <a:gd name="connsiteY2" fmla="*/ 344044 h 6395388"/>
                <a:gd name="connsiteX3" fmla="*/ 1014731 w 1014731"/>
                <a:gd name="connsiteY3" fmla="*/ 5969832 h 6395388"/>
                <a:gd name="connsiteX4" fmla="*/ 0 w 1014731"/>
                <a:gd name="connsiteY4" fmla="*/ 6395388 h 639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731" h="6395388">
                  <a:moveTo>
                    <a:pt x="0" y="6395388"/>
                  </a:moveTo>
                  <a:lnTo>
                    <a:pt x="796930" y="0"/>
                  </a:lnTo>
                  <a:lnTo>
                    <a:pt x="942225" y="344044"/>
                  </a:lnTo>
                  <a:lnTo>
                    <a:pt x="1014731" y="5969832"/>
                  </a:lnTo>
                  <a:lnTo>
                    <a:pt x="0" y="6395388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1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948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0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715" y="1222375"/>
            <a:ext cx="543035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1143" y="1222375"/>
            <a:ext cx="5431536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501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093" y="1222375"/>
            <a:ext cx="3474720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69774" y="1222375"/>
            <a:ext cx="347472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77959" y="1222375"/>
            <a:ext cx="347472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530" y="1222375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321143" y="1222375"/>
            <a:ext cx="544068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21143" y="3808383"/>
            <a:ext cx="544068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530" y="3808383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4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olor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6"/>
          <a:stretch/>
        </p:blipFill>
        <p:spPr>
          <a:xfrm>
            <a:off x="0" y="-1"/>
            <a:ext cx="423668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4637" y="772358"/>
            <a:ext cx="7082577" cy="5477522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30546" y="2984944"/>
            <a:ext cx="3271299" cy="886397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7912" y="1222375"/>
            <a:ext cx="716476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715" y="1222375"/>
            <a:ext cx="386634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98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196343-8F78-4139-9E68-CF34CFDA08D9}"/>
              </a:ext>
            </a:extLst>
          </p:cNvPr>
          <p:cNvSpPr/>
          <p:nvPr/>
        </p:nvSpPr>
        <p:spPr>
          <a:xfrm flipH="1" flipV="1">
            <a:off x="2399216" y="978417"/>
            <a:ext cx="2422187" cy="4957578"/>
          </a:xfrm>
          <a:custGeom>
            <a:avLst/>
            <a:gdLst>
              <a:gd name="connsiteX0" fmla="*/ 2373549 w 2373549"/>
              <a:gd name="connsiteY0" fmla="*/ 0 h 3550596"/>
              <a:gd name="connsiteX1" fmla="*/ 2237362 w 2373549"/>
              <a:gd name="connsiteY1" fmla="*/ 651753 h 3550596"/>
              <a:gd name="connsiteX2" fmla="*/ 778213 w 2373549"/>
              <a:gd name="connsiteY2" fmla="*/ 3531141 h 3550596"/>
              <a:gd name="connsiteX3" fmla="*/ 0 w 2373549"/>
              <a:gd name="connsiteY3" fmla="*/ 3550596 h 3550596"/>
              <a:gd name="connsiteX4" fmla="*/ 2373549 w 2373549"/>
              <a:gd name="connsiteY4" fmla="*/ 0 h 3550596"/>
              <a:gd name="connsiteX0" fmla="*/ 2422187 w 2422187"/>
              <a:gd name="connsiteY0" fmla="*/ 0 h 3540868"/>
              <a:gd name="connsiteX1" fmla="*/ 2237362 w 2422187"/>
              <a:gd name="connsiteY1" fmla="*/ 642025 h 3540868"/>
              <a:gd name="connsiteX2" fmla="*/ 778213 w 2422187"/>
              <a:gd name="connsiteY2" fmla="*/ 3521413 h 3540868"/>
              <a:gd name="connsiteX3" fmla="*/ 0 w 2422187"/>
              <a:gd name="connsiteY3" fmla="*/ 3540868 h 3540868"/>
              <a:gd name="connsiteX4" fmla="*/ 2422187 w 2422187"/>
              <a:gd name="connsiteY4" fmla="*/ 0 h 3540868"/>
              <a:gd name="connsiteX0" fmla="*/ 2422187 w 2422187"/>
              <a:gd name="connsiteY0" fmla="*/ 0 h 3550596"/>
              <a:gd name="connsiteX1" fmla="*/ 2237362 w 2422187"/>
              <a:gd name="connsiteY1" fmla="*/ 642025 h 3550596"/>
              <a:gd name="connsiteX2" fmla="*/ 768485 w 2422187"/>
              <a:gd name="connsiteY2" fmla="*/ 3550596 h 3550596"/>
              <a:gd name="connsiteX3" fmla="*/ 0 w 2422187"/>
              <a:gd name="connsiteY3" fmla="*/ 3540868 h 3550596"/>
              <a:gd name="connsiteX4" fmla="*/ 2422187 w 2422187"/>
              <a:gd name="connsiteY4" fmla="*/ 0 h 355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187" h="3550596">
                <a:moveTo>
                  <a:pt x="2422187" y="0"/>
                </a:moveTo>
                <a:lnTo>
                  <a:pt x="2237362" y="642025"/>
                </a:lnTo>
                <a:lnTo>
                  <a:pt x="768485" y="3550596"/>
                </a:lnTo>
                <a:lnTo>
                  <a:pt x="0" y="3540868"/>
                </a:lnTo>
                <a:lnTo>
                  <a:pt x="2422187" y="0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B0A6DD-FF7F-4EA4-8F97-70EC6E745E49}"/>
              </a:ext>
            </a:extLst>
          </p:cNvPr>
          <p:cNvSpPr/>
          <p:nvPr/>
        </p:nvSpPr>
        <p:spPr>
          <a:xfrm flipH="1" flipV="1">
            <a:off x="2810833" y="978417"/>
            <a:ext cx="1556426" cy="4222898"/>
          </a:xfrm>
          <a:custGeom>
            <a:avLst/>
            <a:gdLst>
              <a:gd name="connsiteX0" fmla="*/ 749030 w 1556426"/>
              <a:gd name="connsiteY0" fmla="*/ 3073940 h 3083668"/>
              <a:gd name="connsiteX1" fmla="*/ 0 w 1556426"/>
              <a:gd name="connsiteY1" fmla="*/ 3083668 h 3083668"/>
              <a:gd name="connsiteX2" fmla="*/ 1556426 w 1556426"/>
              <a:gd name="connsiteY2" fmla="*/ 0 h 3083668"/>
              <a:gd name="connsiteX3" fmla="*/ 749030 w 1556426"/>
              <a:gd name="connsiteY3" fmla="*/ 3073940 h 30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26" h="3083668">
                <a:moveTo>
                  <a:pt x="749030" y="3073940"/>
                </a:moveTo>
                <a:lnTo>
                  <a:pt x="0" y="3083668"/>
                </a:lnTo>
                <a:lnTo>
                  <a:pt x="1556426" y="0"/>
                </a:lnTo>
                <a:lnTo>
                  <a:pt x="749030" y="3073940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Right Triangle 10">
            <a:extLst>
              <a:ext uri="{FF2B5EF4-FFF2-40B4-BE49-F238E27FC236}">
                <a16:creationId xmlns:a16="http://schemas.microsoft.com/office/drawing/2014/main" id="{82E43DF6-9A70-4B04-8042-940F8A3C9D5A}"/>
              </a:ext>
            </a:extLst>
          </p:cNvPr>
          <p:cNvSpPr/>
          <p:nvPr/>
        </p:nvSpPr>
        <p:spPr>
          <a:xfrm flipH="1">
            <a:off x="2254100" y="4475140"/>
            <a:ext cx="797441" cy="2388930"/>
          </a:xfrm>
          <a:custGeom>
            <a:avLst/>
            <a:gdLst>
              <a:gd name="connsiteX0" fmla="*/ 0 w 280287"/>
              <a:gd name="connsiteY0" fmla="*/ 1796902 h 1796902"/>
              <a:gd name="connsiteX1" fmla="*/ 0 w 280287"/>
              <a:gd name="connsiteY1" fmla="*/ 0 h 1796902"/>
              <a:gd name="connsiteX2" fmla="*/ 280287 w 280287"/>
              <a:gd name="connsiteY2" fmla="*/ 1796902 h 1796902"/>
              <a:gd name="connsiteX3" fmla="*/ 0 w 280287"/>
              <a:gd name="connsiteY3" fmla="*/ 1796902 h 1796902"/>
              <a:gd name="connsiteX0" fmla="*/ 308344 w 588631"/>
              <a:gd name="connsiteY0" fmla="*/ 1903228 h 1903228"/>
              <a:gd name="connsiteX1" fmla="*/ 0 w 588631"/>
              <a:gd name="connsiteY1" fmla="*/ 0 h 1903228"/>
              <a:gd name="connsiteX2" fmla="*/ 588631 w 588631"/>
              <a:gd name="connsiteY2" fmla="*/ 1903228 h 1903228"/>
              <a:gd name="connsiteX3" fmla="*/ 308344 w 588631"/>
              <a:gd name="connsiteY3" fmla="*/ 1903228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31" h="1903228">
                <a:moveTo>
                  <a:pt x="308344" y="1903228"/>
                </a:moveTo>
                <a:lnTo>
                  <a:pt x="0" y="0"/>
                </a:lnTo>
                <a:lnTo>
                  <a:pt x="588631" y="1903228"/>
                </a:lnTo>
                <a:lnTo>
                  <a:pt x="308344" y="1903228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B456CEE-0787-4789-90B6-9140D8371DC0}"/>
              </a:ext>
            </a:extLst>
          </p:cNvPr>
          <p:cNvSpPr/>
          <p:nvPr/>
        </p:nvSpPr>
        <p:spPr>
          <a:xfrm flipH="1" flipV="1">
            <a:off x="-41321" y="1006471"/>
            <a:ext cx="4173034" cy="58978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58710"/>
              <a:gd name="connsiteX1" fmla="*/ 3233578 w 5245791"/>
              <a:gd name="connsiteY1" fmla="*/ 0 h 5158710"/>
              <a:gd name="connsiteX2" fmla="*/ 4502960 w 5245791"/>
              <a:gd name="connsiteY2" fmla="*/ 0 h 5158710"/>
              <a:gd name="connsiteX3" fmla="*/ 4526600 w 5245791"/>
              <a:gd name="connsiteY3" fmla="*/ 0 h 5158710"/>
              <a:gd name="connsiteX4" fmla="*/ 5103474 w 5245791"/>
              <a:gd name="connsiteY4" fmla="*/ 0 h 5158710"/>
              <a:gd name="connsiteX5" fmla="*/ 5245791 w 5245791"/>
              <a:gd name="connsiteY5" fmla="*/ 0 h 5158710"/>
              <a:gd name="connsiteX6" fmla="*/ 5245791 w 5245791"/>
              <a:gd name="connsiteY6" fmla="*/ 5143500 h 5158710"/>
              <a:gd name="connsiteX7" fmla="*/ 5103474 w 5245791"/>
              <a:gd name="connsiteY7" fmla="*/ 5143500 h 5158710"/>
              <a:gd name="connsiteX8" fmla="*/ 4526600 w 5245791"/>
              <a:gd name="connsiteY8" fmla="*/ 5143500 h 5158710"/>
              <a:gd name="connsiteX9" fmla="*/ 4502960 w 5245791"/>
              <a:gd name="connsiteY9" fmla="*/ 5143500 h 5158710"/>
              <a:gd name="connsiteX10" fmla="*/ 3233578 w 5245791"/>
              <a:gd name="connsiteY10" fmla="*/ 5143500 h 5158710"/>
              <a:gd name="connsiteX11" fmla="*/ 0 w 5245791"/>
              <a:gd name="connsiteY11" fmla="*/ 5158710 h 5158710"/>
              <a:gd name="connsiteX12" fmla="*/ 2268405 w 5245791"/>
              <a:gd name="connsiteY12" fmla="*/ 0 h 515871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166425 w 5166391"/>
              <a:gd name="connsiteY0" fmla="*/ 0 h 5143540"/>
              <a:gd name="connsiteX1" fmla="*/ 3154178 w 5166391"/>
              <a:gd name="connsiteY1" fmla="*/ 0 h 5143540"/>
              <a:gd name="connsiteX2" fmla="*/ 4423560 w 5166391"/>
              <a:gd name="connsiteY2" fmla="*/ 0 h 5143540"/>
              <a:gd name="connsiteX3" fmla="*/ 4447200 w 5166391"/>
              <a:gd name="connsiteY3" fmla="*/ 0 h 5143540"/>
              <a:gd name="connsiteX4" fmla="*/ 5024074 w 5166391"/>
              <a:gd name="connsiteY4" fmla="*/ 0 h 5143540"/>
              <a:gd name="connsiteX5" fmla="*/ 5166391 w 5166391"/>
              <a:gd name="connsiteY5" fmla="*/ 0 h 5143540"/>
              <a:gd name="connsiteX6" fmla="*/ 5166391 w 5166391"/>
              <a:gd name="connsiteY6" fmla="*/ 5143500 h 5143540"/>
              <a:gd name="connsiteX7" fmla="*/ 5024074 w 5166391"/>
              <a:gd name="connsiteY7" fmla="*/ 5143500 h 5143540"/>
              <a:gd name="connsiteX8" fmla="*/ 4447200 w 5166391"/>
              <a:gd name="connsiteY8" fmla="*/ 5143500 h 5143540"/>
              <a:gd name="connsiteX9" fmla="*/ 4423560 w 5166391"/>
              <a:gd name="connsiteY9" fmla="*/ 5143500 h 5143540"/>
              <a:gd name="connsiteX10" fmla="*/ 3154178 w 5166391"/>
              <a:gd name="connsiteY10" fmla="*/ 5143500 h 5143540"/>
              <a:gd name="connsiteX11" fmla="*/ 0 w 5166391"/>
              <a:gd name="connsiteY11" fmla="*/ 4930799 h 5143540"/>
              <a:gd name="connsiteX12" fmla="*/ 2166425 w 5166391"/>
              <a:gd name="connsiteY12" fmla="*/ 0 h 514354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4423560 w 5166391"/>
              <a:gd name="connsiteY9" fmla="*/ 5143500 h 5143500"/>
              <a:gd name="connsiteX10" fmla="*/ 0 w 5166391"/>
              <a:gd name="connsiteY10" fmla="*/ 4930799 h 5143500"/>
              <a:gd name="connsiteX11" fmla="*/ 2166425 w 5166391"/>
              <a:gd name="connsiteY11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0 w 5166391"/>
              <a:gd name="connsiteY9" fmla="*/ 4930799 h 5143500"/>
              <a:gd name="connsiteX10" fmla="*/ 2166425 w 5166391"/>
              <a:gd name="connsiteY10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0 w 5166391"/>
              <a:gd name="connsiteY8" fmla="*/ 4930799 h 5143500"/>
              <a:gd name="connsiteX9" fmla="*/ 2166425 w 5166391"/>
              <a:gd name="connsiteY9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0 w 5166391"/>
              <a:gd name="connsiteY7" fmla="*/ 4930799 h 5143500"/>
              <a:gd name="connsiteX8" fmla="*/ 2166425 w 5166391"/>
              <a:gd name="connsiteY8" fmla="*/ 0 h 5143500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024074 w 5166391"/>
              <a:gd name="connsiteY4" fmla="*/ 0 h 4930799"/>
              <a:gd name="connsiteX5" fmla="*/ 5166391 w 5166391"/>
              <a:gd name="connsiteY5" fmla="*/ 0 h 4930799"/>
              <a:gd name="connsiteX6" fmla="*/ 4417765 w 5166391"/>
              <a:gd name="connsiteY6" fmla="*/ 4920350 h 4930799"/>
              <a:gd name="connsiteX7" fmla="*/ 0 w 5166391"/>
              <a:gd name="connsiteY7" fmla="*/ 4930799 h 4930799"/>
              <a:gd name="connsiteX8" fmla="*/ 2166425 w 5166391"/>
              <a:gd name="connsiteY8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166391 w 5166391"/>
              <a:gd name="connsiteY4" fmla="*/ 0 h 4930799"/>
              <a:gd name="connsiteX5" fmla="*/ 4417765 w 5166391"/>
              <a:gd name="connsiteY5" fmla="*/ 4920350 h 4930799"/>
              <a:gd name="connsiteX6" fmla="*/ 0 w 5166391"/>
              <a:gd name="connsiteY6" fmla="*/ 4930799 h 4930799"/>
              <a:gd name="connsiteX7" fmla="*/ 2166425 w 5166391"/>
              <a:gd name="connsiteY7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5166391 w 5166391"/>
              <a:gd name="connsiteY3" fmla="*/ 0 h 4930799"/>
              <a:gd name="connsiteX4" fmla="*/ 4417765 w 5166391"/>
              <a:gd name="connsiteY4" fmla="*/ 4920350 h 4930799"/>
              <a:gd name="connsiteX5" fmla="*/ 0 w 5166391"/>
              <a:gd name="connsiteY5" fmla="*/ 4930799 h 4930799"/>
              <a:gd name="connsiteX6" fmla="*/ 2166425 w 5166391"/>
              <a:gd name="connsiteY6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5166391 w 5166391"/>
              <a:gd name="connsiteY2" fmla="*/ 0 h 4930799"/>
              <a:gd name="connsiteX3" fmla="*/ 4417765 w 5166391"/>
              <a:gd name="connsiteY3" fmla="*/ 4920350 h 4930799"/>
              <a:gd name="connsiteX4" fmla="*/ 0 w 5166391"/>
              <a:gd name="connsiteY4" fmla="*/ 4930799 h 4930799"/>
              <a:gd name="connsiteX5" fmla="*/ 2166425 w 5166391"/>
              <a:gd name="connsiteY5" fmla="*/ 0 h 4930799"/>
              <a:gd name="connsiteX0" fmla="*/ 2166425 w 5166391"/>
              <a:gd name="connsiteY0" fmla="*/ 0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2166425 w 5166391"/>
              <a:gd name="connsiteY4" fmla="*/ 0 h 4930799"/>
              <a:gd name="connsiteX0" fmla="*/ 1939568 w 5166391"/>
              <a:gd name="connsiteY0" fmla="*/ 525998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1939568 w 5166391"/>
              <a:gd name="connsiteY4" fmla="*/ 525998 h 4930799"/>
              <a:gd name="connsiteX0" fmla="*/ 1939568 w 4440451"/>
              <a:gd name="connsiteY0" fmla="*/ 31879 h 4436680"/>
              <a:gd name="connsiteX1" fmla="*/ 4440451 w 4440451"/>
              <a:gd name="connsiteY1" fmla="*/ 0 h 4436680"/>
              <a:gd name="connsiteX2" fmla="*/ 4417765 w 4440451"/>
              <a:gd name="connsiteY2" fmla="*/ 4426231 h 4436680"/>
              <a:gd name="connsiteX3" fmla="*/ 0 w 4440451"/>
              <a:gd name="connsiteY3" fmla="*/ 4436680 h 4436680"/>
              <a:gd name="connsiteX4" fmla="*/ 1939568 w 4440451"/>
              <a:gd name="connsiteY4" fmla="*/ 31879 h 4436680"/>
              <a:gd name="connsiteX0" fmla="*/ 1939568 w 4451793"/>
              <a:gd name="connsiteY0" fmla="*/ 23909 h 4428710"/>
              <a:gd name="connsiteX1" fmla="*/ 4451793 w 4451793"/>
              <a:gd name="connsiteY1" fmla="*/ 0 h 4428710"/>
              <a:gd name="connsiteX2" fmla="*/ 4417765 w 4451793"/>
              <a:gd name="connsiteY2" fmla="*/ 4418261 h 4428710"/>
              <a:gd name="connsiteX3" fmla="*/ 0 w 4451793"/>
              <a:gd name="connsiteY3" fmla="*/ 4428710 h 4428710"/>
              <a:gd name="connsiteX4" fmla="*/ 1939568 w 4451793"/>
              <a:gd name="connsiteY4" fmla="*/ 23909 h 442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793" h="4428710">
                <a:moveTo>
                  <a:pt x="1939568" y="23909"/>
                </a:moveTo>
                <a:lnTo>
                  <a:pt x="4451793" y="0"/>
                </a:lnTo>
                <a:lnTo>
                  <a:pt x="4417765" y="4418261"/>
                </a:lnTo>
                <a:lnTo>
                  <a:pt x="0" y="4428710"/>
                </a:lnTo>
                <a:cubicBezTo>
                  <a:pt x="1025134" y="2115161"/>
                  <a:pt x="1136461" y="1877695"/>
                  <a:pt x="1939568" y="2390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/>
          <a:p>
            <a:pPr marL="273582" indent="-273582">
              <a:lnSpc>
                <a:spcPct val="9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094" dirty="0">
              <a:solidFill>
                <a:schemeClr val="bg1"/>
              </a:solidFill>
              <a:latin typeface="Futura Std Medium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1A938-8E63-4487-8187-FD813DBAC4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9159" y="1796903"/>
            <a:ext cx="6611687" cy="4529286"/>
          </a:xfrm>
        </p:spPr>
        <p:txBody>
          <a:bodyPr anchor="ctr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0533E6B-B2D1-4333-A682-B289136F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8B9007-A17B-4620-8833-6AA9DF6B5E36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 w 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1" y="1024137"/>
            <a:ext cx="12192001" cy="5833863"/>
          </a:xfrm>
          <a:gradFill>
            <a:gsLst>
              <a:gs pos="90000">
                <a:srgbClr val="FFFFFF">
                  <a:alpha val="25000"/>
                </a:srgbClr>
              </a:gs>
              <a:gs pos="75000">
                <a:srgbClr val="FFFFFF">
                  <a:alpha val="50000"/>
                </a:srgbClr>
              </a:gs>
              <a:gs pos="55000">
                <a:srgbClr val="FFFFFF">
                  <a:alpha val="90000"/>
                </a:srgbClr>
              </a:gs>
              <a:gs pos="35000">
                <a:schemeClr val="bg1"/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382D4-3AC2-49F9-B25C-6147C6B7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60FD-C0D9-47F4-9B9F-A1485FB067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1024128"/>
            <a:ext cx="5742432" cy="5833872"/>
          </a:xfrm>
          <a:gradFill>
            <a:gsLst>
              <a:gs pos="100000">
                <a:schemeClr val="bg1">
                  <a:alpha val="0"/>
                </a:schemeClr>
              </a:gs>
              <a:gs pos="90000">
                <a:srgbClr val="FFFFFF">
                  <a:alpha val="25000"/>
                </a:srgbClr>
              </a:gs>
              <a:gs pos="75000">
                <a:srgbClr val="FFFFFF">
                  <a:alpha val="50000"/>
                </a:srgbClr>
              </a:gs>
              <a:gs pos="55000">
                <a:srgbClr val="FFFFFF">
                  <a:alpha val="90000"/>
                </a:srgbClr>
              </a:gs>
              <a:gs pos="35000">
                <a:schemeClr val="bg1"/>
              </a:gs>
            </a:gsLst>
          </a:gradFill>
        </p:spPr>
        <p:txBody>
          <a:bodyPr vert="horz" lIns="0" tIns="0" rIns="0" bIns="0" rtlCol="0">
            <a:noAutofit/>
          </a:bodyPr>
          <a:lstStyle>
            <a:lvl1pPr marL="273582" indent="-273582">
              <a:buClr>
                <a:schemeClr val="bg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bg1"/>
                </a:solidFill>
              </a:defRPr>
            </a:lvl1pPr>
            <a:lvl2pPr>
              <a:defRPr lang="en-US" dirty="0"/>
            </a:lvl2pPr>
          </a:lstStyle>
          <a:p>
            <a:pPr marL="0" lvl="0" indent="0">
              <a:buClr>
                <a:schemeClr val="bg1"/>
              </a:buClr>
              <a:buNone/>
            </a:pPr>
            <a:r>
              <a:rPr lang="en-US" dirty="0"/>
              <a:t>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29014A-1667-4104-A12B-5AC4AEA177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870" y="1720312"/>
            <a:ext cx="5169106" cy="4420512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151B9-AB40-4A0C-B4C6-C6086FB1E7D3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3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12188953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7071" y="5422392"/>
            <a:ext cx="10625667" cy="64008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6BA76-D03A-447D-93D3-568F9DCEB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73180F-9071-4DD9-B8DE-15742A0899AE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81233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1240" y="1024137"/>
            <a:ext cx="6080760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3141" y="1024136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8932" y="5513832"/>
            <a:ext cx="51206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89224" y="5513832"/>
            <a:ext cx="51206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EFC05F-2B7B-4BAD-A295-538AB9F88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3D539-707E-4EA6-AAC4-13B449A2E3E1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9" y="1024128"/>
            <a:ext cx="411480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077200" y="1024128"/>
            <a:ext cx="411480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124192" y="1024128"/>
            <a:ext cx="39319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682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04332" y="5513832"/>
            <a:ext cx="310896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44951" y="5513832"/>
            <a:ext cx="32918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270598" y="5513832"/>
            <a:ext cx="310896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91862" y="1024128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42723" y="1024128"/>
            <a:ext cx="47866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10EDE-2F38-4F07-805A-27611CD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1FE5D1-51EB-4B07-8D1E-65BD37C8B2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EA9A7C-A7A8-40E9-9E64-EA867BAEF1E4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1E98210-3B61-406A-92F0-0EA102D5306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55113" y="1024128"/>
            <a:ext cx="3036887" cy="5833872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024128"/>
            <a:ext cx="30175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6097317" y="1024128"/>
            <a:ext cx="30175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7585" y="1024128"/>
            <a:ext cx="3017520" cy="583387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9178" y="5239512"/>
            <a:ext cx="11833644" cy="1005840"/>
          </a:xfrm>
          <a:prstGeom prst="parallelogram">
            <a:avLst>
              <a:gd name="adj" fmla="val 28788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39" y="5513832"/>
            <a:ext cx="251460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141737" y="5513832"/>
            <a:ext cx="2834640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cap="none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190347" y="5513832"/>
            <a:ext cx="2832812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cap="none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09693" y="1024128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smtClean="0"/>
            </a:lvl1pPr>
          </a:lstStyle>
          <a:p>
            <a:pPr marL="0" lvl="0" indent="0">
              <a:buNone/>
            </a:pPr>
            <a:r>
              <a:rPr lang="en-US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57278" y="1024128"/>
            <a:ext cx="47866" cy="5852160"/>
          </a:xfrm>
          <a:solidFill>
            <a:srgbClr val="465050"/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/>
              <a:t> 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10EDE-2F38-4F07-805A-27611CD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99E06A1-DC41-4065-AB83-0AB81BDF46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07010" y="1024128"/>
            <a:ext cx="47866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6BD653-3D98-4AC9-9964-E7ECEDC460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ltGray">
          <a:xfrm>
            <a:off x="9237129" y="5513832"/>
            <a:ext cx="2514600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cap="none" baseline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B3BF7-A00B-418D-A4C6-91EB41110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0D4459-2BBF-4C4E-BC46-E65DF78F446D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12188953" cy="58338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510706" y="4749440"/>
            <a:ext cx="9248306" cy="1495912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40" y="4836996"/>
            <a:ext cx="7863840" cy="132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401" y="4749440"/>
            <a:ext cx="2926080" cy="1495912"/>
          </a:xfrm>
          <a:prstGeom prst="parallelogram">
            <a:avLst>
              <a:gd name="adj" fmla="val 30051"/>
            </a:avLst>
          </a:pr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1CBF66-77EF-44DB-ACBB-09A4D8263E8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812248" y="4836996"/>
            <a:ext cx="1920240" cy="1320800"/>
          </a:xfrm>
        </p:spPr>
        <p:txBody>
          <a:bodyPr anchor="b" anchorCtr="0"/>
          <a:lstStyle>
            <a:lvl1pPr marL="0" indent="0" algn="ctr">
              <a:buFontTx/>
              <a:buNone/>
              <a:defRPr sz="1200"/>
            </a:lvl1pPr>
            <a:lvl2pPr marL="386674" indent="0">
              <a:buFontTx/>
              <a:buNone/>
              <a:defRPr/>
            </a:lvl2pPr>
            <a:lvl3pPr marL="704088" indent="0">
              <a:buFontTx/>
              <a:buNone/>
              <a:defRPr/>
            </a:lvl3pPr>
            <a:lvl4pPr marL="987552" indent="0">
              <a:buFontTx/>
              <a:buNone/>
              <a:defRPr/>
            </a:lvl4pPr>
            <a:lvl5pPr marL="1261872" indent="0">
              <a:buFontTx/>
              <a:buNone/>
              <a:defRPr/>
            </a:lvl5pPr>
          </a:lstStyle>
          <a:p>
            <a:pPr lvl="0"/>
            <a:r>
              <a:rPr lang="en-US"/>
              <a:t>Click on insert picture icon to insert logo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772A10-09E0-42AF-8D63-44A86DEE3550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55715-9B8A-4254-9DB4-FAD6881A9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87" y="4043606"/>
            <a:ext cx="3252063" cy="12652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D0B2398-61EA-4742-BD78-CDE4CDDB67DE}"/>
              </a:ext>
            </a:extLst>
          </p:cNvPr>
          <p:cNvSpPr/>
          <p:nvPr/>
        </p:nvSpPr>
        <p:spPr>
          <a:xfrm>
            <a:off x="1" y="-12032"/>
            <a:ext cx="3898232" cy="6877142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43698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6255328 w 11367745"/>
              <a:gd name="connsiteY2" fmla="*/ 5041232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67745" h="6877142">
                <a:moveTo>
                  <a:pt x="0" y="12032"/>
                </a:moveTo>
                <a:lnTo>
                  <a:pt x="11367745" y="0"/>
                </a:lnTo>
                <a:cubicBezTo>
                  <a:pt x="9493718" y="1572491"/>
                  <a:pt x="6951519" y="3531816"/>
                  <a:pt x="5448360" y="4728411"/>
                </a:cubicBezTo>
                <a:cubicBezTo>
                  <a:pt x="6347820" y="6080686"/>
                  <a:pt x="5755860" y="5474005"/>
                  <a:pt x="6808614" y="6877142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AF157FD-3E5A-4234-80E9-7213BF6C0308}"/>
              </a:ext>
            </a:extLst>
          </p:cNvPr>
          <p:cNvSpPr/>
          <p:nvPr/>
        </p:nvSpPr>
        <p:spPr>
          <a:xfrm>
            <a:off x="0" y="4081706"/>
            <a:ext cx="2608941" cy="2788159"/>
          </a:xfrm>
          <a:custGeom>
            <a:avLst/>
            <a:gdLst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5" fmla="*/ 19050 w 1790700"/>
              <a:gd name="connsiteY5" fmla="*/ 5715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0" fmla="*/ 0 w 1733550"/>
              <a:gd name="connsiteY0" fmla="*/ 0 h 3086100"/>
              <a:gd name="connsiteX1" fmla="*/ 1733550 w 1733550"/>
              <a:gd name="connsiteY1" fmla="*/ 3086100 h 3086100"/>
              <a:gd name="connsiteX2" fmla="*/ 613087 w 1733550"/>
              <a:gd name="connsiteY2" fmla="*/ 3077523 h 3086100"/>
              <a:gd name="connsiteX0" fmla="*/ 245654 w 1120463"/>
              <a:gd name="connsiteY0" fmla="*/ 0 h 1525705"/>
              <a:gd name="connsiteX1" fmla="*/ 1120463 w 1120463"/>
              <a:gd name="connsiteY1" fmla="*/ 1525705 h 1525705"/>
              <a:gd name="connsiteX2" fmla="*/ 0 w 1120463"/>
              <a:gd name="connsiteY2" fmla="*/ 1517128 h 1525705"/>
              <a:gd name="connsiteX0" fmla="*/ 811167 w 1120463"/>
              <a:gd name="connsiteY0" fmla="*/ 0 h 1211531"/>
              <a:gd name="connsiteX1" fmla="*/ 1120463 w 1120463"/>
              <a:gd name="connsiteY1" fmla="*/ 1211531 h 1211531"/>
              <a:gd name="connsiteX2" fmla="*/ 0 w 1120463"/>
              <a:gd name="connsiteY2" fmla="*/ 1202954 h 1211531"/>
              <a:gd name="connsiteX0" fmla="*/ 874002 w 1183298"/>
              <a:gd name="connsiteY0" fmla="*/ 0 h 1213426"/>
              <a:gd name="connsiteX1" fmla="*/ 1183298 w 1183298"/>
              <a:gd name="connsiteY1" fmla="*/ 1211531 h 1213426"/>
              <a:gd name="connsiteX2" fmla="*/ 0 w 1183298"/>
              <a:gd name="connsiteY2" fmla="*/ 1213426 h 1213426"/>
              <a:gd name="connsiteX0" fmla="*/ 857693 w 1166989"/>
              <a:gd name="connsiteY0" fmla="*/ 0 h 1213426"/>
              <a:gd name="connsiteX1" fmla="*/ 1166989 w 1166989"/>
              <a:gd name="connsiteY1" fmla="*/ 1211531 h 1213426"/>
              <a:gd name="connsiteX2" fmla="*/ 0 w 1166989"/>
              <a:gd name="connsiteY2" fmla="*/ 1213426 h 1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989" h="1213426">
                <a:moveTo>
                  <a:pt x="857693" y="0"/>
                </a:moveTo>
                <a:lnTo>
                  <a:pt x="1166989" y="1211531"/>
                </a:lnTo>
                <a:lnTo>
                  <a:pt x="0" y="1213426"/>
                </a:lnTo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100000">
                <a:schemeClr val="bg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Isosceles Triangle 3">
            <a:extLst>
              <a:ext uri="{FF2B5EF4-FFF2-40B4-BE49-F238E27FC236}">
                <a16:creationId xmlns:a16="http://schemas.microsoft.com/office/drawing/2014/main" id="{0E04AF69-E276-4B63-A5F3-8D62965A2144}"/>
              </a:ext>
            </a:extLst>
          </p:cNvPr>
          <p:cNvSpPr/>
          <p:nvPr/>
        </p:nvSpPr>
        <p:spPr>
          <a:xfrm rot="13120470">
            <a:off x="1657082" y="-1713349"/>
            <a:ext cx="2123869" cy="9434624"/>
          </a:xfrm>
          <a:custGeom>
            <a:avLst/>
            <a:gdLst>
              <a:gd name="connsiteX0" fmla="*/ 0 w 1349298"/>
              <a:gd name="connsiteY0" fmla="*/ 5885253 h 5885253"/>
              <a:gd name="connsiteX1" fmla="*/ 674649 w 1349298"/>
              <a:gd name="connsiteY1" fmla="*/ 0 h 5885253"/>
              <a:gd name="connsiteX2" fmla="*/ 1349298 w 1349298"/>
              <a:gd name="connsiteY2" fmla="*/ 5885253 h 5885253"/>
              <a:gd name="connsiteX3" fmla="*/ 0 w 1349298"/>
              <a:gd name="connsiteY3" fmla="*/ 5885253 h 5885253"/>
              <a:gd name="connsiteX0" fmla="*/ 0 w 1304760"/>
              <a:gd name="connsiteY0" fmla="*/ 5885253 h 5885253"/>
              <a:gd name="connsiteX1" fmla="*/ 674649 w 1304760"/>
              <a:gd name="connsiteY1" fmla="*/ 0 h 5885253"/>
              <a:gd name="connsiteX2" fmla="*/ 1304760 w 1304760"/>
              <a:gd name="connsiteY2" fmla="*/ 5698299 h 5885253"/>
              <a:gd name="connsiteX3" fmla="*/ 0 w 1304760"/>
              <a:gd name="connsiteY3" fmla="*/ 5885253 h 5885253"/>
              <a:gd name="connsiteX0" fmla="*/ 0 w 1386992"/>
              <a:gd name="connsiteY0" fmla="*/ 5829786 h 5829786"/>
              <a:gd name="connsiteX1" fmla="*/ 756881 w 1386992"/>
              <a:gd name="connsiteY1" fmla="*/ 0 h 5829786"/>
              <a:gd name="connsiteX2" fmla="*/ 1386992 w 1386992"/>
              <a:gd name="connsiteY2" fmla="*/ 5698299 h 5829786"/>
              <a:gd name="connsiteX3" fmla="*/ 0 w 1386992"/>
              <a:gd name="connsiteY3" fmla="*/ 5829786 h 5829786"/>
              <a:gd name="connsiteX0" fmla="*/ 0 w 1613616"/>
              <a:gd name="connsiteY0" fmla="*/ 5273942 h 5698299"/>
              <a:gd name="connsiteX1" fmla="*/ 983505 w 1613616"/>
              <a:gd name="connsiteY1" fmla="*/ 0 h 5698299"/>
              <a:gd name="connsiteX2" fmla="*/ 1613616 w 1613616"/>
              <a:gd name="connsiteY2" fmla="*/ 5698299 h 5698299"/>
              <a:gd name="connsiteX3" fmla="*/ 0 w 1613616"/>
              <a:gd name="connsiteY3" fmla="*/ 5273942 h 5698299"/>
              <a:gd name="connsiteX0" fmla="*/ 0 w 2111499"/>
              <a:gd name="connsiteY0" fmla="*/ 5273942 h 5273942"/>
              <a:gd name="connsiteX1" fmla="*/ 983505 w 2111499"/>
              <a:gd name="connsiteY1" fmla="*/ 0 h 5273942"/>
              <a:gd name="connsiteX2" fmla="*/ 2111499 w 2111499"/>
              <a:gd name="connsiteY2" fmla="*/ 4721711 h 5273942"/>
              <a:gd name="connsiteX3" fmla="*/ 0 w 2111499"/>
              <a:gd name="connsiteY3" fmla="*/ 5273942 h 5273942"/>
              <a:gd name="connsiteX0" fmla="*/ 0 w 2111499"/>
              <a:gd name="connsiteY0" fmla="*/ 4717306 h 4717306"/>
              <a:gd name="connsiteX1" fmla="*/ 932758 w 2111499"/>
              <a:gd name="connsiteY1" fmla="*/ 0 h 4717306"/>
              <a:gd name="connsiteX2" fmla="*/ 2111499 w 2111499"/>
              <a:gd name="connsiteY2" fmla="*/ 4165075 h 4717306"/>
              <a:gd name="connsiteX3" fmla="*/ 0 w 2111499"/>
              <a:gd name="connsiteY3" fmla="*/ 4717306 h 4717306"/>
              <a:gd name="connsiteX0" fmla="*/ 0 w 3931298"/>
              <a:gd name="connsiteY0" fmla="*/ 4717306 h 4717306"/>
              <a:gd name="connsiteX1" fmla="*/ 932758 w 3931298"/>
              <a:gd name="connsiteY1" fmla="*/ 0 h 4717306"/>
              <a:gd name="connsiteX2" fmla="*/ 3931298 w 3931298"/>
              <a:gd name="connsiteY2" fmla="*/ 4480286 h 4717306"/>
              <a:gd name="connsiteX3" fmla="*/ 0 w 3931298"/>
              <a:gd name="connsiteY3" fmla="*/ 4717306 h 4717306"/>
              <a:gd name="connsiteX0" fmla="*/ 35679 w 2998540"/>
              <a:gd name="connsiteY0" fmla="*/ 5024381 h 5024381"/>
              <a:gd name="connsiteX1" fmla="*/ 0 w 2998540"/>
              <a:gd name="connsiteY1" fmla="*/ 0 h 5024381"/>
              <a:gd name="connsiteX2" fmla="*/ 2998540 w 2998540"/>
              <a:gd name="connsiteY2" fmla="*/ 4480286 h 5024381"/>
              <a:gd name="connsiteX3" fmla="*/ 35679 w 2998540"/>
              <a:gd name="connsiteY3" fmla="*/ 5024381 h 5024381"/>
              <a:gd name="connsiteX0" fmla="*/ 0 w 3359513"/>
              <a:gd name="connsiteY0" fmla="*/ 4923649 h 4923649"/>
              <a:gd name="connsiteX1" fmla="*/ 360973 w 3359513"/>
              <a:gd name="connsiteY1" fmla="*/ 0 h 4923649"/>
              <a:gd name="connsiteX2" fmla="*/ 3359513 w 3359513"/>
              <a:gd name="connsiteY2" fmla="*/ 4480286 h 4923649"/>
              <a:gd name="connsiteX3" fmla="*/ 0 w 3359513"/>
              <a:gd name="connsiteY3" fmla="*/ 4923649 h 4923649"/>
              <a:gd name="connsiteX0" fmla="*/ 0 w 3359513"/>
              <a:gd name="connsiteY0" fmla="*/ 4137435 h 4137435"/>
              <a:gd name="connsiteX1" fmla="*/ 1823306 w 3359513"/>
              <a:gd name="connsiteY1" fmla="*/ 0 h 4137435"/>
              <a:gd name="connsiteX2" fmla="*/ 3359513 w 3359513"/>
              <a:gd name="connsiteY2" fmla="*/ 3694072 h 4137435"/>
              <a:gd name="connsiteX3" fmla="*/ 0 w 3359513"/>
              <a:gd name="connsiteY3" fmla="*/ 4137435 h 4137435"/>
              <a:gd name="connsiteX0" fmla="*/ 0 w 3163954"/>
              <a:gd name="connsiteY0" fmla="*/ 4137435 h 4137435"/>
              <a:gd name="connsiteX1" fmla="*/ 1823306 w 3163954"/>
              <a:gd name="connsiteY1" fmla="*/ 0 h 4137435"/>
              <a:gd name="connsiteX2" fmla="*/ 3163954 w 3163954"/>
              <a:gd name="connsiteY2" fmla="*/ 3451242 h 4137435"/>
              <a:gd name="connsiteX3" fmla="*/ 0 w 3163954"/>
              <a:gd name="connsiteY3" fmla="*/ 4137435 h 4137435"/>
              <a:gd name="connsiteX0" fmla="*/ 0 w 2066613"/>
              <a:gd name="connsiteY0" fmla="*/ 4130703 h 4130703"/>
              <a:gd name="connsiteX1" fmla="*/ 725965 w 2066613"/>
              <a:gd name="connsiteY1" fmla="*/ 0 h 4130703"/>
              <a:gd name="connsiteX2" fmla="*/ 2066613 w 2066613"/>
              <a:gd name="connsiteY2" fmla="*/ 3451242 h 4130703"/>
              <a:gd name="connsiteX3" fmla="*/ 0 w 2066613"/>
              <a:gd name="connsiteY3" fmla="*/ 4130703 h 4130703"/>
              <a:gd name="connsiteX0" fmla="*/ 0 w 2119185"/>
              <a:gd name="connsiteY0" fmla="*/ 4203399 h 4203399"/>
              <a:gd name="connsiteX1" fmla="*/ 778537 w 2119185"/>
              <a:gd name="connsiteY1" fmla="*/ 0 h 4203399"/>
              <a:gd name="connsiteX2" fmla="*/ 2119185 w 2119185"/>
              <a:gd name="connsiteY2" fmla="*/ 3451242 h 4203399"/>
              <a:gd name="connsiteX3" fmla="*/ 0 w 2119185"/>
              <a:gd name="connsiteY3" fmla="*/ 4203399 h 4203399"/>
              <a:gd name="connsiteX0" fmla="*/ 0 w 2119185"/>
              <a:gd name="connsiteY0" fmla="*/ 4216619 h 4216619"/>
              <a:gd name="connsiteX1" fmla="*/ 816110 w 2119185"/>
              <a:gd name="connsiteY1" fmla="*/ 0 h 4216619"/>
              <a:gd name="connsiteX2" fmla="*/ 2119185 w 2119185"/>
              <a:gd name="connsiteY2" fmla="*/ 3464462 h 4216619"/>
              <a:gd name="connsiteX3" fmla="*/ 0 w 2119185"/>
              <a:gd name="connsiteY3" fmla="*/ 4216619 h 4216619"/>
              <a:gd name="connsiteX0" fmla="*/ 0 w 2119185"/>
              <a:gd name="connsiteY0" fmla="*/ 4184713 h 4184713"/>
              <a:gd name="connsiteX1" fmla="*/ 797400 w 2119185"/>
              <a:gd name="connsiteY1" fmla="*/ 0 h 4184713"/>
              <a:gd name="connsiteX2" fmla="*/ 2119185 w 2119185"/>
              <a:gd name="connsiteY2" fmla="*/ 3432556 h 4184713"/>
              <a:gd name="connsiteX3" fmla="*/ 0 w 2119185"/>
              <a:gd name="connsiteY3" fmla="*/ 4184713 h 4184713"/>
              <a:gd name="connsiteX0" fmla="*/ 0 w 2119185"/>
              <a:gd name="connsiteY0" fmla="*/ 4163102 h 4163102"/>
              <a:gd name="connsiteX1" fmla="*/ 807948 w 2119185"/>
              <a:gd name="connsiteY1" fmla="*/ 0 h 4163102"/>
              <a:gd name="connsiteX2" fmla="*/ 2119185 w 2119185"/>
              <a:gd name="connsiteY2" fmla="*/ 3410945 h 4163102"/>
              <a:gd name="connsiteX3" fmla="*/ 0 w 2119185"/>
              <a:gd name="connsiteY3" fmla="*/ 4163102 h 4163102"/>
              <a:gd name="connsiteX0" fmla="*/ 0 w 2123869"/>
              <a:gd name="connsiteY0" fmla="*/ 4163102 h 4163102"/>
              <a:gd name="connsiteX1" fmla="*/ 807948 w 2123869"/>
              <a:gd name="connsiteY1" fmla="*/ 0 h 4163102"/>
              <a:gd name="connsiteX2" fmla="*/ 2123869 w 2123869"/>
              <a:gd name="connsiteY2" fmla="*/ 3413517 h 4163102"/>
              <a:gd name="connsiteX3" fmla="*/ 0 w 2123869"/>
              <a:gd name="connsiteY3" fmla="*/ 4163102 h 4163102"/>
              <a:gd name="connsiteX0" fmla="*/ 0 w 2123869"/>
              <a:gd name="connsiteY0" fmla="*/ 4155313 h 4155313"/>
              <a:gd name="connsiteX1" fmla="*/ 785813 w 2123869"/>
              <a:gd name="connsiteY1" fmla="*/ 0 h 4155313"/>
              <a:gd name="connsiteX2" fmla="*/ 2123869 w 2123869"/>
              <a:gd name="connsiteY2" fmla="*/ 3405728 h 4155313"/>
              <a:gd name="connsiteX3" fmla="*/ 0 w 2123869"/>
              <a:gd name="connsiteY3" fmla="*/ 4155313 h 4155313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869" h="4147524">
                <a:moveTo>
                  <a:pt x="0" y="4147524"/>
                </a:moveTo>
                <a:lnTo>
                  <a:pt x="763677" y="0"/>
                </a:lnTo>
                <a:lnTo>
                  <a:pt x="2123869" y="3397939"/>
                </a:lnTo>
                <a:lnTo>
                  <a:pt x="0" y="4147524"/>
                </a:lnTo>
                <a:close/>
              </a:path>
            </a:pathLst>
          </a:custGeom>
          <a:gradFill>
            <a:gsLst>
              <a:gs pos="2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3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715" y="1222375"/>
            <a:ext cx="5430358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1143" y="1222375"/>
            <a:ext cx="5431536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715" y="1222375"/>
            <a:ext cx="3526818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34936" y="1222375"/>
            <a:ext cx="353178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41120" y="1222375"/>
            <a:ext cx="353178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7"/>
          <a:stretch/>
        </p:blipFill>
        <p:spPr>
          <a:xfrm flipV="1">
            <a:off x="0" y="6496905"/>
            <a:ext cx="12192000" cy="3610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940" y="350933"/>
            <a:ext cx="10259568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53" y="1222375"/>
            <a:ext cx="11459086" cy="4956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1308896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0" r:id="rId2"/>
    <p:sldLayoutId id="2147483708" r:id="rId3"/>
    <p:sldLayoutId id="2147483725" r:id="rId4"/>
    <p:sldLayoutId id="2147483707" r:id="rId5"/>
    <p:sldLayoutId id="2147483654" r:id="rId6"/>
    <p:sldLayoutId id="2147483716" r:id="rId7"/>
    <p:sldLayoutId id="2147483652" r:id="rId8"/>
    <p:sldLayoutId id="2147483653" r:id="rId9"/>
    <p:sldLayoutId id="2147483657" r:id="rId10"/>
    <p:sldLayoutId id="2147483658" r:id="rId11"/>
    <p:sldLayoutId id="2147483656" r:id="rId12"/>
    <p:sldLayoutId id="2147483673" r:id="rId13"/>
    <p:sldLayoutId id="2147483674" r:id="rId14"/>
    <p:sldLayoutId id="2147483754" r:id="rId15"/>
    <p:sldLayoutId id="2147483686" r:id="rId16"/>
    <p:sldLayoutId id="2147483685" r:id="rId17"/>
    <p:sldLayoutId id="2147483752" r:id="rId18"/>
    <p:sldLayoutId id="2147483753" r:id="rId19"/>
    <p:sldLayoutId id="2147483751" r:id="rId20"/>
    <p:sldLayoutId id="2147483703" r:id="rId21"/>
    <p:sldLayoutId id="2147483702" r:id="rId22"/>
    <p:sldLayoutId id="2147483701" r:id="rId23"/>
    <p:sldLayoutId id="2147483726" r:id="rId24"/>
    <p:sldLayoutId id="2147483727" r:id="rId25"/>
    <p:sldLayoutId id="2147483728" r:id="rId26"/>
    <p:sldLayoutId id="2147483747" r:id="rId27"/>
    <p:sldLayoutId id="2147483730" r:id="rId28"/>
    <p:sldLayoutId id="2147483731" r:id="rId29"/>
    <p:sldLayoutId id="2147483748" r:id="rId30"/>
    <p:sldLayoutId id="2147483733" r:id="rId31"/>
    <p:sldLayoutId id="2147483734" r:id="rId32"/>
    <p:sldLayoutId id="2147483749" r:id="rId33"/>
    <p:sldLayoutId id="2147483736" r:id="rId34"/>
    <p:sldLayoutId id="2147483737" r:id="rId35"/>
    <p:sldLayoutId id="2147483750" r:id="rId36"/>
    <p:sldLayoutId id="2147483740" r:id="rId37"/>
    <p:sldLayoutId id="2147483668" r:id="rId38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28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82" indent="-273582" algn="l" defTabSz="1086775" rtl="0" eaLnBrk="1" latinLnBrk="0" hangingPunct="1">
        <a:lnSpc>
          <a:spcPct val="90000"/>
        </a:lnSpc>
        <a:spcBef>
          <a:spcPts val="2139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813195" indent="-271694" algn="l" defTabSz="1086775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470" indent="-271694" algn="l" defTabSz="1290546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857" indent="-271694" algn="l" defTabSz="1086775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45245" indent="-271694" algn="l" defTabSz="1086775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2164E37-B9EF-4F5C-BAC3-99D4D9B95273}"/>
              </a:ext>
            </a:extLst>
          </p:cNvPr>
          <p:cNvSpPr/>
          <p:nvPr/>
        </p:nvSpPr>
        <p:spPr>
          <a:xfrm>
            <a:off x="0" y="6458381"/>
            <a:ext cx="10332720" cy="399619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445847A-EA61-43F6-AC67-FDC7D6323393}"/>
              </a:ext>
            </a:extLst>
          </p:cNvPr>
          <p:cNvSpPr/>
          <p:nvPr/>
        </p:nvSpPr>
        <p:spPr>
          <a:xfrm flipH="1">
            <a:off x="1859280" y="6463405"/>
            <a:ext cx="10332720" cy="399619"/>
          </a:xfrm>
          <a:prstGeom prst="rtTriangle">
            <a:avLst/>
          </a:pr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940" y="352321"/>
            <a:ext cx="10259568" cy="3447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53" y="1222375"/>
            <a:ext cx="10879943" cy="495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ltGray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4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82" indent="-273582" algn="l" defTabSz="108677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71694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10312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864" indent="-210312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44752" indent="-18288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svn.ne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OPS</a:t>
            </a:r>
            <a:br>
              <a:rPr lang="en-US" dirty="0"/>
            </a:br>
            <a:r>
              <a:rPr lang="en-US" sz="2000" dirty="0"/>
              <a:t>v1.4.6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A8DA8-97CE-4C2A-8A77-2279DA6BF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5/24/2018</a:t>
            </a:r>
          </a:p>
        </p:txBody>
      </p:sp>
    </p:spTree>
    <p:extLst>
      <p:ext uri="{BB962C8B-B14F-4D97-AF65-F5344CB8AC3E}">
        <p14:creationId xmlns:p14="http://schemas.microsoft.com/office/powerpoint/2010/main" val="7266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Understand development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914400"/>
            <a:ext cx="3779838" cy="4956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/>
              <a:t>Design Time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Inside Composer </a:t>
            </a:r>
          </a:p>
          <a:p>
            <a:pPr marL="0" indent="0">
              <a:buNone/>
            </a:pPr>
            <a:r>
              <a:rPr lang="en-US" sz="3600" dirty="0"/>
              <a:t>or </a:t>
            </a:r>
          </a:p>
          <a:p>
            <a:pPr marL="0" indent="0">
              <a:buNone/>
            </a:pPr>
            <a:r>
              <a:rPr lang="en-US" sz="3600" dirty="0"/>
              <a:t>Designing Model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Thing or Collection level assignment</a:t>
            </a:r>
          </a:p>
          <a:p>
            <a:endParaRPr lang="en-US" dirty="0"/>
          </a:p>
        </p:txBody>
      </p:sp>
      <p:pic>
        <p:nvPicPr>
          <p:cNvPr id="2050" name="Picture 2" descr="D:\Users\sgreywilson\AppData\Local\Temp\SNAGHTML3a400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371600"/>
            <a:ext cx="77819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Understand runtime SECURITY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4294967295"/>
          </p:nvPr>
        </p:nvSpPr>
        <p:spPr>
          <a:xfrm>
            <a:off x="0" y="914400"/>
            <a:ext cx="3779838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Run Time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Inside Mashups </a:t>
            </a:r>
          </a:p>
          <a:p>
            <a:endParaRPr lang="en-US" dirty="0"/>
          </a:p>
        </p:txBody>
      </p:sp>
      <p:pic>
        <p:nvPicPr>
          <p:cNvPr id="3074" name="Picture 2" descr="D:\Users\sgreywilson\AppData\Local\Temp\SNAGHTML3a8b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75438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ACCESS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45324"/>
            <a:ext cx="7315200" cy="4092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868698"/>
            <a:ext cx="6298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Users</a:t>
            </a:r>
            <a:r>
              <a:rPr lang="en-US" sz="2000" dirty="0"/>
              <a:t> needs Visibility and Run Time to do anything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890480"/>
            <a:ext cx="6704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Developers</a:t>
            </a:r>
            <a:r>
              <a:rPr lang="en-US" sz="2000" dirty="0"/>
              <a:t> needs Visibility and Design Time to model</a:t>
            </a:r>
          </a:p>
        </p:txBody>
      </p:sp>
    </p:spTree>
    <p:extLst>
      <p:ext uri="{BB962C8B-B14F-4D97-AF65-F5344CB8AC3E}">
        <p14:creationId xmlns:p14="http://schemas.microsoft.com/office/powerpoint/2010/main" val="22795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areas to keep in mind</a:t>
            </a:r>
          </a:p>
        </p:txBody>
      </p:sp>
    </p:spTree>
    <p:extLst>
      <p:ext uri="{BB962C8B-B14F-4D97-AF65-F5344CB8AC3E}">
        <p14:creationId xmlns:p14="http://schemas.microsoft.com/office/powerpoint/2010/main" val="3405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AREAS TO KEEP in MIND as development progresses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371600"/>
            <a:ext cx="11471275" cy="4883150"/>
          </a:xfrm>
        </p:spPr>
        <p:txBody>
          <a:bodyPr>
            <a:normAutofit/>
          </a:bodyPr>
          <a:lstStyle/>
          <a:p>
            <a:r>
              <a:rPr lang="en-US" dirty="0"/>
              <a:t>THINK BRANDING/STYLING INPUT FROM THE START </a:t>
            </a:r>
          </a:p>
          <a:p>
            <a:r>
              <a:rPr lang="en-US" dirty="0"/>
              <a:t>If Extensions are used make sure version are consistent </a:t>
            </a:r>
          </a:p>
        </p:txBody>
      </p:sp>
    </p:spTree>
    <p:extLst>
      <p:ext uri="{BB962C8B-B14F-4D97-AF65-F5344CB8AC3E}">
        <p14:creationId xmlns:p14="http://schemas.microsoft.com/office/powerpoint/2010/main" val="342880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</a:t>
            </a:r>
          </a:p>
        </p:txBody>
      </p:sp>
    </p:spTree>
    <p:extLst>
      <p:ext uri="{BB962C8B-B14F-4D97-AF65-F5344CB8AC3E}">
        <p14:creationId xmlns:p14="http://schemas.microsoft.com/office/powerpoint/2010/main" val="41761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/>
          <a:lstStyle/>
          <a:p>
            <a:r>
              <a:rPr lang="en-US" b="1" dirty="0"/>
              <a:t>Break work down </a:t>
            </a:r>
            <a:r>
              <a:rPr lang="en-US" dirty="0"/>
              <a:t>into Areas that can be managed as a </a:t>
            </a:r>
            <a:r>
              <a:rPr lang="en-US" b="1" dirty="0"/>
              <a:t>single unit</a:t>
            </a:r>
          </a:p>
          <a:p>
            <a:pPr lvl="1"/>
            <a:r>
              <a:rPr lang="en-US" dirty="0"/>
              <a:t>Mashup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endParaRPr lang="en-US" dirty="0"/>
          </a:p>
          <a:p>
            <a:r>
              <a:rPr lang="en-US" b="1" dirty="0"/>
              <a:t>Define a Project </a:t>
            </a:r>
            <a:r>
              <a:rPr lang="en-US" dirty="0"/>
              <a:t>and place all new work into the same project</a:t>
            </a:r>
          </a:p>
          <a:p>
            <a:pPr lvl="1"/>
            <a:r>
              <a:rPr lang="en-US" dirty="0"/>
              <a:t>Add dependent common project that contains State definitions, Styles and Media</a:t>
            </a:r>
          </a:p>
          <a:p>
            <a:pPr lvl="1"/>
            <a:r>
              <a:rPr lang="en-US" dirty="0"/>
              <a:t>This approach allows for easy export based on Project</a:t>
            </a:r>
          </a:p>
          <a:p>
            <a:r>
              <a:rPr lang="en-US" dirty="0"/>
              <a:t>Consider using a </a:t>
            </a:r>
            <a:r>
              <a:rPr lang="en-US" b="1" dirty="0"/>
              <a:t>Helper service Thing per mashup</a:t>
            </a:r>
          </a:p>
          <a:p>
            <a:pPr lvl="1"/>
            <a:r>
              <a:rPr lang="en-US" dirty="0"/>
              <a:t>This helps in creating a complete package  per Mashup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42171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and TESTING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/>
          <a:lstStyle/>
          <a:p>
            <a:r>
              <a:rPr lang="en-US" dirty="0"/>
              <a:t>All Design implementations should have</a:t>
            </a:r>
          </a:p>
          <a:p>
            <a:pPr lvl="1"/>
            <a:r>
              <a:rPr lang="en-US" dirty="0"/>
              <a:t>Design Specification</a:t>
            </a:r>
          </a:p>
          <a:p>
            <a:pPr lvl="1"/>
            <a:r>
              <a:rPr lang="en-US" dirty="0"/>
              <a:t>Acceptance criteria </a:t>
            </a:r>
          </a:p>
          <a:p>
            <a:pPr lvl="1"/>
            <a:r>
              <a:rPr lang="en-US" dirty="0"/>
              <a:t>Test procedure to valid Design</a:t>
            </a:r>
          </a:p>
          <a:p>
            <a:r>
              <a:rPr lang="en-US" dirty="0"/>
              <a:t>Why? - To validate Implementations are working as expected based on Acceptance criteria</a:t>
            </a:r>
          </a:p>
          <a:p>
            <a:r>
              <a:rPr lang="en-US" dirty="0"/>
              <a:t>All development design should have Test Mashups that can be used to validate data </a:t>
            </a:r>
          </a:p>
          <a:p>
            <a:pPr lvl="1"/>
            <a:r>
              <a:rPr lang="en-US" dirty="0"/>
              <a:t>The mashups should be created as the design progresses</a:t>
            </a:r>
          </a:p>
          <a:p>
            <a:pPr lvl="1"/>
            <a:r>
              <a:rPr lang="en-US" dirty="0"/>
              <a:t>These Mashup are not intended for User usage</a:t>
            </a:r>
          </a:p>
          <a:p>
            <a:pPr lvl="1"/>
            <a:r>
              <a:rPr lang="en-US" dirty="0"/>
              <a:t>They are as a way to document and help testers understand the Data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scripting</a:t>
            </a:r>
          </a:p>
        </p:txBody>
      </p:sp>
    </p:spTree>
    <p:extLst>
      <p:ext uri="{BB962C8B-B14F-4D97-AF65-F5344CB8AC3E}">
        <p14:creationId xmlns:p14="http://schemas.microsoft.com/office/powerpoint/2010/main" val="30157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AB16B8B-67C1-4A4C-899A-6366826D38CE}"/>
              </a:ext>
            </a:extLst>
          </p:cNvPr>
          <p:cNvSpPr/>
          <p:nvPr/>
        </p:nvSpPr>
        <p:spPr>
          <a:xfrm>
            <a:off x="152400" y="719544"/>
            <a:ext cx="7086600" cy="49192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127021-FC98-47C3-9E18-3AD022AEA27F}"/>
              </a:ext>
            </a:extLst>
          </p:cNvPr>
          <p:cNvSpPr/>
          <p:nvPr/>
        </p:nvSpPr>
        <p:spPr>
          <a:xfrm>
            <a:off x="6283842" y="320364"/>
            <a:ext cx="5644676" cy="4407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86E5-56BE-4A5F-A58F-A77DFA8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overlap and combination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B97D3-FBDE-45B8-B9DF-195A66D42E8B}"/>
              </a:ext>
            </a:extLst>
          </p:cNvPr>
          <p:cNvSpPr/>
          <p:nvPr/>
        </p:nvSpPr>
        <p:spPr>
          <a:xfrm>
            <a:off x="1143000" y="2433368"/>
            <a:ext cx="480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5C336-B90F-4488-83B1-A3299C42C0D6}"/>
              </a:ext>
            </a:extLst>
          </p:cNvPr>
          <p:cNvSpPr/>
          <p:nvPr/>
        </p:nvSpPr>
        <p:spPr>
          <a:xfrm>
            <a:off x="7173785" y="1918036"/>
            <a:ext cx="3906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272D95-AEFE-476C-8AD2-85FFF01B009A}"/>
              </a:ext>
            </a:extLst>
          </p:cNvPr>
          <p:cNvSpPr/>
          <p:nvPr/>
        </p:nvSpPr>
        <p:spPr>
          <a:xfrm>
            <a:off x="3886200" y="3248411"/>
            <a:ext cx="5089295" cy="2438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97D3A-4437-4408-B3DF-D8AC9B050DB3}"/>
              </a:ext>
            </a:extLst>
          </p:cNvPr>
          <p:cNvSpPr/>
          <p:nvPr/>
        </p:nvSpPr>
        <p:spPr>
          <a:xfrm>
            <a:off x="4823107" y="3832044"/>
            <a:ext cx="2876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9002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Approach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9138" y="914400"/>
            <a:ext cx="11472862" cy="4956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ThingWorx is a rapid application environment and if not managed correctly can become unstructured quickly </a:t>
            </a:r>
          </a:p>
          <a:p>
            <a:r>
              <a:rPr lang="en-US" b="1" dirty="0"/>
              <a:t>Start with Structured naming - </a:t>
            </a:r>
            <a:r>
              <a:rPr lang="en-US" dirty="0"/>
              <a:t>Use Pre fixes and Suffixes like Functionality and Type</a:t>
            </a:r>
          </a:p>
          <a:p>
            <a:pPr lvl="1"/>
            <a:r>
              <a:rPr lang="en-US" sz="2100" dirty="0" err="1"/>
              <a:t>AssetMgr</a:t>
            </a:r>
            <a:r>
              <a:rPr lang="en-US" sz="2100" dirty="0"/>
              <a:t>-MU</a:t>
            </a:r>
          </a:p>
          <a:p>
            <a:pPr lvl="1"/>
            <a:r>
              <a:rPr lang="en-US" sz="2100" dirty="0" err="1"/>
              <a:t>AssetMgr</a:t>
            </a:r>
            <a:r>
              <a:rPr lang="en-US" sz="2100" dirty="0"/>
              <a:t>-DS</a:t>
            </a:r>
          </a:p>
          <a:p>
            <a:pPr lvl="1"/>
            <a:r>
              <a:rPr lang="en-US" sz="2100" dirty="0" err="1"/>
              <a:t>AssetMgr</a:t>
            </a:r>
            <a:r>
              <a:rPr lang="en-US" sz="2100" dirty="0"/>
              <a:t>-TT</a:t>
            </a:r>
          </a:p>
          <a:p>
            <a:pPr lvl="2"/>
            <a:endParaRPr lang="en-US" dirty="0"/>
          </a:p>
          <a:p>
            <a:r>
              <a:rPr lang="en-US" b="1" dirty="0"/>
              <a:t>Use a TAG as the </a:t>
            </a:r>
            <a:r>
              <a:rPr lang="en-US" b="1" dirty="0" err="1"/>
              <a:t>Overal</a:t>
            </a:r>
            <a:r>
              <a:rPr lang="en-US" b="1" dirty="0"/>
              <a:t> key</a:t>
            </a:r>
          </a:p>
          <a:p>
            <a:pPr lvl="1"/>
            <a:r>
              <a:rPr lang="en-US" sz="2100" dirty="0"/>
              <a:t>Provider PTC</a:t>
            </a:r>
          </a:p>
          <a:p>
            <a:pPr lvl="1"/>
            <a:r>
              <a:rPr lang="en-US" sz="2100" dirty="0"/>
              <a:t>Application </a:t>
            </a:r>
            <a:r>
              <a:rPr lang="en-US" sz="2100" dirty="0" err="1"/>
              <a:t>ServicePlan</a:t>
            </a:r>
            <a:endParaRPr lang="en-US" sz="2100" dirty="0"/>
          </a:p>
          <a:p>
            <a:pPr lvl="2"/>
            <a:endParaRPr lang="en-US" dirty="0"/>
          </a:p>
          <a:p>
            <a:r>
              <a:rPr lang="en-US" b="1" dirty="0"/>
              <a:t>Use a Project to collect Entitles</a:t>
            </a:r>
          </a:p>
          <a:p>
            <a:pPr lvl="1"/>
            <a:r>
              <a:rPr lang="en-US" dirty="0" err="1"/>
              <a:t>AssetMgr</a:t>
            </a:r>
            <a:r>
              <a:rPr lang="en-US" dirty="0"/>
              <a:t>-PJ</a:t>
            </a:r>
          </a:p>
          <a:p>
            <a:r>
              <a:rPr lang="en-US" dirty="0"/>
              <a:t>Use a  </a:t>
            </a:r>
            <a:r>
              <a:rPr lang="en-US" b="1" dirty="0"/>
              <a:t>Common Project to collect Entitles </a:t>
            </a:r>
            <a:r>
              <a:rPr lang="en-US" dirty="0"/>
              <a:t>that span projects</a:t>
            </a:r>
          </a:p>
          <a:p>
            <a:pPr lvl="1"/>
            <a:r>
              <a:rPr lang="en-US" dirty="0"/>
              <a:t>Common-Types</a:t>
            </a:r>
          </a:p>
          <a:p>
            <a:pPr marL="541501" lvl="1" indent="0">
              <a:buNone/>
            </a:pPr>
            <a:endParaRPr lang="en-US" dirty="0"/>
          </a:p>
          <a:p>
            <a:r>
              <a:rPr lang="en-US" dirty="0"/>
              <a:t>When creating projects remember the </a:t>
            </a:r>
            <a:r>
              <a:rPr lang="en-US" b="1" dirty="0"/>
              <a:t>dependent projects </a:t>
            </a:r>
            <a:r>
              <a:rPr lang="en-US" dirty="0"/>
              <a:t>option</a:t>
            </a:r>
          </a:p>
          <a:p>
            <a:pPr lvl="1"/>
            <a:r>
              <a:rPr lang="en-US" dirty="0"/>
              <a:t>use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0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NAMINg</a:t>
            </a:r>
            <a:r>
              <a:rPr lang="en-US" dirty="0"/>
              <a:t> CONVENTIONS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8128"/>
              </p:ext>
            </p:extLst>
          </p:nvPr>
        </p:nvGraphicFramePr>
        <p:xfrm>
          <a:off x="436880" y="828040"/>
          <a:ext cx="6248400" cy="5638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939">
                  <a:extLst>
                    <a:ext uri="{9D8B030D-6E8A-4147-A177-3AD203B41FA5}">
                      <a16:colId xmlns:a16="http://schemas.microsoft.com/office/drawing/2014/main" val="1390088072"/>
                    </a:ext>
                  </a:extLst>
                </a:gridCol>
                <a:gridCol w="4243461">
                  <a:extLst>
                    <a:ext uri="{9D8B030D-6E8A-4147-A177-3AD203B41FA5}">
                      <a16:colId xmlns:a16="http://schemas.microsoft.com/office/drawing/2014/main" val="2952063087"/>
                    </a:ext>
                  </a:extLst>
                </a:gridCol>
              </a:tblGrid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Entity Name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Naming Convention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0878510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Mashup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PRODUCT-MU/POP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9352343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PRODUCT-Master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5200294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Gadget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PRODUCT-Gadget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419794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Dashboard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PRODUCT-Dashboard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2256941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Menus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PRODUCT-Menu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3726478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Sub Menu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</a:t>
                      </a:r>
                      <a:r>
                        <a:rPr lang="en-US" sz="1600" u="none" strike="noStrike" dirty="0" err="1">
                          <a:effectLst/>
                        </a:rPr>
                        <a:t>SMenu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2790135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PRODUCT-Media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797404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Style Definitions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PRODUCT-Style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9479350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 Definitions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PRODUCT-State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1546405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Data Tables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568962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Data Shapes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370112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Streams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PRODUCT-Streams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4449062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Streams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PRODUCT-VS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0040155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PRODUCT-Blog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5200733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PRODUCT-Wiki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9249285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Application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PRODUCT-APPKEY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9952840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541812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Things (Services)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PRODUCT-Helper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9400264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Thing Template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PRODUCT-TT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2824296"/>
                  </a:ext>
                </a:extLst>
              </a:tr>
              <a:tr h="26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ThingShape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PRODUCT-TS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87487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10400" y="838200"/>
            <a:ext cx="51054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Note:  * represents the name of the Entity and should be in Camel Case</a:t>
            </a:r>
          </a:p>
          <a:p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If there is common functionality, that can be shared among multiple entities, GEN.Common.* should be used. </a:t>
            </a:r>
          </a:p>
          <a:p>
            <a:endParaRPr lang="en-US" dirty="0"/>
          </a:p>
          <a:p>
            <a:r>
              <a:rPr lang="en-US" dirty="0"/>
              <a:t>If an entity is created for TEST purposes. Name the entity with TEST*.Entity Extension (* represents logical name of the entity in Camel Case.  Entity Extension is the blue text highlighted above)</a:t>
            </a:r>
          </a:p>
        </p:txBody>
      </p:sp>
    </p:spTree>
    <p:extLst>
      <p:ext uri="{BB962C8B-B14F-4D97-AF65-F5344CB8AC3E}">
        <p14:creationId xmlns:p14="http://schemas.microsoft.com/office/powerpoint/2010/main" val="16211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EXAMPLE Coding Standards -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2057400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Validate</a:t>
            </a:r>
            <a:r>
              <a:rPr lang="en-US" sz="1400" dirty="0"/>
              <a:t>:  If the service is created to validate the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Purge</a:t>
            </a:r>
            <a:r>
              <a:rPr lang="en-US" sz="1400" dirty="0"/>
              <a:t>: If the service is created to purge the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</a:t>
            </a:r>
            <a:r>
              <a:rPr lang="en-US" sz="1400" dirty="0"/>
              <a:t>:  If the service is used to create a set of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Import</a:t>
            </a:r>
            <a:r>
              <a:rPr lang="en-US" sz="1400" dirty="0"/>
              <a:t>:  If the service is created to import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Export</a:t>
            </a:r>
            <a:r>
              <a:rPr lang="en-US" sz="1400" dirty="0"/>
              <a:t>:  If the service is created to Export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Parse</a:t>
            </a:r>
            <a:r>
              <a:rPr lang="en-US" sz="1400" dirty="0"/>
              <a:t>:  Service created to parse the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894280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of the service should be logical.  </a:t>
            </a:r>
          </a:p>
          <a:p>
            <a:r>
              <a:rPr lang="en-US" dirty="0"/>
              <a:t>Common services should be grouped in a common 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640" y="668377"/>
            <a:ext cx="10249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Service name should be pre-fixed with a “Verb” plus description of the service.  Few examples of the verb are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880" y="1964819"/>
            <a:ext cx="6192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Get:  </a:t>
            </a:r>
            <a:r>
              <a:rPr lang="en-US" sz="1600" dirty="0"/>
              <a:t>If the service is retrieving a single value from any Database</a:t>
            </a:r>
          </a:p>
          <a:p>
            <a:r>
              <a:rPr lang="en-US" sz="1600" b="1" dirty="0"/>
              <a:t>Set:  </a:t>
            </a:r>
            <a:r>
              <a:rPr lang="en-US" sz="1600" dirty="0"/>
              <a:t>If the service is trying to update a single Database Entity</a:t>
            </a:r>
          </a:p>
          <a:p>
            <a:r>
              <a:rPr lang="en-US" sz="1600" b="1" dirty="0"/>
              <a:t>Query: </a:t>
            </a:r>
            <a:r>
              <a:rPr lang="en-US" sz="1600" dirty="0"/>
              <a:t>If the service is returning a group of records from Database Entity</a:t>
            </a:r>
          </a:p>
          <a:p>
            <a:r>
              <a:rPr lang="en-US" sz="1600" b="1" dirty="0"/>
              <a:t>Add: </a:t>
            </a:r>
            <a:r>
              <a:rPr lang="en-US" sz="1600" dirty="0"/>
              <a:t>If the service is adding a record to a Database Entity</a:t>
            </a:r>
          </a:p>
          <a:p>
            <a:r>
              <a:rPr lang="en-US" sz="1600" b="1" dirty="0"/>
              <a:t>Update:  </a:t>
            </a:r>
            <a:r>
              <a:rPr lang="en-US" sz="1600" dirty="0"/>
              <a:t>If the service is updating a record to a Database Entity</a:t>
            </a:r>
          </a:p>
          <a:p>
            <a:r>
              <a:rPr lang="en-US" sz="1600" b="1" dirty="0"/>
              <a:t>Delete:  </a:t>
            </a:r>
            <a:r>
              <a:rPr lang="en-US" sz="1600" dirty="0"/>
              <a:t>If the service is Deleting a record</a:t>
            </a:r>
          </a:p>
        </p:txBody>
      </p:sp>
    </p:spTree>
    <p:extLst>
      <p:ext uri="{BB962C8B-B14F-4D97-AF65-F5344CB8AC3E}">
        <p14:creationId xmlns:p14="http://schemas.microsoft.com/office/powerpoint/2010/main" val="30447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EXAMPLE Coding Standards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72850" y="1219994"/>
            <a:ext cx="5962650" cy="4873625"/>
          </a:xfrm>
        </p:spPr>
        <p:txBody>
          <a:bodyPr>
            <a:normAutofit/>
          </a:bodyPr>
          <a:lstStyle/>
          <a:p>
            <a:r>
              <a:rPr lang="en-US" sz="2000" dirty="0"/>
              <a:t>Revision History statements help</a:t>
            </a:r>
          </a:p>
          <a:p>
            <a:r>
              <a:rPr lang="en-US" sz="2000" dirty="0"/>
              <a:t>Any commented code should be removed.</a:t>
            </a:r>
          </a:p>
          <a:p>
            <a:r>
              <a:rPr lang="en-US" sz="2000" dirty="0"/>
              <a:t>Comments should be added where it makes sense</a:t>
            </a:r>
          </a:p>
          <a:p>
            <a:r>
              <a:rPr lang="en-US" sz="2000" dirty="0"/>
              <a:t>Variable name declaration at the top can be helpful.</a:t>
            </a:r>
          </a:p>
          <a:p>
            <a:r>
              <a:rPr lang="en-US" sz="2000" dirty="0"/>
              <a:t>Variable names should be consistent</a:t>
            </a:r>
          </a:p>
          <a:p>
            <a:r>
              <a:rPr lang="en-US" sz="2000" dirty="0"/>
              <a:t>Exception Handling should be incorporated whenever a piece of logic is trying to do something complex and requires an outcome. </a:t>
            </a:r>
          </a:p>
          <a:p>
            <a:r>
              <a:rPr lang="en-US" sz="2000" dirty="0"/>
              <a:t>Any errors should be logged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476" y="743069"/>
            <a:ext cx="105933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Creation History: Should be documented. Should contain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90586"/>
            <a:ext cx="5228463" cy="40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EXAMPLE Coding Standards – INITIAL Creation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06940" y="2057400"/>
            <a:ext cx="4267200" cy="3613150"/>
          </a:xfrm>
        </p:spPr>
        <p:txBody>
          <a:bodyPr>
            <a:normAutofit/>
          </a:bodyPr>
          <a:lstStyle/>
          <a:p>
            <a:r>
              <a:rPr lang="en-US" sz="1600" b="1" dirty="0"/>
              <a:t>Functionality of Service</a:t>
            </a:r>
          </a:p>
          <a:p>
            <a:r>
              <a:rPr lang="en-US" sz="1600" b="1" dirty="0"/>
              <a:t>Author</a:t>
            </a:r>
          </a:p>
          <a:p>
            <a:r>
              <a:rPr lang="en-US" sz="1600" b="1" dirty="0"/>
              <a:t>Date followed by “initial Version”</a:t>
            </a:r>
          </a:p>
          <a:p>
            <a:r>
              <a:rPr lang="en-US" sz="1600" b="1" dirty="0"/>
              <a:t>Release</a:t>
            </a:r>
          </a:p>
          <a:p>
            <a:r>
              <a:rPr lang="en-US" sz="1600" b="1" dirty="0"/>
              <a:t>Sprint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027308"/>
            <a:ext cx="89169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Should be documented. Should contain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971800"/>
            <a:ext cx="6372225" cy="29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and Flow of Changes</a:t>
            </a:r>
          </a:p>
        </p:txBody>
      </p:sp>
    </p:spTree>
    <p:extLst>
      <p:ext uri="{BB962C8B-B14F-4D97-AF65-F5344CB8AC3E}">
        <p14:creationId xmlns:p14="http://schemas.microsoft.com/office/powerpoint/2010/main" val="6008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DEVELOPMENT to production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process of moving from Development to Production is not the same a using build tools.</a:t>
            </a:r>
          </a:p>
          <a:p>
            <a:r>
              <a:rPr lang="en-US" dirty="0"/>
              <a:t>ThingWorx is a multiple user rapid development environment and uses Projects, TAGS and Export to moving development from one system to another.</a:t>
            </a:r>
          </a:p>
          <a:p>
            <a:r>
              <a:rPr lang="en-US" dirty="0"/>
              <a:t>Overtime Production grows and </a:t>
            </a:r>
            <a:r>
              <a:rPr lang="en-US" b="1" dirty="0"/>
              <a:t>rapid incremental changes </a:t>
            </a:r>
            <a:r>
              <a:rPr lang="en-US" dirty="0"/>
              <a:t>can be handled using </a:t>
            </a:r>
            <a:r>
              <a:rPr lang="en-US" b="1" dirty="0"/>
              <a:t>Import</a:t>
            </a:r>
          </a:p>
          <a:p>
            <a:r>
              <a:rPr lang="en-US" dirty="0"/>
              <a:t>Before any imports can be moved to Production exports need to be </a:t>
            </a:r>
            <a:r>
              <a:rPr lang="en-US" b="1" dirty="0"/>
              <a:t>verified</a:t>
            </a:r>
            <a:r>
              <a:rPr lang="en-US" dirty="0"/>
              <a:t> first in a TEST System then on QA System</a:t>
            </a:r>
          </a:p>
          <a:p>
            <a:r>
              <a:rPr lang="en-US" dirty="0"/>
              <a:t>TEST is used to get a first pass feel for the new development</a:t>
            </a:r>
          </a:p>
          <a:p>
            <a:r>
              <a:rPr lang="en-US" dirty="0"/>
              <a:t>QA is used as an acceptance environment making sure the Export is valid and the design reflects the requirements. </a:t>
            </a:r>
          </a:p>
          <a:p>
            <a:r>
              <a:rPr lang="en-US" dirty="0"/>
              <a:t>Note: the QA should be a replication of production. It may not have the complete set of Data or may have a set of data that is valid based on data security. The idea is to </a:t>
            </a:r>
            <a:r>
              <a:rPr lang="en-US" b="1" dirty="0"/>
              <a:t>exercise</a:t>
            </a:r>
            <a:r>
              <a:rPr lang="en-US" dirty="0"/>
              <a:t> the new design feature in an environment that is </a:t>
            </a:r>
            <a:r>
              <a:rPr lang="en-US" b="1" dirty="0"/>
              <a:t>close to production </a:t>
            </a:r>
            <a:r>
              <a:rPr lang="en-US" dirty="0"/>
              <a:t>as possible.</a:t>
            </a:r>
          </a:p>
        </p:txBody>
      </p:sp>
    </p:spTree>
    <p:extLst>
      <p:ext uri="{BB962C8B-B14F-4D97-AF65-F5344CB8AC3E}">
        <p14:creationId xmlns:p14="http://schemas.microsoft.com/office/powerpoint/2010/main" val="10456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472594" y="1355524"/>
            <a:ext cx="3529105" cy="5105400"/>
          </a:xfrm>
          <a:prstGeom prst="rect">
            <a:avLst/>
          </a:prstGeom>
          <a:solidFill>
            <a:srgbClr val="FF33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24082" y="1357342"/>
            <a:ext cx="2466776" cy="5105400"/>
          </a:xfrm>
          <a:prstGeom prst="rect">
            <a:avLst/>
          </a:prstGeom>
          <a:solidFill>
            <a:srgbClr val="FFCC99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26637" y="1343083"/>
            <a:ext cx="3590335" cy="5105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4268" y="1371600"/>
            <a:ext cx="2182890" cy="510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700" y="217380"/>
            <a:ext cx="10259568" cy="344710"/>
          </a:xfrm>
        </p:spPr>
        <p:txBody>
          <a:bodyPr/>
          <a:lstStyle/>
          <a:p>
            <a:r>
              <a:rPr lang="en-US" dirty="0"/>
              <a:t>LANDSCAPE AND flow of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808" y="1492767"/>
            <a:ext cx="2073777" cy="4853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0054" y="1442793"/>
            <a:ext cx="3287894" cy="49031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9886" y="1442794"/>
            <a:ext cx="2209813" cy="4895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713059" y="1490375"/>
            <a:ext cx="3066438" cy="48956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4323" y="606323"/>
            <a:ext cx="23307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Design Time Permissions</a:t>
            </a:r>
            <a:endParaRPr lang="en-US" sz="1400" dirty="0"/>
          </a:p>
        </p:txBody>
      </p:sp>
      <p:sp>
        <p:nvSpPr>
          <p:cNvPr id="13" name="Striped Right Arrow 12"/>
          <p:cNvSpPr/>
          <p:nvPr/>
        </p:nvSpPr>
        <p:spPr>
          <a:xfrm>
            <a:off x="293557" y="1141113"/>
            <a:ext cx="11708142" cy="189590"/>
          </a:xfrm>
          <a:prstGeom prst="stripedRightArrow">
            <a:avLst/>
          </a:prstGeom>
          <a:gradFill>
            <a:gsLst>
              <a:gs pos="0">
                <a:schemeClr val="bg2"/>
              </a:gs>
              <a:gs pos="35000">
                <a:srgbClr val="FFFF00"/>
              </a:gs>
              <a:gs pos="46000">
                <a:srgbClr val="FFFF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6498" y="894707"/>
            <a:ext cx="6973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Closed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844734"/>
            <a:ext cx="575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Open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31666" y="3574644"/>
            <a:ext cx="3963789" cy="276998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Groups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Organizations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Entities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Model Tags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States/Styles/Media/Menus/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LocalizationTables</a:t>
            </a: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PersistenceProviders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PersistenceProviderPackages</a:t>
            </a: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DataShapes</a:t>
            </a: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ThingShapes</a:t>
            </a: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ThingTemplates</a:t>
            </a: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Things(Subset)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Mashups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Projects</a:t>
            </a:r>
          </a:p>
          <a:p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Subsystems</a:t>
            </a:r>
          </a:p>
        </p:txBody>
      </p:sp>
      <p:sp>
        <p:nvSpPr>
          <p:cNvPr id="19" name="Striped Right Arrow 18"/>
          <p:cNvSpPr/>
          <p:nvPr/>
        </p:nvSpPr>
        <p:spPr>
          <a:xfrm>
            <a:off x="353959" y="4388272"/>
            <a:ext cx="1300639" cy="958833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25" name="Striped Right Arrow 24"/>
          <p:cNvSpPr/>
          <p:nvPr/>
        </p:nvSpPr>
        <p:spPr>
          <a:xfrm rot="10800000">
            <a:off x="7996859" y="2965885"/>
            <a:ext cx="2209800" cy="38100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19327" y="2400657"/>
            <a:ext cx="24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Export real data as needed</a:t>
            </a:r>
          </a:p>
        </p:txBody>
      </p:sp>
      <p:sp>
        <p:nvSpPr>
          <p:cNvPr id="28" name="Striped Right Arrow 27"/>
          <p:cNvSpPr/>
          <p:nvPr/>
        </p:nvSpPr>
        <p:spPr>
          <a:xfrm rot="21221670">
            <a:off x="4402752" y="3083974"/>
            <a:ext cx="2661328" cy="168145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Import based on Passed tests results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2240" y="2010581"/>
            <a:ext cx="15969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Export</a:t>
            </a:r>
          </a:p>
          <a:p>
            <a:r>
              <a:rPr lang="en-US" sz="1800" dirty="0"/>
              <a:t>Based on</a:t>
            </a:r>
          </a:p>
          <a:p>
            <a:r>
              <a:rPr lang="en-US" sz="1800" dirty="0"/>
              <a:t>Initial Setup?</a:t>
            </a:r>
          </a:p>
          <a:p>
            <a:r>
              <a:rPr lang="en-US" sz="1800" dirty="0"/>
              <a:t>Project?</a:t>
            </a:r>
          </a:p>
          <a:p>
            <a:r>
              <a:rPr lang="en-US" sz="1800" dirty="0"/>
              <a:t>Bug fix-Tag?</a:t>
            </a:r>
          </a:p>
        </p:txBody>
      </p:sp>
      <p:sp>
        <p:nvSpPr>
          <p:cNvPr id="31" name="Striped Right Arrow 30"/>
          <p:cNvSpPr/>
          <p:nvPr/>
        </p:nvSpPr>
        <p:spPr>
          <a:xfrm rot="20327723">
            <a:off x="2160589" y="2674834"/>
            <a:ext cx="2379344" cy="829729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Import</a:t>
            </a:r>
          </a:p>
        </p:txBody>
      </p:sp>
      <p:sp>
        <p:nvSpPr>
          <p:cNvPr id="32" name="Striped Right Arrow 31"/>
          <p:cNvSpPr/>
          <p:nvPr/>
        </p:nvSpPr>
        <p:spPr>
          <a:xfrm>
            <a:off x="5105401" y="4837234"/>
            <a:ext cx="4596618" cy="16236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Import based on Passed QA acceptance criteria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0400" y="625955"/>
            <a:ext cx="23307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Design Time Permissions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91633" y="1583062"/>
            <a:ext cx="5818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07487" y="1617883"/>
            <a:ext cx="4953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QA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3474" y="1625949"/>
            <a:ext cx="20149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PRODUCTION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943600" y="381000"/>
            <a:ext cx="0" cy="67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9706" y="1579694"/>
            <a:ext cx="20649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21008" y="1924148"/>
            <a:ext cx="323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Initialized from a Base point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37386" y="2052438"/>
            <a:ext cx="1917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Initialized from a Base point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143474" y="3929439"/>
            <a:ext cx="2320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Snapshot before any updates</a:t>
            </a:r>
          </a:p>
        </p:txBody>
      </p:sp>
    </p:spTree>
    <p:extLst>
      <p:ext uri="{BB962C8B-B14F-4D97-AF65-F5344CB8AC3E}">
        <p14:creationId xmlns:p14="http://schemas.microsoft.com/office/powerpoint/2010/main" val="25405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and import</a:t>
            </a:r>
          </a:p>
        </p:txBody>
      </p:sp>
    </p:spTree>
    <p:extLst>
      <p:ext uri="{BB962C8B-B14F-4D97-AF65-F5344CB8AC3E}">
        <p14:creationId xmlns:p14="http://schemas.microsoft.com/office/powerpoint/2010/main" val="20677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EXPORT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914400"/>
            <a:ext cx="11471275" cy="4956175"/>
          </a:xfrm>
        </p:spPr>
        <p:txBody>
          <a:bodyPr>
            <a:normAutofit/>
          </a:bodyPr>
          <a:lstStyle/>
          <a:p>
            <a:r>
              <a:rPr lang="en-US" dirty="0"/>
              <a:t>Where?</a:t>
            </a:r>
          </a:p>
          <a:p>
            <a:pPr lvl="1"/>
            <a:r>
              <a:rPr lang="en-US" dirty="0"/>
              <a:t>Local export as XML or bin format </a:t>
            </a:r>
          </a:p>
          <a:p>
            <a:pPr lvl="1"/>
            <a:r>
              <a:rPr lang="en-US" dirty="0"/>
              <a:t>Server side export all including Data </a:t>
            </a:r>
          </a:p>
          <a:p>
            <a:pPr lvl="1"/>
            <a:endParaRPr lang="en-US" dirty="0"/>
          </a:p>
          <a:p>
            <a:r>
              <a:rPr lang="en-US" dirty="0"/>
              <a:t>What?</a:t>
            </a:r>
          </a:p>
          <a:p>
            <a:pPr lvl="1"/>
            <a:r>
              <a:rPr lang="en-US" dirty="0"/>
              <a:t>Entities (Definitions of the entity for example </a:t>
            </a:r>
            <a:r>
              <a:rPr lang="en-US" dirty="0" err="1"/>
              <a:t>users,groups,DataShapes,ThingTemplates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(Data related to Streams or </a:t>
            </a:r>
            <a:r>
              <a:rPr lang="en-US" dirty="0" err="1"/>
              <a:t>DataTables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Import/Export menu or More for singular Entity exporting (source control and Version history)</a:t>
            </a:r>
          </a:p>
          <a:p>
            <a:r>
              <a:rPr lang="en-US" dirty="0"/>
              <a:t>Who?</a:t>
            </a:r>
          </a:p>
          <a:p>
            <a:pPr lvl="1"/>
            <a:r>
              <a:rPr lang="en-US" dirty="0"/>
              <a:t>Generally Administrators are the only users that can import or export.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9138" y="1143000"/>
            <a:ext cx="11472862" cy="4572000"/>
          </a:xfrm>
        </p:spPr>
        <p:txBody>
          <a:bodyPr>
            <a:normAutofit/>
          </a:bodyPr>
          <a:lstStyle/>
          <a:p>
            <a:r>
              <a:rPr lang="en-US" dirty="0"/>
              <a:t>DevOps can be defined as the end to end software </a:t>
            </a:r>
            <a:r>
              <a:rPr lang="en-US" b="1" dirty="0"/>
              <a:t>delivery lifecycle</a:t>
            </a:r>
            <a:r>
              <a:rPr lang="en-US" dirty="0"/>
              <a:t>.</a:t>
            </a:r>
          </a:p>
          <a:p>
            <a:r>
              <a:rPr lang="en-US" dirty="0"/>
              <a:t>Depending on your environment and tools </a:t>
            </a:r>
            <a:r>
              <a:rPr lang="en-US" b="1" dirty="0"/>
              <a:t>approaches will be different</a:t>
            </a:r>
            <a:r>
              <a:rPr lang="en-US" dirty="0"/>
              <a:t>.</a:t>
            </a:r>
          </a:p>
          <a:p>
            <a:r>
              <a:rPr lang="en-US" dirty="0"/>
              <a:t>The goal is to provide a predictive and agile methodology that results in a process based on requirements and desired outcome.</a:t>
            </a:r>
          </a:p>
          <a:p>
            <a:r>
              <a:rPr lang="en-US" dirty="0"/>
              <a:t>The </a:t>
            </a:r>
            <a:r>
              <a:rPr lang="en-US" b="1" dirty="0"/>
              <a:t>creative</a:t>
            </a:r>
            <a:r>
              <a:rPr lang="en-US" dirty="0"/>
              <a:t> outcome from </a:t>
            </a:r>
            <a:r>
              <a:rPr lang="en-US" b="1" dirty="0"/>
              <a:t>Development</a:t>
            </a:r>
            <a:r>
              <a:rPr lang="en-US" dirty="0"/>
              <a:t> will need propagation from incubation to </a:t>
            </a:r>
            <a:r>
              <a:rPr lang="en-US" b="1" dirty="0"/>
              <a:t>Test</a:t>
            </a:r>
            <a:r>
              <a:rPr lang="en-US" dirty="0"/>
              <a:t> </a:t>
            </a:r>
            <a:r>
              <a:rPr lang="en-US" sz="1400" dirty="0"/>
              <a:t>(more controlled)</a:t>
            </a:r>
            <a:r>
              <a:rPr lang="en-US" dirty="0"/>
              <a:t>, then onto </a:t>
            </a:r>
            <a:r>
              <a:rPr lang="en-US" b="1" dirty="0"/>
              <a:t>QA</a:t>
            </a:r>
            <a:r>
              <a:rPr lang="en-US" dirty="0"/>
              <a:t> </a:t>
            </a:r>
            <a:r>
              <a:rPr lang="en-US" sz="1400" dirty="0"/>
              <a:t>(Acceptance - works as defined)</a:t>
            </a:r>
            <a:r>
              <a:rPr lang="en-US" dirty="0"/>
              <a:t>  and finally </a:t>
            </a:r>
            <a:r>
              <a:rPr lang="en-US" b="1" dirty="0"/>
              <a:t>Production </a:t>
            </a:r>
            <a:r>
              <a:rPr lang="en-US" sz="1600" dirty="0"/>
              <a:t>(Real time usage).</a:t>
            </a:r>
            <a:endParaRPr lang="en-US" dirty="0"/>
          </a:p>
          <a:p>
            <a:r>
              <a:rPr lang="en-US"/>
              <a:t>The following provides an overview of the </a:t>
            </a:r>
            <a:r>
              <a:rPr lang="en-US" b="1"/>
              <a:t>“Informed Practic</a:t>
            </a:r>
            <a:r>
              <a:rPr lang="en-US"/>
              <a:t>e” techniques used when developing inside ThingWorx.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Export ACTIONS CAN be found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38200"/>
            <a:ext cx="6705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To File </a:t>
            </a:r>
            <a:r>
              <a:rPr lang="en-US" dirty="0"/>
              <a:t>(Provides granular exporting in a single file)</a:t>
            </a:r>
          </a:p>
          <a:p>
            <a:pPr lvl="1"/>
            <a:r>
              <a:rPr lang="en-US" dirty="0"/>
              <a:t>Entities - Client Side</a:t>
            </a:r>
          </a:p>
          <a:p>
            <a:pPr lvl="1"/>
            <a:r>
              <a:rPr lang="en-US" dirty="0"/>
              <a:t>Data – Server Side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To </a:t>
            </a:r>
            <a:r>
              <a:rPr lang="en-US" b="1" dirty="0" err="1"/>
              <a:t>ThingworxStorage</a:t>
            </a:r>
            <a:r>
              <a:rPr lang="en-US" b="1" dirty="0"/>
              <a:t> </a:t>
            </a:r>
            <a:r>
              <a:rPr lang="en-US" dirty="0"/>
              <a:t>(all entitles with/without Data)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Source Control Entities</a:t>
            </a:r>
            <a:r>
              <a:rPr lang="en-US" dirty="0"/>
              <a:t> (Provides granular exporting – in multiple files – Server Side save or singular client side)</a:t>
            </a:r>
          </a:p>
          <a:p>
            <a:pPr lvl="1"/>
            <a:r>
              <a:rPr lang="en-US" dirty="0"/>
              <a:t>Entities – Server Side</a:t>
            </a:r>
          </a:p>
          <a:p>
            <a:pPr lvl="1"/>
            <a:r>
              <a:rPr lang="en-US" dirty="0"/>
              <a:t>Data – Server Side</a:t>
            </a:r>
          </a:p>
          <a:p>
            <a:pPr lvl="1"/>
            <a:r>
              <a:rPr lang="en-US" dirty="0"/>
              <a:t>The multiple aspect makes it useful when checking into an SVN history tool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711675"/>
            <a:ext cx="3276600" cy="2932064"/>
          </a:xfrm>
          <a:prstGeom prst="rect">
            <a:avLst/>
          </a:prstGeom>
        </p:spPr>
      </p:pic>
      <p:pic>
        <p:nvPicPr>
          <p:cNvPr id="5" name="Picture 2" descr="C:\Users\SGREYW~1\AppData\Local\Temp\SNAGHTML1fcb21ad.PNG">
            <a:extLst>
              <a:ext uri="{FF2B5EF4-FFF2-40B4-BE49-F238E27FC236}">
                <a16:creationId xmlns:a16="http://schemas.microsoft.com/office/drawing/2014/main" id="{FF0B3C1A-D78B-4BED-9380-28FE7381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199"/>
            <a:ext cx="50006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FOR SOURCE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143000"/>
            <a:ext cx="11201400" cy="4956175"/>
          </a:xfrm>
        </p:spPr>
        <p:txBody>
          <a:bodyPr>
            <a:normAutofit/>
          </a:bodyPr>
          <a:lstStyle/>
          <a:p>
            <a:pPr marL="831025" lvl="2" indent="-285750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400" dirty="0"/>
              <a:t>Use the Entity Export for Source Control for individual Entities check-in</a:t>
            </a:r>
          </a:p>
          <a:p>
            <a:pPr marL="831025" lvl="2" indent="-285750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400" dirty="0"/>
              <a:t>This provides a more structured output </a:t>
            </a:r>
          </a:p>
        </p:txBody>
      </p:sp>
      <p:pic>
        <p:nvPicPr>
          <p:cNvPr id="1026" name="Picture 2" descr="C:\Users\SGREYW~1\AppData\Local\Temp\SNAGHTML1fcb21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50006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FOR SOURCE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143000"/>
            <a:ext cx="11201400" cy="4956175"/>
          </a:xfrm>
        </p:spPr>
        <p:txBody>
          <a:bodyPr>
            <a:normAutofit/>
          </a:bodyPr>
          <a:lstStyle/>
          <a:p>
            <a:pPr marL="818857" lvl="2" indent="-273582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400" dirty="0"/>
              <a:t>Use the EXPORT-&gt; TO THINGWORX STORAGE (Server side Export) to get the </a:t>
            </a:r>
            <a:r>
              <a:rPr lang="en-US" sz="2400" b="1" dirty="0"/>
              <a:t>source control initial structure</a:t>
            </a:r>
            <a:r>
              <a:rPr lang="en-US" sz="2400" dirty="0"/>
              <a:t>.</a:t>
            </a:r>
          </a:p>
          <a:p>
            <a:pPr marL="818857" lvl="2" indent="-273582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 marL="818857" lvl="2" indent="-273582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 marL="818857" lvl="2" indent="-273582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 marL="818857" lvl="2" indent="-273582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 marL="818857" lvl="2" indent="-273582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 marL="818857" lvl="2" indent="-273582">
              <a:spcBef>
                <a:spcPts val="2139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28" y="2819400"/>
            <a:ext cx="3425375" cy="2781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32314"/>
            <a:ext cx="355122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initialization from export</a:t>
            </a:r>
          </a:p>
        </p:txBody>
      </p:sp>
    </p:spTree>
    <p:extLst>
      <p:ext uri="{BB962C8B-B14F-4D97-AF65-F5344CB8AC3E}">
        <p14:creationId xmlns:p14="http://schemas.microsoft.com/office/powerpoint/2010/main" val="42428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Export STRATEGY for initialization of another system based on development or another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959" y="762000"/>
            <a:ext cx="2182890" cy="510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058" y="808574"/>
            <a:ext cx="2073777" cy="5468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821571" y="3118559"/>
            <a:ext cx="1300639" cy="958833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1931" y="1400981"/>
            <a:ext cx="15969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Export</a:t>
            </a:r>
          </a:p>
          <a:p>
            <a:r>
              <a:rPr lang="en-US" sz="1800" dirty="0"/>
              <a:t>Based on</a:t>
            </a:r>
          </a:p>
          <a:p>
            <a:r>
              <a:rPr lang="en-US" sz="1800" dirty="0"/>
              <a:t>Initial Setup?</a:t>
            </a:r>
          </a:p>
          <a:p>
            <a:r>
              <a:rPr lang="en-US" sz="1800" dirty="0"/>
              <a:t>Project?</a:t>
            </a:r>
          </a:p>
          <a:p>
            <a:r>
              <a:rPr lang="en-US" sz="1800" dirty="0"/>
              <a:t>Bug fix-Tag?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397" y="970094"/>
            <a:ext cx="20649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35708" y="805075"/>
            <a:ext cx="6634323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Export Source Control Entities All</a:t>
            </a:r>
          </a:p>
          <a:p>
            <a:pPr marL="8862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Then pick and choose which to use to initialize another system</a:t>
            </a:r>
          </a:p>
          <a:p>
            <a:pPr marL="8862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order is important</a:t>
            </a:r>
          </a:p>
          <a:p>
            <a:pPr marL="8862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Trying to do all at once often fails due to dependencies. There can be times when you will have to export/import an individual Entity due to import order</a:t>
            </a:r>
          </a:p>
          <a:p>
            <a:pPr marL="8862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Import order</a:t>
            </a:r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Uses,Groups</a:t>
            </a:r>
            <a:r>
              <a:rPr lang="en-US" sz="1800" dirty="0"/>
              <a:t> and Organizations</a:t>
            </a:r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Extensions</a:t>
            </a:r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PersistenceProviders</a:t>
            </a:r>
            <a:r>
              <a:rPr lang="en-US" sz="1800" dirty="0"/>
              <a:t>, </a:t>
            </a:r>
            <a:r>
              <a:rPr lang="en-US" sz="1800" dirty="0" err="1"/>
              <a:t>PersistencePackages</a:t>
            </a:r>
            <a:endParaRPr lang="en-US" sz="1800" dirty="0"/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LocalizationTables</a:t>
            </a:r>
            <a:r>
              <a:rPr lang="en-US" sz="1800" dirty="0"/>
              <a:t>, </a:t>
            </a:r>
            <a:r>
              <a:rPr lang="en-US" sz="1800" dirty="0" err="1"/>
              <a:t>ModelTags</a:t>
            </a:r>
            <a:endParaRPr lang="en-US" sz="1800" dirty="0"/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MediaEnties,StateDefinitions,StyleDefinitions</a:t>
            </a:r>
            <a:endParaRPr lang="en-US" sz="1800" dirty="0"/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ApplicationKeys,Authenticators</a:t>
            </a:r>
            <a:endParaRPr lang="en-US" sz="1800" dirty="0"/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DataShapes</a:t>
            </a:r>
            <a:endParaRPr lang="en-US" sz="1800" dirty="0"/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ThingShapes</a:t>
            </a:r>
            <a:endParaRPr lang="en-US" sz="1800" dirty="0"/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ThingTemplates</a:t>
            </a:r>
            <a:endParaRPr lang="en-US" sz="1800" dirty="0"/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Subsystems</a:t>
            </a:r>
          </a:p>
          <a:p>
            <a:pPr marL="1429675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Things</a:t>
            </a:r>
          </a:p>
        </p:txBody>
      </p:sp>
      <p:pic>
        <p:nvPicPr>
          <p:cNvPr id="2052" name="Picture 4" descr="C:\Users\SGREYW~1\AppData\Local\Temp\SNAGHTML1ff429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585" y="752475"/>
            <a:ext cx="2199883" cy="56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 EXPORTED USERS to Server-side repository PART1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1" y="990600"/>
            <a:ext cx="1814754" cy="5105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1090310"/>
            <a:ext cx="1661883" cy="49031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7180" y="1244831"/>
            <a:ext cx="8230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2971" y="1571665"/>
            <a:ext cx="1634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Initialized from a Base point</a:t>
            </a:r>
          </a:p>
        </p:txBody>
      </p:sp>
      <p:pic>
        <p:nvPicPr>
          <p:cNvPr id="3074" name="Picture 2" descr="C:\Users\SGREYW~1\AppData\Local\Temp\SNAGHTML2002cb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9750425" cy="43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USERS FROM Server-side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1" y="990600"/>
            <a:ext cx="1814754" cy="5105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1090310"/>
            <a:ext cx="1661883" cy="49031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7180" y="1244831"/>
            <a:ext cx="8230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2971" y="1571665"/>
            <a:ext cx="1405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Initialized from a Base point</a:t>
            </a:r>
          </a:p>
        </p:txBody>
      </p:sp>
      <p:pic>
        <p:nvPicPr>
          <p:cNvPr id="4098" name="Picture 2" descr="C:\Users\SGREYW~1\AppData\Local\Temp\SNAGHTML200673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26" y="775917"/>
            <a:ext cx="370522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922" y="2022444"/>
            <a:ext cx="3795089" cy="270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106869"/>
            <a:ext cx="5730737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Import FOR other Entity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483367"/>
            <a:ext cx="5786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Groups and Organizations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Extensions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PersistenceProviders</a:t>
            </a:r>
            <a:r>
              <a:rPr lang="en-US" sz="1800" dirty="0"/>
              <a:t>, </a:t>
            </a:r>
            <a:r>
              <a:rPr lang="en-US" sz="1800" dirty="0" err="1"/>
              <a:t>PersistencePackages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LocalizationTables</a:t>
            </a:r>
            <a:r>
              <a:rPr lang="en-US" sz="1800" dirty="0"/>
              <a:t>, </a:t>
            </a:r>
            <a:r>
              <a:rPr lang="en-US" sz="1800" dirty="0" err="1"/>
              <a:t>ModelTags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MediaEnties,StateDefinitions,StyleDefinitions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ApplicationKeys,Authenticators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DataShapes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ThingShapes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ThingTemplates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Subsystems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Things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" y="990600"/>
            <a:ext cx="817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After each import make sure it completes successfully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5029200"/>
            <a:ext cx="7362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Note: A large number of Things can take a while to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level permissions</a:t>
            </a:r>
          </a:p>
        </p:txBody>
      </p:sp>
    </p:spTree>
    <p:extLst>
      <p:ext uri="{BB962C8B-B14F-4D97-AF65-F5344CB8AC3E}">
        <p14:creationId xmlns:p14="http://schemas.microsoft.com/office/powerpoint/2010/main" val="38419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level 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>
            <a:normAutofit/>
          </a:bodyPr>
          <a:lstStyle/>
          <a:p>
            <a:r>
              <a:rPr lang="en-US" dirty="0"/>
              <a:t>When Exporting using Source Control Entities  Collection level permission are not exported – This only happens with Export to ThingWorx Storage.(Which is really a backup of all things )</a:t>
            </a:r>
          </a:p>
          <a:p>
            <a:r>
              <a:rPr lang="en-US" dirty="0"/>
              <a:t>There is a Resource Entity called </a:t>
            </a:r>
            <a:r>
              <a:rPr lang="en-US" dirty="0" err="1"/>
              <a:t>CollectionFunctions</a:t>
            </a:r>
            <a:r>
              <a:rPr lang="en-US" dirty="0"/>
              <a:t>, that provides two services</a:t>
            </a:r>
          </a:p>
          <a:p>
            <a:pPr lvl="1"/>
            <a:r>
              <a:rPr lang="en-US" dirty="0" err="1"/>
              <a:t>ExportUserPermissions</a:t>
            </a:r>
            <a:endParaRPr lang="en-US" dirty="0"/>
          </a:p>
          <a:p>
            <a:pPr lvl="1"/>
            <a:r>
              <a:rPr lang="en-US" dirty="0" err="1"/>
              <a:t>ImportUserPermissions</a:t>
            </a:r>
            <a:endParaRPr lang="en-US" dirty="0"/>
          </a:p>
          <a:p>
            <a:r>
              <a:rPr lang="en-US" dirty="0"/>
              <a:t>This will allow exporting of collection level permissions and re-importing.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ITEMS</a:t>
            </a:r>
          </a:p>
        </p:txBody>
      </p:sp>
    </p:spTree>
    <p:extLst>
      <p:ext uri="{BB962C8B-B14F-4D97-AF65-F5344CB8AC3E}">
        <p14:creationId xmlns:p14="http://schemas.microsoft.com/office/powerpoint/2010/main" val="24498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SYSTEm</a:t>
            </a:r>
            <a:r>
              <a:rPr lang="en-US" dirty="0"/>
              <a:t> USER to all </a:t>
            </a:r>
            <a:r>
              <a:rPr lang="en-US" dirty="0" err="1"/>
              <a:t>collectionS</a:t>
            </a:r>
            <a:r>
              <a:rPr lang="en-US" dirty="0"/>
              <a:t>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10287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params</a:t>
            </a:r>
            <a:r>
              <a:rPr lang="en-US" sz="1400" dirty="0"/>
              <a:t> =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modelTags</a:t>
            </a:r>
            <a:r>
              <a:rPr lang="en-US" sz="1400" dirty="0"/>
              <a:t>: undefined /* TAGS */,</a:t>
            </a:r>
          </a:p>
          <a:p>
            <a:r>
              <a:rPr lang="en-US" sz="1400" dirty="0"/>
              <a:t>    type: undefined /* STRING */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// result: INFOTABLE </a:t>
            </a:r>
            <a:r>
              <a:rPr lang="en-US" sz="1400" dirty="0" err="1"/>
              <a:t>dataShape</a:t>
            </a:r>
            <a:r>
              <a:rPr lang="en-US" sz="1400" dirty="0"/>
              <a:t>: </a:t>
            </a:r>
            <a:r>
              <a:rPr lang="en-US" sz="1400" dirty="0" err="1"/>
              <a:t>EntityCount</a:t>
            </a:r>
            <a:endParaRPr lang="en-US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EntityTypeList</a:t>
            </a:r>
            <a:r>
              <a:rPr lang="en-US" sz="1400" dirty="0"/>
              <a:t> = Subsystems["</a:t>
            </a:r>
            <a:r>
              <a:rPr lang="en-US" sz="1400" dirty="0" err="1"/>
              <a:t>PlatformSubsystem</a:t>
            </a:r>
            <a:r>
              <a:rPr lang="en-US" sz="1400" dirty="0"/>
              <a:t>"].</a:t>
            </a:r>
            <a:r>
              <a:rPr lang="en-US" sz="1400" dirty="0" err="1"/>
              <a:t>GetEntityCount</a:t>
            </a:r>
            <a:r>
              <a:rPr lang="en-US" sz="1400" dirty="0"/>
              <a:t>(</a:t>
            </a:r>
            <a:r>
              <a:rPr lang="en-US" sz="1400" dirty="0" err="1"/>
              <a:t>params</a:t>
            </a:r>
            <a:r>
              <a:rPr lang="en-US" sz="1400" dirty="0"/>
              <a:t>);</a:t>
            </a:r>
          </a:p>
          <a:p>
            <a:r>
              <a:rPr lang="en-US" sz="1400" dirty="0"/>
              <a:t>for each (</a:t>
            </a:r>
            <a:r>
              <a:rPr lang="en-US" sz="1400" dirty="0" err="1"/>
              <a:t>var</a:t>
            </a:r>
            <a:r>
              <a:rPr lang="en-US" sz="1400" dirty="0"/>
              <a:t> row in </a:t>
            </a:r>
            <a:r>
              <a:rPr lang="en-US" sz="1400" dirty="0" err="1"/>
              <a:t>EntityTypeList.rows</a:t>
            </a:r>
            <a:r>
              <a:rPr lang="en-US" sz="1400" dirty="0"/>
              <a:t>) {</a:t>
            </a:r>
          </a:p>
          <a:p>
            <a:r>
              <a:rPr lang="en-US" sz="1400" dirty="0"/>
              <a:t>    try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params</a:t>
            </a:r>
            <a:r>
              <a:rPr lang="en-US" sz="1400" dirty="0"/>
              <a:t> = {</a:t>
            </a:r>
          </a:p>
          <a:p>
            <a:r>
              <a:rPr lang="en-US" sz="1400" dirty="0"/>
              <a:t>            principal: "System" /* STRING */,</a:t>
            </a:r>
          </a:p>
          <a:p>
            <a:r>
              <a:rPr lang="en-US" sz="1400" dirty="0"/>
              <a:t>            allow: true /* BOOLEAN */,</a:t>
            </a:r>
          </a:p>
          <a:p>
            <a:r>
              <a:rPr lang="en-US" sz="1400" dirty="0"/>
              <a:t>            resource: "*" /* STRING */,</a:t>
            </a:r>
          </a:p>
          <a:p>
            <a:r>
              <a:rPr lang="en-US" sz="1400" dirty="0"/>
              <a:t>            type: "</a:t>
            </a:r>
            <a:r>
              <a:rPr lang="en-US" sz="1400" dirty="0" err="1"/>
              <a:t>ServiceInvoke</a:t>
            </a:r>
            <a:r>
              <a:rPr lang="en-US" sz="1400" dirty="0"/>
              <a:t>" /* STRING */,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principalType</a:t>
            </a:r>
            <a:r>
              <a:rPr lang="en-US" sz="1400" dirty="0"/>
              <a:t>: "User" /* STRING */,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collectionName</a:t>
            </a:r>
            <a:r>
              <a:rPr lang="en-US" sz="1400" dirty="0"/>
              <a:t>: row.name /* STRING */</a:t>
            </a:r>
          </a:p>
          <a:p>
            <a:r>
              <a:rPr lang="en-US" sz="1400" dirty="0"/>
              <a:t>        };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     // no return</a:t>
            </a:r>
          </a:p>
          <a:p>
            <a:r>
              <a:rPr lang="en-US" sz="1400" dirty="0"/>
              <a:t>        Resources["</a:t>
            </a:r>
            <a:r>
              <a:rPr lang="en-US" sz="1400" dirty="0" err="1"/>
              <a:t>CollectionFunctions</a:t>
            </a:r>
            <a:r>
              <a:rPr lang="en-US" sz="1400" dirty="0"/>
              <a:t>"].</a:t>
            </a:r>
            <a:r>
              <a:rPr lang="en-US" sz="1400" dirty="0" err="1"/>
              <a:t>AddCollectionRunTimePermission</a:t>
            </a:r>
            <a:r>
              <a:rPr lang="en-US" sz="1400" dirty="0"/>
              <a:t>(</a:t>
            </a:r>
            <a:r>
              <a:rPr lang="en-US" sz="1400" dirty="0" err="1"/>
              <a:t>params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catch(err)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6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of data</a:t>
            </a:r>
          </a:p>
        </p:txBody>
      </p:sp>
    </p:spTree>
    <p:extLst>
      <p:ext uri="{BB962C8B-B14F-4D97-AF65-F5344CB8AC3E}">
        <p14:creationId xmlns:p14="http://schemas.microsoft.com/office/powerpoint/2010/main" val="20924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POPULATORS: Data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/>
          <a:lstStyle/>
          <a:p>
            <a:r>
              <a:rPr lang="en-US" dirty="0"/>
              <a:t>Often there are utility Entities that behave as Lookups or </a:t>
            </a:r>
            <a:r>
              <a:rPr lang="en-US" dirty="0" err="1"/>
              <a:t>DataTables</a:t>
            </a:r>
            <a:r>
              <a:rPr lang="en-US" dirty="0"/>
              <a:t> that need to be initialized</a:t>
            </a:r>
          </a:p>
          <a:p>
            <a:pPr lvl="1"/>
            <a:r>
              <a:rPr lang="en-US" dirty="0"/>
              <a:t>either use import or initialization scripts</a:t>
            </a:r>
          </a:p>
          <a:p>
            <a:r>
              <a:rPr lang="en-US" dirty="0"/>
              <a:t>Running service helpers that populate these kind of entities can be better  than moving Data contained in the Entities from development. </a:t>
            </a:r>
          </a:p>
          <a:p>
            <a:r>
              <a:rPr lang="en-US" dirty="0"/>
              <a:t>Often the data on Dev can be different than production data and may already be populated – so discretion will need to be taken with these kinds of entities</a:t>
            </a:r>
          </a:p>
        </p:txBody>
      </p:sp>
    </p:spTree>
    <p:extLst>
      <p:ext uri="{BB962C8B-B14F-4D97-AF65-F5344CB8AC3E}">
        <p14:creationId xmlns:p14="http://schemas.microsoft.com/office/powerpoint/2010/main" val="12550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</a:t>
            </a:r>
          </a:p>
        </p:txBody>
      </p:sp>
    </p:spTree>
    <p:extLst>
      <p:ext uri="{BB962C8B-B14F-4D97-AF65-F5344CB8AC3E}">
        <p14:creationId xmlns:p14="http://schemas.microsoft.com/office/powerpoint/2010/main" val="28956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: Physical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/>
          <a:lstStyle/>
          <a:p>
            <a:r>
              <a:rPr lang="en-US" dirty="0"/>
              <a:t>Repositories are not exported as Source Control Entities when using Service Side Export.</a:t>
            </a:r>
          </a:p>
          <a:p>
            <a:r>
              <a:rPr lang="en-US" dirty="0"/>
              <a:t>Any Repositories that need to be recreated need to be Exported at the Entity level</a:t>
            </a:r>
          </a:p>
          <a:p>
            <a:r>
              <a:rPr lang="en-US" dirty="0"/>
              <a:t>Plus any physical data will need to be copied to the Repositories after import</a:t>
            </a:r>
          </a:p>
        </p:txBody>
      </p:sp>
    </p:spTree>
    <p:extLst>
      <p:ext uri="{BB962C8B-B14F-4D97-AF65-F5344CB8AC3E}">
        <p14:creationId xmlns:p14="http://schemas.microsoft.com/office/powerpoint/2010/main" val="21862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 strategy</a:t>
            </a:r>
          </a:p>
        </p:txBody>
      </p:sp>
    </p:spTree>
    <p:extLst>
      <p:ext uri="{BB962C8B-B14F-4D97-AF65-F5344CB8AC3E}">
        <p14:creationId xmlns:p14="http://schemas.microsoft.com/office/powerpoint/2010/main" val="29937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DEPLOYMENTS USING TEST HELPERS and test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9138" y="1219200"/>
            <a:ext cx="11472862" cy="4956175"/>
          </a:xfrm>
        </p:spPr>
        <p:txBody>
          <a:bodyPr/>
          <a:lstStyle/>
          <a:p>
            <a:r>
              <a:rPr lang="en-US" dirty="0"/>
              <a:t>Building some Utility Helpers is a good option to testing deployments</a:t>
            </a:r>
          </a:p>
          <a:p>
            <a:pPr lvl="1"/>
            <a:r>
              <a:rPr lang="en-US" dirty="0"/>
              <a:t>Create a Thing </a:t>
            </a:r>
          </a:p>
          <a:p>
            <a:pPr lvl="1"/>
            <a:r>
              <a:rPr lang="en-US" dirty="0"/>
              <a:t>Write a  few utility services that can be run 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DataTable</a:t>
            </a:r>
            <a:r>
              <a:rPr lang="en-US" dirty="0"/>
              <a:t> to report </a:t>
            </a:r>
          </a:p>
          <a:p>
            <a:pPr lvl="1"/>
            <a:r>
              <a:rPr lang="en-US" dirty="0"/>
              <a:t>Provide a Mashup to run and display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0336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initialization TAKE A </a:t>
            </a:r>
            <a:r>
              <a:rPr lang="en-US" dirty="0" err="1"/>
              <a:t>SNAPSHot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/>
          <a:lstStyle/>
          <a:p>
            <a:r>
              <a:rPr lang="en-US" dirty="0"/>
              <a:t>After building a initial system take a snapshot which can be used again assuming the version of ThingWorx has not changed</a:t>
            </a:r>
          </a:p>
          <a:p>
            <a:r>
              <a:rPr lang="en-US" dirty="0"/>
              <a:t>If a version changes, use this as an upgrade point and snapshot again</a:t>
            </a:r>
          </a:p>
          <a:p>
            <a:r>
              <a:rPr lang="en-US" dirty="0"/>
              <a:t>Or create a new instance and import from Development making sure you only import new entities not </a:t>
            </a:r>
            <a:r>
              <a:rPr lang="en-US" dirty="0" err="1"/>
              <a:t>Thingworx</a:t>
            </a:r>
            <a:r>
              <a:rPr lang="en-US" dirty="0"/>
              <a:t> defined Entities</a:t>
            </a:r>
          </a:p>
        </p:txBody>
      </p:sp>
    </p:spTree>
    <p:extLst>
      <p:ext uri="{BB962C8B-B14F-4D97-AF65-F5344CB8AC3E}">
        <p14:creationId xmlns:p14="http://schemas.microsoft.com/office/powerpoint/2010/main" val="35894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/>
          <a:lstStyle/>
          <a:p>
            <a:r>
              <a:rPr lang="en-US" dirty="0"/>
              <a:t>For ongoing Design use Export Source Control using Collections All and then select Either a Project of TAG</a:t>
            </a:r>
          </a:p>
          <a:p>
            <a:r>
              <a:rPr lang="en-US" dirty="0"/>
              <a:t>Or use both Projects and TAGS if required</a:t>
            </a:r>
          </a:p>
          <a:p>
            <a:r>
              <a:rPr lang="en-US" dirty="0"/>
              <a:t>For defects use TAGS</a:t>
            </a:r>
          </a:p>
          <a:p>
            <a:pPr lvl="1"/>
            <a:r>
              <a:rPr lang="en-US" dirty="0"/>
              <a:t>Use a DATA TAG named for example </a:t>
            </a:r>
            <a:r>
              <a:rPr lang="en-US" dirty="0" err="1"/>
              <a:t>BugFix</a:t>
            </a:r>
            <a:endParaRPr lang="en-US" dirty="0"/>
          </a:p>
          <a:p>
            <a:pPr lvl="1"/>
            <a:r>
              <a:rPr lang="en-US" dirty="0"/>
              <a:t>Create a Term that is a good reference for the Bug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you can only place an Entity in one Project at a time</a:t>
            </a:r>
          </a:p>
        </p:txBody>
      </p:sp>
    </p:spTree>
    <p:extLst>
      <p:ext uri="{BB962C8B-B14F-4D97-AF65-F5344CB8AC3E}">
        <p14:creationId xmlns:p14="http://schemas.microsoft.com/office/powerpoint/2010/main" val="6541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ACTIONABLE ITEMS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9138" y="914400"/>
            <a:ext cx="11472862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up a </a:t>
            </a:r>
            <a:r>
              <a:rPr lang="en-US" b="1" dirty="0"/>
              <a:t>DEFINED PROCESS </a:t>
            </a:r>
            <a:r>
              <a:rPr lang="en-US" dirty="0"/>
              <a:t>(Based on </a:t>
            </a:r>
            <a:r>
              <a:rPr lang="en-US" dirty="0" err="1"/>
              <a:t>on</a:t>
            </a:r>
            <a:r>
              <a:rPr lang="en-US" dirty="0"/>
              <a:t> what is presented on the coming slides) </a:t>
            </a:r>
          </a:p>
          <a:p>
            <a:r>
              <a:rPr lang="en-US" dirty="0"/>
              <a:t>Establish </a:t>
            </a:r>
            <a:r>
              <a:rPr lang="en-US" b="1" dirty="0"/>
              <a:t>naming rules </a:t>
            </a:r>
            <a:r>
              <a:rPr lang="en-US" dirty="0"/>
              <a:t>that help to categorize development.</a:t>
            </a:r>
          </a:p>
          <a:p>
            <a:r>
              <a:rPr lang="en-US" dirty="0"/>
              <a:t>Understand </a:t>
            </a:r>
            <a:r>
              <a:rPr lang="en-US" b="1" dirty="0"/>
              <a:t>Security and Organization and how to implement inside </a:t>
            </a:r>
            <a:r>
              <a:rPr lang="en-US" b="1" dirty="0" err="1"/>
              <a:t>Thingworx</a:t>
            </a:r>
            <a:r>
              <a:rPr lang="en-US" dirty="0"/>
              <a:t>. Implement with both in mind as development progresses.</a:t>
            </a:r>
          </a:p>
          <a:p>
            <a:r>
              <a:rPr lang="en-US" dirty="0"/>
              <a:t>Setup Multiple environments.  (On premise or Cloud) </a:t>
            </a:r>
          </a:p>
          <a:p>
            <a:pPr lvl="1"/>
            <a:r>
              <a:rPr lang="en-US" b="1" dirty="0"/>
              <a:t>Development</a:t>
            </a:r>
          </a:p>
          <a:p>
            <a:pPr lvl="1"/>
            <a:r>
              <a:rPr lang="en-US" dirty="0"/>
              <a:t>Sandbox</a:t>
            </a:r>
          </a:p>
          <a:p>
            <a:pPr lvl="1"/>
            <a:r>
              <a:rPr lang="en-US" b="1" dirty="0"/>
              <a:t>Test</a:t>
            </a:r>
          </a:p>
          <a:p>
            <a:pPr lvl="1"/>
            <a:r>
              <a:rPr lang="en-US" dirty="0"/>
              <a:t>QA</a:t>
            </a:r>
          </a:p>
          <a:p>
            <a:pPr lvl="1"/>
            <a:r>
              <a:rPr lang="en-US" b="1" dirty="0"/>
              <a:t>Production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Management of Environment (</a:t>
            </a:r>
            <a:r>
              <a:rPr lang="en-US" sz="2200" dirty="0" err="1"/>
              <a:t>Thingworx</a:t>
            </a:r>
            <a:r>
              <a:rPr lang="en-US" sz="2200" dirty="0"/>
              <a:t> Versions and Extensions Versions must be in sync across environments)</a:t>
            </a:r>
          </a:p>
          <a:p>
            <a:r>
              <a:rPr lang="en-US" dirty="0"/>
              <a:t>Understand that Development is shared across systems using </a:t>
            </a:r>
            <a:r>
              <a:rPr lang="en-US" b="1" dirty="0"/>
              <a:t>Export/Import processes</a:t>
            </a:r>
          </a:p>
          <a:p>
            <a:pPr lvl="1"/>
            <a:r>
              <a:rPr lang="en-US" dirty="0"/>
              <a:t>(discussed in more detail)</a:t>
            </a:r>
          </a:p>
          <a:p>
            <a:r>
              <a:rPr lang="en-US" dirty="0"/>
              <a:t>Question: Are there already Software version control  system in place? : </a:t>
            </a:r>
            <a:r>
              <a:rPr lang="en-US" b="1" dirty="0"/>
              <a:t>SVN or GIT</a:t>
            </a:r>
            <a:r>
              <a:rPr lang="en-US" dirty="0"/>
              <a:t> to capture history of development. If yes explore and develop an approach.</a:t>
            </a:r>
          </a:p>
        </p:txBody>
      </p:sp>
    </p:spTree>
    <p:extLst>
      <p:ext uri="{BB962C8B-B14F-4D97-AF65-F5344CB8AC3E}">
        <p14:creationId xmlns:p14="http://schemas.microsoft.com/office/powerpoint/2010/main" val="201910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history</a:t>
            </a:r>
          </a:p>
        </p:txBody>
      </p:sp>
    </p:spTree>
    <p:extLst>
      <p:ext uri="{BB962C8B-B14F-4D97-AF65-F5344CB8AC3E}">
        <p14:creationId xmlns:p14="http://schemas.microsoft.com/office/powerpoint/2010/main" val="5934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source control 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11471275" cy="4956175"/>
          </a:xfrm>
        </p:spPr>
        <p:txBody>
          <a:bodyPr/>
          <a:lstStyle/>
          <a:p>
            <a:r>
              <a:rPr lang="en-US" dirty="0"/>
              <a:t>In the next steps we will look at are setting up a software control environment</a:t>
            </a:r>
          </a:p>
          <a:p>
            <a:r>
              <a:rPr lang="en-US" dirty="0"/>
              <a:t>In this example we will use Tortoise SVN (</a:t>
            </a:r>
            <a:r>
              <a:rPr lang="en-US" dirty="0">
                <a:hlinkClick r:id="rId3"/>
              </a:rPr>
              <a:t>https://tortoisesvn.net/</a:t>
            </a:r>
            <a:r>
              <a:rPr lang="en-US" dirty="0"/>
              <a:t>)</a:t>
            </a:r>
          </a:p>
          <a:p>
            <a:r>
              <a:rPr lang="en-US" dirty="0"/>
              <a:t>After downloading we next create a directory from example </a:t>
            </a:r>
            <a:r>
              <a:rPr lang="en-US" dirty="0" err="1"/>
              <a:t>SVNRepo</a:t>
            </a:r>
            <a:endParaRPr lang="en-US" dirty="0"/>
          </a:p>
          <a:p>
            <a:r>
              <a:rPr lang="en-US" dirty="0"/>
              <a:t>Using the right mouse action on the folder </a:t>
            </a:r>
          </a:p>
          <a:p>
            <a:pPr lvl="1"/>
            <a:r>
              <a:rPr lang="en-US" dirty="0"/>
              <a:t>we select Create Repository Here</a:t>
            </a:r>
          </a:p>
          <a:p>
            <a:pPr lvl="1"/>
            <a:r>
              <a:rPr lang="en-US" dirty="0"/>
              <a:t>Next Create File Structure</a:t>
            </a:r>
          </a:p>
          <a:p>
            <a:pPr lvl="1"/>
            <a:r>
              <a:rPr lang="en-US" dirty="0"/>
              <a:t>This creates a SVN Repo </a:t>
            </a:r>
          </a:p>
          <a:p>
            <a:pPr lvl="1"/>
            <a:r>
              <a:rPr lang="en-US" dirty="0"/>
              <a:t>which is normally a remote Server</a:t>
            </a:r>
          </a:p>
          <a:p>
            <a:pPr lvl="1"/>
            <a:r>
              <a:rPr lang="en-US" dirty="0"/>
              <a:t>for excess by the team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122" name="Picture 2" descr="C:\Users\SGREYW~1\AppData\Local\Temp\SNAGHTML23befd9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57" y="3124200"/>
            <a:ext cx="3147945" cy="22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GREYW~1\AppData\Local\Temp\SNAGHTML23c149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02" y="4419600"/>
            <a:ext cx="343343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 SVN repo with source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49313"/>
            <a:ext cx="6727825" cy="4956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a clean system we will Export Source Control Entities from </a:t>
            </a:r>
            <a:r>
              <a:rPr lang="en-US" dirty="0" err="1"/>
              <a:t>Thingworx</a:t>
            </a:r>
            <a:endParaRPr lang="en-US" dirty="0"/>
          </a:p>
          <a:p>
            <a:r>
              <a:rPr lang="en-US" dirty="0"/>
              <a:t>This will be the base for our Repo</a:t>
            </a:r>
          </a:p>
          <a:p>
            <a:r>
              <a:rPr lang="en-US" dirty="0"/>
              <a:t>Create another directory which will be your working location</a:t>
            </a:r>
          </a:p>
          <a:p>
            <a:r>
              <a:rPr lang="en-US" dirty="0"/>
              <a:t>For example C:\Work\IOT\Development\Repo</a:t>
            </a:r>
          </a:p>
          <a:p>
            <a:r>
              <a:rPr lang="en-US" dirty="0"/>
              <a:t>Right mouse on this directory</a:t>
            </a:r>
          </a:p>
          <a:p>
            <a:r>
              <a:rPr lang="en-US" dirty="0"/>
              <a:t>Select Checkout (the recently created Repo should be listed)</a:t>
            </a:r>
          </a:p>
          <a:p>
            <a:r>
              <a:rPr lang="en-US" dirty="0"/>
              <a:t>Select the trunk as the Checkout directory - Click ok </a:t>
            </a:r>
          </a:p>
          <a:p>
            <a:r>
              <a:rPr lang="en-US" dirty="0"/>
              <a:t>Unzip contents of source control into Repo folder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C:\Users\SGREYW~1\AppData\Local\Temp\SNAGHTML23c5d5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29" y="727949"/>
            <a:ext cx="296192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GREYW~1\AppData\Local\Temp\SNAGHTML23c7abe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29" y="3327337"/>
            <a:ext cx="3200400" cy="27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7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 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914400"/>
            <a:ext cx="5086350" cy="4956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Navigate to the C:\Work\IOT\Development\Repo</a:t>
            </a:r>
          </a:p>
          <a:p>
            <a:r>
              <a:rPr lang="en-US" dirty="0"/>
              <a:t>Locate folder </a:t>
            </a:r>
            <a:r>
              <a:rPr lang="en-US" dirty="0" err="1"/>
              <a:t>SourceControl</a:t>
            </a:r>
            <a:endParaRPr lang="en-US" dirty="0"/>
          </a:p>
          <a:p>
            <a:r>
              <a:rPr lang="en-US" dirty="0"/>
              <a:t>Right Mouse SVN Add</a:t>
            </a:r>
          </a:p>
          <a:p>
            <a:r>
              <a:rPr lang="en-US" dirty="0"/>
              <a:t>Select All</a:t>
            </a:r>
          </a:p>
          <a:p>
            <a:r>
              <a:rPr lang="en-US" dirty="0"/>
              <a:t>Press OK</a:t>
            </a:r>
          </a:p>
          <a:p>
            <a:r>
              <a:rPr lang="en-US" dirty="0"/>
              <a:t>Right Mouse SNV Commit</a:t>
            </a:r>
          </a:p>
          <a:p>
            <a:r>
              <a:rPr lang="en-US" dirty="0"/>
              <a:t>Add a comment Initial Base Commit</a:t>
            </a:r>
          </a:p>
          <a:p>
            <a:r>
              <a:rPr lang="en-US" dirty="0"/>
              <a:t>Press 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46" y="358357"/>
            <a:ext cx="4168501" cy="1455546"/>
          </a:xfrm>
          <a:prstGeom prst="rect">
            <a:avLst/>
          </a:prstGeom>
        </p:spPr>
      </p:pic>
      <p:pic>
        <p:nvPicPr>
          <p:cNvPr id="8194" name="Picture 2" descr="C:\Users\SGREYW~1\AppData\Local\Temp\SNAGHTML23cc02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62794"/>
            <a:ext cx="3124200" cy="24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741" y="4355758"/>
            <a:ext cx="2499260" cy="17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MAKE Changes to ENTITIES PART1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222375"/>
            <a:ext cx="4895850" cy="4956175"/>
          </a:xfrm>
        </p:spPr>
        <p:txBody>
          <a:bodyPr>
            <a:normAutofit/>
          </a:bodyPr>
          <a:lstStyle/>
          <a:p>
            <a:r>
              <a:rPr lang="en-US" dirty="0"/>
              <a:t>To test out the new Repo </a:t>
            </a:r>
          </a:p>
          <a:p>
            <a:r>
              <a:rPr lang="en-US" dirty="0"/>
              <a:t>Create a new Entity then Export - Source Control</a:t>
            </a:r>
          </a:p>
          <a:p>
            <a:r>
              <a:rPr lang="en-US" dirty="0"/>
              <a:t>This will create a file in your downloads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9218" name="Picture 2" descr="C:\Users\SGREYW~1\AppData\Local\Temp\SNAGHTML23df8f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72" y="3505200"/>
            <a:ext cx="3048000" cy="2548944"/>
          </a:xfrm>
          <a:prstGeom prst="rect">
            <a:avLst/>
          </a:prstGeom>
          <a:noFill/>
          <a:effectLst>
            <a:glow rad="127000">
              <a:schemeClr val="accent3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GREYW~1\AppData\Local\Temp\SNAGHTML23e384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13" y="798873"/>
            <a:ext cx="4946573" cy="3670039"/>
          </a:xfrm>
          <a:prstGeom prst="rect">
            <a:avLst/>
          </a:prstGeom>
          <a:noFill/>
          <a:effectLst>
            <a:glow rad="127000">
              <a:schemeClr val="accent3">
                <a:lumMod val="20000"/>
                <a:lumOff val="8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SGREYW~1\AppData\Local\Temp\SNAGHTML23e684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18" y="2798683"/>
            <a:ext cx="5550381" cy="462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8686800" y="2362200"/>
            <a:ext cx="1731943" cy="28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MAKE Changes to ENTITIES PART2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066800"/>
            <a:ext cx="8077200" cy="4956175"/>
          </a:xfrm>
        </p:spPr>
        <p:txBody>
          <a:bodyPr>
            <a:normAutofit/>
          </a:bodyPr>
          <a:lstStyle/>
          <a:p>
            <a:r>
              <a:rPr lang="en-US" dirty="0"/>
              <a:t>Locate and rename </a:t>
            </a:r>
          </a:p>
          <a:p>
            <a:pPr lvl="1"/>
            <a:r>
              <a:rPr lang="en-US" dirty="0"/>
              <a:t>For example </a:t>
            </a:r>
          </a:p>
          <a:p>
            <a:pPr lvl="2"/>
            <a:r>
              <a:rPr lang="en-US" dirty="0"/>
              <a:t>Things_PTC.EditorViewer.Helper.xml </a:t>
            </a:r>
          </a:p>
          <a:p>
            <a:pPr lvl="1"/>
            <a:r>
              <a:rPr lang="en-US" dirty="0"/>
              <a:t>will be </a:t>
            </a:r>
          </a:p>
          <a:p>
            <a:pPr lvl="1"/>
            <a:r>
              <a:rPr lang="en-US" dirty="0"/>
              <a:t>Move the file from downloads folder to correct folder </a:t>
            </a:r>
          </a:p>
          <a:p>
            <a:pPr lvl="1"/>
            <a:r>
              <a:rPr lang="en-US" dirty="0"/>
              <a:t>rename to </a:t>
            </a:r>
          </a:p>
          <a:p>
            <a:pPr lvl="2"/>
            <a:r>
              <a:rPr lang="en-US" dirty="0"/>
              <a:t>PTC.EditorViewer.Helper.xml</a:t>
            </a:r>
          </a:p>
          <a:p>
            <a:pPr marL="1888" indent="0">
              <a:buNone/>
            </a:pPr>
            <a:r>
              <a:rPr lang="en-US" dirty="0"/>
              <a:t>in this case as it’s a Thing it goes in the Things Folder</a:t>
            </a:r>
          </a:p>
          <a:p>
            <a:pPr marL="0" indent="0">
              <a:buNone/>
            </a:pPr>
            <a:r>
              <a:rPr lang="en-US" sz="1600" dirty="0"/>
              <a:t>C:\Work\IOT\Development2\Repo\SourceControl\Things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9226" name="Picture 10" descr="C:\Users\SGREYW~1\AppData\Local\Temp\SNAGHTML23e684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-356690"/>
            <a:ext cx="4270248" cy="35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667000"/>
            <a:ext cx="4561856" cy="3355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105400" y="4191000"/>
            <a:ext cx="2362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24600" y="2819400"/>
            <a:ext cx="3048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MAKE Changes to ENTITIES PART3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>
            <a:normAutofit/>
          </a:bodyPr>
          <a:lstStyle/>
          <a:p>
            <a:r>
              <a:rPr lang="en-US" dirty="0"/>
              <a:t>To commit any changes return to the Rep directory and Commit</a:t>
            </a:r>
          </a:p>
          <a:p>
            <a:r>
              <a:rPr lang="en-US" dirty="0"/>
              <a:t>enter comment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3" y="2895600"/>
            <a:ext cx="3458474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51" y="2514600"/>
            <a:ext cx="3569367" cy="321496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67327" y="2286000"/>
            <a:ext cx="2052473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880" y="2971800"/>
            <a:ext cx="3388010" cy="30253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229600" y="2514600"/>
            <a:ext cx="3048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MAKE Changes to ENTITIES PART4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>
            <a:normAutofit/>
          </a:bodyPr>
          <a:lstStyle/>
          <a:p>
            <a:r>
              <a:rPr lang="en-US" dirty="0"/>
              <a:t>press OK to commit and the Entity is now under source control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5890770" cy="2865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46" y="2743200"/>
            <a:ext cx="471718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automation</a:t>
            </a:r>
          </a:p>
        </p:txBody>
      </p:sp>
    </p:spTree>
    <p:extLst>
      <p:ext uri="{BB962C8B-B14F-4D97-AF65-F5344CB8AC3E}">
        <p14:creationId xmlns:p14="http://schemas.microsoft.com/office/powerpoint/2010/main" val="22209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AUTOMATION?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22375"/>
            <a:ext cx="11471275" cy="4956175"/>
          </a:xfrm>
        </p:spPr>
        <p:txBody>
          <a:bodyPr vert="horz" lIns="0" tIns="0" rIns="0" bIns="0" rtlCol="0" anchor="t">
            <a:noAutofit/>
          </a:bodyPr>
          <a:lstStyle/>
          <a:p>
            <a:pPr marL="273050" indent="-273050"/>
            <a:r>
              <a:rPr lang="en-US" dirty="0"/>
              <a:t>It would make sense to create a Mashup to help with Exports and Imports and getting Files from the Server-Side</a:t>
            </a:r>
          </a:p>
          <a:p>
            <a:pPr marL="273050" indent="-273050"/>
            <a:r>
              <a:rPr lang="en-US" dirty="0"/>
              <a:t>Plus setting Collections and System permissions</a:t>
            </a:r>
          </a:p>
        </p:txBody>
      </p:sp>
    </p:spTree>
    <p:extLst>
      <p:ext uri="{BB962C8B-B14F-4D97-AF65-F5344CB8AC3E}">
        <p14:creationId xmlns:p14="http://schemas.microsoft.com/office/powerpoint/2010/main" val="25579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Development Starts</a:t>
            </a:r>
          </a:p>
        </p:txBody>
      </p:sp>
    </p:spTree>
    <p:extLst>
      <p:ext uri="{BB962C8B-B14F-4D97-AF65-F5344CB8AC3E}">
        <p14:creationId xmlns:p14="http://schemas.microsoft.com/office/powerpoint/2010/main" val="420266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flow diagram</a:t>
            </a:r>
          </a:p>
        </p:txBody>
      </p:sp>
    </p:spTree>
    <p:extLst>
      <p:ext uri="{BB962C8B-B14F-4D97-AF65-F5344CB8AC3E}">
        <p14:creationId xmlns:p14="http://schemas.microsoft.com/office/powerpoint/2010/main" val="25703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400"/>
            <a:ext cx="1050652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5131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20725" y="1219200"/>
            <a:ext cx="11471275" cy="4959350"/>
          </a:xfrm>
        </p:spPr>
        <p:txBody>
          <a:bodyPr>
            <a:normAutofit/>
          </a:bodyPr>
          <a:lstStyle/>
          <a:p>
            <a:r>
              <a:rPr lang="en-US" dirty="0"/>
              <a:t>Development Strategy as a whole</a:t>
            </a:r>
          </a:p>
          <a:p>
            <a:r>
              <a:rPr lang="en-US" dirty="0"/>
              <a:t>Particular points</a:t>
            </a:r>
          </a:p>
          <a:p>
            <a:pPr lvl="1"/>
            <a:r>
              <a:rPr lang="en-US" dirty="0"/>
              <a:t>Environments</a:t>
            </a:r>
          </a:p>
          <a:p>
            <a:pPr lvl="2"/>
            <a:r>
              <a:rPr lang="en-US" dirty="0"/>
              <a:t>DEV, TEST, QA, PRODUCTION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Think Users, Groups and Organizations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Coding/Scripting Standards</a:t>
            </a:r>
          </a:p>
          <a:p>
            <a:pPr lvl="1"/>
            <a:r>
              <a:rPr lang="en-US" dirty="0"/>
              <a:t>Export / Import strategies</a:t>
            </a:r>
          </a:p>
          <a:p>
            <a:pPr lvl="1"/>
            <a:r>
              <a:rPr lang="en-US" dirty="0"/>
              <a:t>Acceptance criteria</a:t>
            </a:r>
          </a:p>
          <a:p>
            <a:pPr lvl="1"/>
            <a:r>
              <a:rPr lang="en-US" dirty="0"/>
              <a:t>Source Control</a:t>
            </a:r>
          </a:p>
          <a:p>
            <a:pPr lvl="1"/>
            <a:r>
              <a:rPr lang="en-US" dirty="0"/>
              <a:t>Code History</a:t>
            </a:r>
          </a:p>
          <a:p>
            <a:pPr lvl="1"/>
            <a:r>
              <a:rPr lang="en-US" dirty="0"/>
              <a:t>Deployment Automation</a:t>
            </a:r>
          </a:p>
          <a:p>
            <a:pPr lvl="1"/>
            <a:r>
              <a:rPr lang="en-US" dirty="0"/>
              <a:t>Deployment 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1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89" y="1905000"/>
            <a:ext cx="6104149" cy="3147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2415" y="1143000"/>
            <a:ext cx="32976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https://www.iotu.com/</a:t>
            </a:r>
          </a:p>
        </p:txBody>
      </p:sp>
    </p:spTree>
    <p:extLst>
      <p:ext uri="{BB962C8B-B14F-4D97-AF65-F5344CB8AC3E}">
        <p14:creationId xmlns:p14="http://schemas.microsoft.com/office/powerpoint/2010/main" val="41033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ThingWorx UI Build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43000"/>
            <a:ext cx="4553067" cy="47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Three Phases of Application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25" y="1219200"/>
            <a:ext cx="5250318" cy="46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Mashup Construction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28" y="990600"/>
            <a:ext cx="96659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Users\sgreywilson\AppData\Local\Temp\SNAGHTML3bd1c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1" y="2286000"/>
            <a:ext cx="520668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Users\sgreywilson\AppData\Local\Temp\SNAGHTML3be15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01" y="2667000"/>
            <a:ext cx="63128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THINK WHO ARE THE USERS and what roles they play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11480" y="347472"/>
            <a:ext cx="10259568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108677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b="0" kern="1200" cap="all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and during Coding</a:t>
            </a:r>
          </a:p>
        </p:txBody>
      </p:sp>
    </p:spTree>
    <p:extLst>
      <p:ext uri="{BB962C8B-B14F-4D97-AF65-F5344CB8AC3E}">
        <p14:creationId xmlns:p14="http://schemas.microsoft.com/office/powerpoint/2010/main" val="9115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ACCESS FRAMEWORK - RECAP</a:t>
            </a:r>
          </a:p>
        </p:txBody>
      </p:sp>
      <p:pic>
        <p:nvPicPr>
          <p:cNvPr id="4098" name="Picture 2" descr="D:\Users\sgreywilson\AppData\Local\Temp\SNAGHTML3ac1a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572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Users\sgreywilson\AppData\Local\Temp\SNAGHTML3addf3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72961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81600" y="810083"/>
            <a:ext cx="4913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Highest level who</a:t>
            </a:r>
          </a:p>
          <a:p>
            <a:r>
              <a:rPr lang="en-US" sz="2400" dirty="0"/>
              <a:t>A set of users who have access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3429000"/>
            <a:ext cx="266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Organizational units define visibility</a:t>
            </a:r>
          </a:p>
          <a:p>
            <a:endParaRPr lang="en-US" sz="2000" dirty="0"/>
          </a:p>
          <a:p>
            <a:r>
              <a:rPr lang="en-US" sz="2000" dirty="0"/>
              <a:t>SALES</a:t>
            </a:r>
          </a:p>
          <a:p>
            <a:r>
              <a:rPr lang="en-US" sz="2000" dirty="0"/>
              <a:t>SERVICE</a:t>
            </a:r>
          </a:p>
          <a:p>
            <a:r>
              <a:rPr lang="en-US" sz="2000" dirty="0"/>
              <a:t>TECHS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2266890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Groups collect user</a:t>
            </a:r>
          </a:p>
          <a:p>
            <a:r>
              <a:rPr lang="en-US" sz="2000" dirty="0"/>
              <a:t>Unforce access control at Group</a:t>
            </a:r>
          </a:p>
        </p:txBody>
      </p:sp>
    </p:spTree>
    <p:extLst>
      <p:ext uri="{BB962C8B-B14F-4D97-AF65-F5344CB8AC3E}">
        <p14:creationId xmlns:p14="http://schemas.microsoft.com/office/powerpoint/2010/main" val="35406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Visibility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222375"/>
            <a:ext cx="3752850" cy="296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Visibility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If you don’t have visibility you can’t see anything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:\Users\sgreywilson\AppData\Local\Temp\SNAGHTML3a326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2375"/>
            <a:ext cx="75057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PTC 2016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8A204B"/>
      </a:hlink>
      <a:folHlink>
        <a:srgbClr val="83317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PT Template" id="{5281375E-A3E8-4A11-86FE-396579024A83}" vid="{3E38EDBE-89E6-401A-A759-7E9510EC0A2A}"/>
    </a:ext>
  </a:extLst>
</a:theme>
</file>

<file path=ppt/theme/theme2.xml><?xml version="1.0" encoding="utf-8"?>
<a:theme xmlns:a="http://schemas.openxmlformats.org/drawingml/2006/main" name="1_Default Theme">
  <a:themeElements>
    <a:clrScheme name="PTC 2018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F1B434"/>
      </a:hlink>
      <a:folHlink>
        <a:srgbClr val="F1B43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800"/>
          </a:spcBef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algn="l">
          <a:lnSpc>
            <a:spcPct val="90000"/>
          </a:lnSpc>
          <a:spcBef>
            <a:spcPts val="800"/>
          </a:spcBef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42F38A97-2FA8-42BB-92DE-E3D173FB20C4}" vid="{FB5F436E-3939-41F8-B1B6-D75DA452DD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F703EC0D51140AD704738D4488991" ma:contentTypeVersion="18" ma:contentTypeDescription="Create a new document." ma:contentTypeScope="" ma:versionID="39124e6d4dbaf05ad766c8059bb7abe5">
  <xsd:schema xmlns:xsd="http://www.w3.org/2001/XMLSchema" xmlns:xs="http://www.w3.org/2001/XMLSchema" xmlns:p="http://schemas.microsoft.com/office/2006/metadata/properties" xmlns:ns2="2537e808-68e8-4a94-9a03-cce7123aa238" xmlns:ns3="0143bd5d-61e0-409c-91b6-d41b2f193e4a" targetNamespace="http://schemas.microsoft.com/office/2006/metadata/properties" ma:root="true" ma:fieldsID="b9c1492253a834d2ee0eecf53af03aab" ns2:_="" ns3:_="">
    <xsd:import namespace="2537e808-68e8-4a94-9a03-cce7123aa238"/>
    <xsd:import namespace="0143bd5d-61e0-409c-91b6-d41b2f193e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Description0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CustomerViewab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e808-68e8-4a94-9a03-cce7123aa2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3bd5d-61e0-409c-91b6-d41b2f193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Description0" ma:index="13" nillable="true" ma:displayName="Description" ma:internalName="Description0">
      <xsd:simpleType>
        <xsd:restriction base="dms:Text">
          <xsd:maxLength value="255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ustomerViewable" ma:index="19" nillable="true" ma:displayName="Customer Viewable" ma:default="0" ma:description="Can this be shown to or shared with the customer?" ma:format="Dropdown" ma:internalName="CustomerViewab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0143bd5d-61e0-409c-91b6-d41b2f193e4a">Best Practices powerpoint to conduct workshop with</Description0>
    <CustomerViewable xmlns="0143bd5d-61e0-409c-91b6-d41b2f193e4a">false</CustomerViewable>
  </documentManagement>
</p:properties>
</file>

<file path=customXml/itemProps1.xml><?xml version="1.0" encoding="utf-8"?>
<ds:datastoreItem xmlns:ds="http://schemas.openxmlformats.org/officeDocument/2006/customXml" ds:itemID="{BC3DD9AF-98DC-415D-9D2E-346971461C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37e808-68e8-4a94-9a03-cce7123aa238"/>
    <ds:schemaRef ds:uri="0143bd5d-61e0-409c-91b6-d41b2f193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7152EE-02F8-4AA5-9FC2-C2D7E18414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5904D1-CEFC-4142-B847-1A69A876DA00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0143bd5d-61e0-409c-91b6-d41b2f193e4a"/>
    <ds:schemaRef ds:uri="http://purl.org/dc/dcmitype/"/>
    <ds:schemaRef ds:uri="2537e808-68e8-4a94-9a03-cce7123aa238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3971</Words>
  <Application>Microsoft Office PowerPoint</Application>
  <PresentationFormat>Widescreen</PresentationFormat>
  <Paragraphs>629</Paragraphs>
  <Slides>67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Arial Narrow</vt:lpstr>
      <vt:lpstr>Calibri</vt:lpstr>
      <vt:lpstr>Century Gothic</vt:lpstr>
      <vt:lpstr>Futura Std Medium</vt:lpstr>
      <vt:lpstr>Default Theme</vt:lpstr>
      <vt:lpstr>1_Default Theme</vt:lpstr>
      <vt:lpstr>DEV OPS v1.4.6</vt:lpstr>
      <vt:lpstr>The overlap and combination </vt:lpstr>
      <vt:lpstr>DEV OPS</vt:lpstr>
      <vt:lpstr>ACTIONABLE ITEMS</vt:lpstr>
      <vt:lpstr>ACTIONABLE ITEMS</vt:lpstr>
      <vt:lpstr>BEFORE Development Starts</vt:lpstr>
      <vt:lpstr>    THINK WHO ARE THE USERS and what roles they play</vt:lpstr>
      <vt:lpstr>USER ACCESS FRAMEWORK - RECAP</vt:lpstr>
      <vt:lpstr>Understand Visibility</vt:lpstr>
      <vt:lpstr>Make sure you Understand development SECURITY</vt:lpstr>
      <vt:lpstr>Make sure you Understand runtime SECURITY</vt:lpstr>
      <vt:lpstr>USER ACCESS FRAMEWORK</vt:lpstr>
      <vt:lpstr>Additional areas to keep in mind</vt:lpstr>
      <vt:lpstr>ADDITIONAL AREAS TO KEEP in MIND as development progresses</vt:lpstr>
      <vt:lpstr>Work breakdown</vt:lpstr>
      <vt:lpstr>WORK Breakdown</vt:lpstr>
      <vt:lpstr>Acceptance AND testing</vt:lpstr>
      <vt:lpstr>ACCEPTANCE CRITERIA and TESTING </vt:lpstr>
      <vt:lpstr>Naming and scripting</vt:lpstr>
      <vt:lpstr>NAMING Approach</vt:lpstr>
      <vt:lpstr>SOME NAMINg CONVENTIONS EXAMPLE</vt:lpstr>
      <vt:lpstr>Script EXAMPLE Coding Standards - Services</vt:lpstr>
      <vt:lpstr>Script EXAMPLE Coding Standards</vt:lpstr>
      <vt:lpstr>Script EXAMPLE Coding Standards – INITIAL Creation</vt:lpstr>
      <vt:lpstr>Landscape and Flow of Changes</vt:lpstr>
      <vt:lpstr>FROM DEVELOPMENT to production</vt:lpstr>
      <vt:lpstr>LANDSCAPE AND flow of changes</vt:lpstr>
      <vt:lpstr>Export and import</vt:lpstr>
      <vt:lpstr>TYPEs OF EXPORT</vt:lpstr>
      <vt:lpstr>WHERE Export ACTIONS CAN be found </vt:lpstr>
      <vt:lpstr>Exporting FOR SOURCE CONTROL</vt:lpstr>
      <vt:lpstr>Exporting FOR SOURCE CONTROL</vt:lpstr>
      <vt:lpstr>Base initialization from export</vt:lpstr>
      <vt:lpstr>Export STRATEGY for initialization of another system based on development or another system</vt:lpstr>
      <vt:lpstr>COPY EXPORTED USERS to Server-side repository PART1</vt:lpstr>
      <vt:lpstr>IMPORT USERS FROM Server-side repository</vt:lpstr>
      <vt:lpstr>REPEAT Import FOR other Entity folders</vt:lpstr>
      <vt:lpstr>Collection level permissions</vt:lpstr>
      <vt:lpstr>Collection level permissions</vt:lpstr>
      <vt:lpstr>Add SYSTEm USER to all collectionS example </vt:lpstr>
      <vt:lpstr>Population of data</vt:lpstr>
      <vt:lpstr>SERVICE POPULATORS: Data initialization</vt:lpstr>
      <vt:lpstr>Repositories </vt:lpstr>
      <vt:lpstr>REPOSITORIES : Physical data</vt:lpstr>
      <vt:lpstr>Test Helper strategy</vt:lpstr>
      <vt:lpstr>TEST DEPLOYMENTS USING TEST HELPERS and test Data</vt:lpstr>
      <vt:lpstr>After initialization</vt:lpstr>
      <vt:lpstr>After initialization TAKE A SNAPSHot</vt:lpstr>
      <vt:lpstr>Ongoing Design</vt:lpstr>
      <vt:lpstr>Source control history</vt:lpstr>
      <vt:lpstr>SET UP source control environment</vt:lpstr>
      <vt:lpstr>INITIALIZE THE SVN repo with source</vt:lpstr>
      <vt:lpstr>CHECKIN BASE</vt:lpstr>
      <vt:lpstr>NOW WE CAN MAKE Changes to ENTITIES PART1</vt:lpstr>
      <vt:lpstr>NOW WE CAN MAKE Changes to ENTITIES PART2</vt:lpstr>
      <vt:lpstr>NOW WE CAN MAKE Changes to ENTITIES PART3</vt:lpstr>
      <vt:lpstr>NOW WE CAN MAKE Changes to ENTITIES PART4</vt:lpstr>
      <vt:lpstr>Deployment automation</vt:lpstr>
      <vt:lpstr>DEPLOYMENT AUTOMATION?</vt:lpstr>
      <vt:lpstr>Deployment flow diagram</vt:lpstr>
      <vt:lpstr>DEPLOYMENT PROCESS EXAMPLE</vt:lpstr>
      <vt:lpstr>summary</vt:lpstr>
      <vt:lpstr>SUMMARY SO FAR</vt:lpstr>
      <vt:lpstr>REFERENCES</vt:lpstr>
      <vt:lpstr>REFERENCES: ThingWorx UI Build Process</vt:lpstr>
      <vt:lpstr>REFERENCES: Three Phases of Application Design</vt:lpstr>
      <vt:lpstr>REFERENCES: Mashup Construction Cycle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OPS v1.4.6</dc:title>
  <dc:creator/>
  <cp:lastModifiedBy/>
  <cp:revision>21</cp:revision>
  <dcterms:created xsi:type="dcterms:W3CDTF">2016-08-25T13:48:28Z</dcterms:created>
  <dcterms:modified xsi:type="dcterms:W3CDTF">2019-10-08T15:39:06Z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0x0101004A8F703EC0D51140AD704738D4488991</vt:lpwstr>
  </property>
</Properties>
</file>