
<file path=[Content_Types].xml><?xml version="1.0" encoding="utf-8"?>
<Types xmlns="http://schemas.openxmlformats.org/package/2006/content-types">
  <Default ContentType="image/jpeg" Extension="jpg"/>
  <Default ContentType="image/svg+xml" Extension="sv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y="6858000" cx="12192000"/>
  <p:notesSz cx="6858000" cy="9144000"/>
  <p:custDataLst>
    <p:tags r:id="rId27"/>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7" Type="http://schemas.openxmlformats.org/officeDocument/2006/relationships/tags" Target="tags/tag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6EA1-7317-897C-23E8-1D21F9133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0CFD8-4A46-AAC2-4FBD-1242C44B3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E6C20B-96F6-4EE6-02A2-03AC3CFB6152}"/>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63420306-B443-FAB9-A604-A8A2BFB28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C4AC9-1B54-507E-0EE2-E45F11919D98}"/>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7873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E65-B9AF-E84B-6064-175E667F5B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8AB7C-2BD5-2237-6985-CAC3F55E4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919B3-39B5-C4C2-0141-6D6B9010EF46}"/>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3ED1F691-B9D5-253E-EF3E-5B9E717B13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E6F8F-599F-0142-53B2-1416F83AF300}"/>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4713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0DC46-1F56-67B0-95AE-F0CACBFD49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8BD7A2-2569-FF02-5CC3-D019BD08C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F810F-7C78-5237-F377-701211138950}"/>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32BA861A-2408-1829-41B2-AEB548C0D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E5FE7-036D-009D-FC1B-E9909D0DB9B2}"/>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96219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57C9-A232-D5A7-A282-1E86EDBCA8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F8B51-9FD9-8EDF-B76A-BC39382C14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641BC-C93C-84AA-3E44-D89BC9E15BD0}"/>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16F2E5D1-FC83-BF3E-F186-4A951F1AA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BCE9-142A-7477-598D-1D950E93C9BD}"/>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43002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9896-AF80-F4BF-D9D6-E6EF75F8C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998F2-B2EB-6208-B9F3-CE151F60A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2CAEF-40A1-F9E4-281B-E093D861603B}"/>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A5F0BF7B-2D35-D99B-C410-9036F7667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9DFBC1-99BC-D019-F45E-40A8B5A453F8}"/>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409821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472B-1C8F-99E1-81CF-F91AE1A68E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0A68D-3314-37E9-A1B3-7D99B2001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6E2931-E712-6738-A556-F607209B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5DC731-A6E9-FB69-A2C8-90AC02CBA8E4}"/>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6" name="Footer Placeholder 5">
            <a:extLst>
              <a:ext uri="{FF2B5EF4-FFF2-40B4-BE49-F238E27FC236}">
                <a16:creationId xmlns:a16="http://schemas.microsoft.com/office/drawing/2014/main" id="{BAEBB854-68AF-4820-F781-2914563F2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7C0133-4515-70A0-2C70-8CFD5EC65B2B}"/>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47118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E6CE-0FA6-54E6-DC93-9160BAC184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005C36-58DE-4718-40B9-46674ED89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621CF-C92C-1164-079C-B13B142F68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91C0AE-01CF-3460-2218-04074DFDF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FEBF2-D38D-A52A-300A-D7FF8D595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60CBE0-D8A3-0BFA-1363-6AF41AAE0C61}"/>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8" name="Footer Placeholder 7">
            <a:extLst>
              <a:ext uri="{FF2B5EF4-FFF2-40B4-BE49-F238E27FC236}">
                <a16:creationId xmlns:a16="http://schemas.microsoft.com/office/drawing/2014/main" id="{2E409352-CEDB-50B5-04A6-9DA012AF9E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409B2E-DA5B-DF43-2C4A-6CE850A69505}"/>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96718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EB49-E60B-E447-1B7D-B5AD95A8E0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8D6716-293F-4F28-B02A-8186DD854EF5}"/>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4" name="Footer Placeholder 3">
            <a:extLst>
              <a:ext uri="{FF2B5EF4-FFF2-40B4-BE49-F238E27FC236}">
                <a16:creationId xmlns:a16="http://schemas.microsoft.com/office/drawing/2014/main" id="{16EC4F88-586E-7A2C-DC01-C33C79FDC8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F7C899-0905-FED8-CD7C-B62A0E735A3B}"/>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3412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1AFBF-35EA-187F-9A64-1CE66777B64B}"/>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3" name="Footer Placeholder 2">
            <a:extLst>
              <a:ext uri="{FF2B5EF4-FFF2-40B4-BE49-F238E27FC236}">
                <a16:creationId xmlns:a16="http://schemas.microsoft.com/office/drawing/2014/main" id="{6A6726A1-C0A8-AA13-209D-5A2689DFB0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E7F66-B67B-613F-7C14-574E051C2763}"/>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414150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E168-4238-50AE-D5F9-97879ED65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0AF7A5-F29F-39C4-4A75-E218071EB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A23AB0-3159-FDE8-611D-907FDE4B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81D2-84FD-D28B-BF78-FDBD4A877F92}"/>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6" name="Footer Placeholder 5">
            <a:extLst>
              <a:ext uri="{FF2B5EF4-FFF2-40B4-BE49-F238E27FC236}">
                <a16:creationId xmlns:a16="http://schemas.microsoft.com/office/drawing/2014/main" id="{CE61E1F9-4E32-233F-8483-1F248AFA7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94B25D-A16E-CE3B-CF0C-31CCC96A2D14}"/>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330721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E973-FD62-E5A1-59E6-C71CF62F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5D289C-9E5E-D7F5-EDF4-5A6C97759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B2D6A2-C269-22BC-721B-1477024D3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281DD-B399-9244-BFCD-4EADF47FE9C6}"/>
              </a:ext>
            </a:extLst>
          </p:cNvPr>
          <p:cNvSpPr>
            <a:spLocks noGrp="1"/>
          </p:cNvSpPr>
          <p:nvPr>
            <p:ph type="dt" sz="half" idx="10"/>
          </p:nvPr>
        </p:nvSpPr>
        <p:spPr/>
        <p:txBody>
          <a:bodyPr/>
          <a:lstStyle/>
          <a:p>
            <a:fld id="{3C5ADB19-D875-4F92-8F42-A5E613DCEF31}" type="datetimeFigureOut">
              <a:rPr lang="en-IN" smtClean="0"/>
              <a:t>23-02-2024</a:t>
            </a:fld>
            <a:endParaRPr lang="en-IN"/>
          </a:p>
        </p:txBody>
      </p:sp>
      <p:sp>
        <p:nvSpPr>
          <p:cNvPr id="6" name="Footer Placeholder 5">
            <a:extLst>
              <a:ext uri="{FF2B5EF4-FFF2-40B4-BE49-F238E27FC236}">
                <a16:creationId xmlns:a16="http://schemas.microsoft.com/office/drawing/2014/main" id="{1D69FFEF-B434-C690-96E0-522F6F9A85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E6B328-A990-76CE-5F3B-01EE3394D135}"/>
              </a:ext>
            </a:extLst>
          </p:cNvPr>
          <p:cNvSpPr>
            <a:spLocks noGrp="1"/>
          </p:cNvSpPr>
          <p:nvPr>
            <p:ph type="sldNum" sz="quarter" idx="12"/>
          </p:nvPr>
        </p:nvSpPr>
        <p:spPr/>
        <p:txBody>
          <a:bodyPr/>
          <a:lstStyle/>
          <a:p>
            <a:fld id="{52E7F75C-3A0B-4366-8B3E-3864B7060034}" type="slidenum">
              <a:rPr lang="en-IN" smtClean="0"/>
              <a:t>‹#›</a:t>
            </a:fld>
            <a:endParaRPr lang="en-IN"/>
          </a:p>
        </p:txBody>
      </p:sp>
    </p:spTree>
    <p:extLst>
      <p:ext uri="{BB962C8B-B14F-4D97-AF65-F5344CB8AC3E}">
        <p14:creationId xmlns:p14="http://schemas.microsoft.com/office/powerpoint/2010/main" val="161527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rgbClr val="42CCBB"/>
            </a:gs>
            <a:gs pos="100000">
              <a:schemeClr val="accent6">
                <a:lumMod val="97000"/>
                <a:lumOff val="3000"/>
              </a:schemeClr>
            </a:gs>
            <a:gs pos="54000">
              <a:srgbClr val="3F7C85"/>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6041-E131-A742-5E27-A778CAEF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11E9EF-FC58-350C-169C-505C97E08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9D97B-5152-FD89-8BAC-25139D005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ADB19-D875-4F92-8F42-A5E613DCEF31}" type="datetimeFigureOut">
              <a:rPr lang="en-IN" smtClean="0"/>
              <a:t>23-02-2024</a:t>
            </a:fld>
            <a:endParaRPr lang="en-IN"/>
          </a:p>
        </p:txBody>
      </p:sp>
      <p:sp>
        <p:nvSpPr>
          <p:cNvPr id="5" name="Footer Placeholder 4">
            <a:extLst>
              <a:ext uri="{FF2B5EF4-FFF2-40B4-BE49-F238E27FC236}">
                <a16:creationId xmlns:a16="http://schemas.microsoft.com/office/drawing/2014/main" id="{78261607-88C6-1062-DA76-4A0D16D42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6B7862-4042-B772-FF89-D4379D99D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F75C-3A0B-4366-8B3E-3864B7060034}" type="slidenum">
              <a:rPr lang="en-IN" smtClean="0"/>
              <a:t>‹#›</a:t>
            </a:fld>
            <a:endParaRPr lang="en-IN"/>
          </a:p>
        </p:txBody>
      </p:sp>
    </p:spTree>
    <p:extLst>
      <p:ext uri="{BB962C8B-B14F-4D97-AF65-F5344CB8AC3E}">
        <p14:creationId xmlns:p14="http://schemas.microsoft.com/office/powerpoint/2010/main" val="12470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hyperlink" Target="https://github.com/rohit1208-github/HealthConnect-Med-Kick-Automated-Patient-Care-and-Management-System/tree/main" TargetMode="External"/><Relationship Id="rId3" Type="http://schemas.openxmlformats.org/officeDocument/2006/relationships/hyperlink" Target="mailto:p.rohit1208@gmail.com"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hyperlink" Target="https://www.linkedin.com/in/rohit-gangadhar-pari-b231b0213/"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C91C-4C76-863F-3617-445B9E31B482}"/>
              </a:ext>
            </a:extLst>
          </p:cNvPr>
          <p:cNvSpPr>
            <a:spLocks noGrp="1"/>
          </p:cNvSpPr>
          <p:nvPr>
            <p:ph type="ctrTitle"/>
          </p:nvPr>
        </p:nvSpPr>
        <p:spPr>
          <a:xfrm>
            <a:off x="0" y="1701798"/>
            <a:ext cx="12192000" cy="1655761"/>
          </a:xfrm>
        </p:spPr>
        <p:txBody>
          <a:bodyPr>
            <a:normAutofit fontScale="90000"/>
          </a:bodyPr>
          <a:lstStyle/>
          <a:p>
            <a:r>
              <a:rPr lang="en-US" sz="9600" b="1" i="0" dirty="0">
                <a:solidFill>
                  <a:srgbClr val="E6EDF3"/>
                </a:solidFill>
                <a:effectLst>
                  <a:outerShdw blurRad="38100" dist="38100" dir="2700000" algn="tl">
                    <a:srgbClr val="000000">
                      <a:alpha val="43137"/>
                    </a:srgbClr>
                  </a:outerShdw>
                </a:effectLst>
                <a:latin typeface="Bahnschrift Light" panose="020B0502040204020203" pitchFamily="34" charset="0"/>
              </a:rPr>
              <a:t>HealthConnect</a:t>
            </a:r>
            <a:br>
              <a:rPr lang="en-US" sz="9600" b="1" i="0" dirty="0">
                <a:solidFill>
                  <a:srgbClr val="E6EDF3"/>
                </a:solidFill>
                <a:effectLst>
                  <a:outerShdw blurRad="38100" dist="38100" dir="2700000" algn="tl">
                    <a:srgbClr val="000000">
                      <a:alpha val="43137"/>
                    </a:srgbClr>
                  </a:outerShdw>
                </a:effectLst>
                <a:latin typeface="Bahnschrift Light" panose="020B0502040204020203" pitchFamily="34" charset="0"/>
              </a:rPr>
            </a:br>
            <a:r>
              <a:rPr lang="en-US" sz="9600" b="1" i="0" dirty="0">
                <a:solidFill>
                  <a:srgbClr val="E6EDF3"/>
                </a:solidFill>
                <a:effectLst>
                  <a:outerShdw blurRad="38100" dist="38100" dir="2700000" algn="tl">
                    <a:srgbClr val="000000">
                      <a:alpha val="43137"/>
                    </a:srgbClr>
                  </a:outerShdw>
                </a:effectLst>
                <a:latin typeface="Bahnschrift Light" panose="020B0502040204020203" pitchFamily="34" charset="0"/>
              </a:rPr>
              <a:t> MedKick</a:t>
            </a:r>
            <a:endParaRPr lang="en-IN" sz="9600" dirty="0">
              <a:effectLst>
                <a:outerShdw blurRad="38100" dist="38100" dir="2700000" algn="tl">
                  <a:srgbClr val="000000">
                    <a:alpha val="43137"/>
                  </a:srgbClr>
                </a:outerShdw>
              </a:effectLst>
              <a:latin typeface="Bahnschrift Light" panose="020B0502040204020203" pitchFamily="34" charset="0"/>
            </a:endParaRPr>
          </a:p>
        </p:txBody>
      </p:sp>
      <p:sp>
        <p:nvSpPr>
          <p:cNvPr id="3" name="Subtitle 2">
            <a:extLst>
              <a:ext uri="{FF2B5EF4-FFF2-40B4-BE49-F238E27FC236}">
                <a16:creationId xmlns:a16="http://schemas.microsoft.com/office/drawing/2014/main" id="{2CD21292-E869-7CBD-B274-02C0B526F56F}"/>
              </a:ext>
            </a:extLst>
          </p:cNvPr>
          <p:cNvSpPr>
            <a:spLocks noGrp="1"/>
          </p:cNvSpPr>
          <p:nvPr>
            <p:ph type="subTitle" idx="1"/>
          </p:nvPr>
        </p:nvSpPr>
        <p:spPr>
          <a:xfrm>
            <a:off x="2489200" y="3429000"/>
            <a:ext cx="7179733" cy="682095"/>
          </a:xfrm>
        </p:spPr>
        <p:txBody>
          <a:bodyPr>
            <a:normAutofit fontScale="85000" lnSpcReduction="20000"/>
          </a:bodyPr>
          <a:lstStyle/>
          <a:p>
            <a:r>
              <a:rPr lang="en-US" sz="2800" dirty="0">
                <a:solidFill>
                  <a:srgbClr val="E6EDF3"/>
                </a:solidFill>
                <a:effectLst/>
                <a:latin typeface="Colonna MT" panose="04020805060202030203" pitchFamily="82" charset="0"/>
              </a:rPr>
              <a:t>Automated Patient Care and Management System</a:t>
            </a:r>
            <a:br>
              <a:rPr lang="en-US" sz="2800" dirty="0">
                <a:solidFill>
                  <a:srgbClr val="E6EDF3"/>
                </a:solidFill>
                <a:effectLst/>
                <a:latin typeface="Colonna MT" panose="04020805060202030203" pitchFamily="82" charset="0"/>
              </a:rPr>
            </a:br>
            <a:endParaRPr lang="en-IN" sz="2800" dirty="0">
              <a:latin typeface="Colonna MT" panose="04020805060202030203" pitchFamily="82" charset="0"/>
            </a:endParaRPr>
          </a:p>
        </p:txBody>
      </p:sp>
      <p:sp>
        <p:nvSpPr>
          <p:cNvPr id="4" name="AutoShape 2">
            <a:extLst>
              <a:ext uri="{FF2B5EF4-FFF2-40B4-BE49-F238E27FC236}">
                <a16:creationId xmlns:a16="http://schemas.microsoft.com/office/drawing/2014/main" id="{BF8386CA-FFDB-6EE7-7340-CE78B61784D7}"/>
              </a:ext>
            </a:extLst>
          </p:cNvPr>
          <p:cNvSpPr>
            <a:spLocks noChangeAspect="1" noChangeArrowheads="1"/>
          </p:cNvSpPr>
          <p:nvPr/>
        </p:nvSpPr>
        <p:spPr bwMode="auto">
          <a:xfrm>
            <a:off x="5943599" y="3276599"/>
            <a:ext cx="1617133" cy="16171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75FF5CC-4CA7-4198-7EE6-3D76CF887B4F}"/>
              </a:ext>
            </a:extLst>
          </p:cNvPr>
          <p:cNvPicPr>
            <a:picLocks noChangeAspect="1"/>
          </p:cNvPicPr>
          <p:nvPr/>
        </p:nvPicPr>
        <p:blipFill>
          <a:blip r:embed="rId2"/>
          <a:stretch>
            <a:fillRect/>
          </a:stretch>
        </p:blipFill>
        <p:spPr>
          <a:xfrm>
            <a:off x="196850" y="233361"/>
            <a:ext cx="2857500" cy="685800"/>
          </a:xfrm>
          <a:prstGeom prst="rect">
            <a:avLst/>
          </a:prstGeom>
        </p:spPr>
      </p:pic>
      <p:grpSp>
        <p:nvGrpSpPr>
          <p:cNvPr id="16" name="Group 15">
            <a:extLst>
              <a:ext uri="{FF2B5EF4-FFF2-40B4-BE49-F238E27FC236}">
                <a16:creationId xmlns:a16="http://schemas.microsoft.com/office/drawing/2014/main" id="{1B579B33-617B-8ACE-0763-8105378A0CDC}"/>
              </a:ext>
            </a:extLst>
          </p:cNvPr>
          <p:cNvGrpSpPr/>
          <p:nvPr/>
        </p:nvGrpSpPr>
        <p:grpSpPr>
          <a:xfrm>
            <a:off x="461301" y="4517913"/>
            <a:ext cx="3767664" cy="2308324"/>
            <a:chOff x="461301" y="4517913"/>
            <a:chExt cx="3767664" cy="2308324"/>
          </a:xfrm>
        </p:grpSpPr>
        <p:grpSp>
          <p:nvGrpSpPr>
            <p:cNvPr id="15" name="Group 14">
              <a:extLst>
                <a:ext uri="{FF2B5EF4-FFF2-40B4-BE49-F238E27FC236}">
                  <a16:creationId xmlns:a16="http://schemas.microsoft.com/office/drawing/2014/main" id="{380C0149-AB95-9661-1A37-F5B39D5AA152}"/>
                </a:ext>
              </a:extLst>
            </p:cNvPr>
            <p:cNvGrpSpPr/>
            <p:nvPr/>
          </p:nvGrpSpPr>
          <p:grpSpPr>
            <a:xfrm>
              <a:off x="461301" y="4517913"/>
              <a:ext cx="3767664" cy="2308324"/>
              <a:chOff x="461301" y="4517913"/>
              <a:chExt cx="3767664" cy="2308324"/>
            </a:xfrm>
          </p:grpSpPr>
          <p:sp>
            <p:nvSpPr>
              <p:cNvPr id="8" name="TextBox 7">
                <a:extLst>
                  <a:ext uri="{FF2B5EF4-FFF2-40B4-BE49-F238E27FC236}">
                    <a16:creationId xmlns:a16="http://schemas.microsoft.com/office/drawing/2014/main" id="{CFE9B5A7-5EC1-624C-5C88-D49BCFE52DE5}"/>
                  </a:ext>
                </a:extLst>
              </p:cNvPr>
              <p:cNvSpPr txBox="1"/>
              <p:nvPr/>
            </p:nvSpPr>
            <p:spPr>
              <a:xfrm>
                <a:off x="719530" y="4517913"/>
                <a:ext cx="3509435" cy="2308324"/>
              </a:xfrm>
              <a:prstGeom prst="rect">
                <a:avLst/>
              </a:prstGeom>
              <a:noFill/>
            </p:spPr>
            <p:txBody>
              <a:bodyPr wrap="square">
                <a:spAutoFit/>
              </a:bodyPr>
              <a:lstStyle/>
              <a:p>
                <a:pPr algn="just">
                  <a:lnSpc>
                    <a:spcPct val="100000"/>
                  </a:lnSpc>
                </a:pPr>
                <a:r>
                  <a:rPr lang="en-IN" sz="1200" dirty="0">
                    <a:latin typeface="Bahnschrift Light" panose="020B0502040204020203" pitchFamily="34" charset="0"/>
                  </a:rPr>
                  <a:t>Rohit Gangadhar Pari</a:t>
                </a:r>
              </a:p>
              <a:p>
                <a:pPr algn="just"/>
                <a:r>
                  <a:rPr lang="en-IN" sz="1200" dirty="0">
                    <a:latin typeface="Bahnschrift Light" panose="020B0502040204020203" pitchFamily="34" charset="0"/>
                  </a:rPr>
                  <a:t>+1(480)709-8226</a:t>
                </a:r>
              </a:p>
              <a:p>
                <a:pPr algn="just">
                  <a:lnSpc>
                    <a:spcPct val="100000"/>
                  </a:lnSpc>
                </a:pPr>
                <a:endParaRPr lang="en-IN" sz="1200" dirty="0">
                  <a:latin typeface="Bahnschrift Light" panose="020B0502040204020203" pitchFamily="34" charset="0"/>
                </a:endParaRPr>
              </a:p>
              <a:p>
                <a:pPr algn="just">
                  <a:lnSpc>
                    <a:spcPct val="100000"/>
                  </a:lnSpc>
                </a:pPr>
                <a:r>
                  <a:rPr lang="en-US" sz="1200" dirty="0">
                    <a:latin typeface="Bahnschrift Light" panose="020B0502040204020203" pitchFamily="34" charset="0"/>
                  </a:rPr>
                  <a:t>Master of Science in Information Technology</a:t>
                </a:r>
              </a:p>
              <a:p>
                <a:pPr algn="just">
                  <a:lnSpc>
                    <a:spcPct val="100000"/>
                  </a:lnSpc>
                </a:pPr>
                <a:r>
                  <a:rPr lang="en-IN" sz="1200" dirty="0">
                    <a:latin typeface="Bahnschrift Light" panose="020B0502040204020203" pitchFamily="34" charset="0"/>
                  </a:rPr>
                  <a:t>Arizona State University</a:t>
                </a:r>
              </a:p>
              <a:p>
                <a:pPr algn="just">
                  <a:lnSpc>
                    <a:spcPct val="100000"/>
                  </a:lnSpc>
                </a:pPr>
                <a:endParaRPr lang="en-IN" sz="1200" dirty="0">
                  <a:latin typeface="Bahnschrift Light" panose="020B0502040204020203" pitchFamily="34" charset="0"/>
                </a:endParaRPr>
              </a:p>
              <a:p>
                <a:pPr algn="just"/>
                <a:r>
                  <a:rPr lang="en-IN" sz="1200" dirty="0">
                    <a:latin typeface="Bahnschrift Light" panose="020B0502040204020203" pitchFamily="34" charset="0"/>
                    <a:hlinkClick r:id="rId3"/>
                  </a:rPr>
                  <a:t>p.rohit1208@gmail.com</a:t>
                </a:r>
                <a:endParaRPr lang="en-IN" sz="1200" dirty="0">
                  <a:latin typeface="Bahnschrift Light" panose="020B0502040204020203" pitchFamily="34" charset="0"/>
                </a:endParaRPr>
              </a:p>
              <a:p>
                <a:pPr algn="just"/>
                <a:endParaRPr lang="en-IN" sz="1200" dirty="0">
                  <a:latin typeface="Bahnschrift Light" panose="020B0502040204020203" pitchFamily="34" charset="0"/>
                </a:endParaRPr>
              </a:p>
              <a:p>
                <a:pPr algn="just"/>
                <a:r>
                  <a:rPr lang="en-IN" sz="1200" dirty="0">
                    <a:latin typeface="Bahnschrift Light" panose="020B0502040204020203" pitchFamily="34" charset="0"/>
                    <a:hlinkClick r:id="rId4"/>
                  </a:rPr>
                  <a:t>https://www.linkedin.com/in/rohit-gangadhar-pari-b231b0213/</a:t>
                </a:r>
                <a:endParaRPr lang="en-IN" sz="1200" dirty="0">
                  <a:latin typeface="Bahnschrift Light" panose="020B0502040204020203" pitchFamily="34" charset="0"/>
                </a:endParaRPr>
              </a:p>
              <a:p>
                <a:pPr algn="just"/>
                <a:endParaRPr lang="en-IN" sz="1200" dirty="0">
                  <a:latin typeface="Bahnschrift Light" panose="020B0502040204020203" pitchFamily="34" charset="0"/>
                </a:endParaRPr>
              </a:p>
              <a:p>
                <a:pPr algn="just">
                  <a:lnSpc>
                    <a:spcPct val="100000"/>
                  </a:lnSpc>
                </a:pPr>
                <a:endParaRPr lang="en-IN" sz="1200" dirty="0">
                  <a:latin typeface="Bahnschrift Light" panose="020B0502040204020203" pitchFamily="34" charset="0"/>
                </a:endParaRPr>
              </a:p>
            </p:txBody>
          </p:sp>
          <p:pic>
            <p:nvPicPr>
              <p:cNvPr id="10" name="Graphic 9" descr="User">
                <a:extLst>
                  <a:ext uri="{FF2B5EF4-FFF2-40B4-BE49-F238E27FC236}">
                    <a16:creationId xmlns:a16="http://schemas.microsoft.com/office/drawing/2014/main" id="{61266D44-C0D8-DD5E-3335-54DA128312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386" y="4609842"/>
                <a:ext cx="233096" cy="233096"/>
              </a:xfrm>
              <a:prstGeom prst="rect">
                <a:avLst/>
              </a:prstGeom>
            </p:spPr>
          </p:pic>
          <p:pic>
            <p:nvPicPr>
              <p:cNvPr id="12" name="Graphic 11" descr="Graduation cap">
                <a:extLst>
                  <a:ext uri="{FF2B5EF4-FFF2-40B4-BE49-F238E27FC236}">
                    <a16:creationId xmlns:a16="http://schemas.microsoft.com/office/drawing/2014/main" id="{15D8B6ED-D8DA-5CCF-8786-1753712762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301" y="5113865"/>
                <a:ext cx="313265" cy="313265"/>
              </a:xfrm>
              <a:prstGeom prst="rect">
                <a:avLst/>
              </a:prstGeom>
            </p:spPr>
          </p:pic>
        </p:grpSp>
        <p:pic>
          <p:nvPicPr>
            <p:cNvPr id="14" name="Graphic 13" descr="Email">
              <a:extLst>
                <a:ext uri="{FF2B5EF4-FFF2-40B4-BE49-F238E27FC236}">
                  <a16:creationId xmlns:a16="http://schemas.microsoft.com/office/drawing/2014/main" id="{DC124E69-9EA4-1E57-A583-E781E422D4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5985" y="5642504"/>
              <a:ext cx="248772" cy="248772"/>
            </a:xfrm>
            <a:prstGeom prst="rect">
              <a:avLst/>
            </a:prstGeom>
          </p:spPr>
        </p:pic>
      </p:grpSp>
      <p:pic>
        <p:nvPicPr>
          <p:cNvPr id="1028" name="Picture 4" descr="LinkedIn logo - Free logo icons">
            <a:extLst>
              <a:ext uri="{FF2B5EF4-FFF2-40B4-BE49-F238E27FC236}">
                <a16:creationId xmlns:a16="http://schemas.microsoft.com/office/drawing/2014/main" id="{0B38361A-D6DF-EDD8-5B19-6A437C2DAA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768" y="6109983"/>
            <a:ext cx="248773" cy="248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F40462A1-5609-BFA4-3335-A38EC861B7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2332" y="4770437"/>
            <a:ext cx="872067" cy="8720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7C79880-1D7E-B96C-20E9-5A9503E0F3E7}"/>
              </a:ext>
            </a:extLst>
          </p:cNvPr>
          <p:cNvSpPr txBox="1"/>
          <p:nvPr/>
        </p:nvSpPr>
        <p:spPr>
          <a:xfrm>
            <a:off x="7333410" y="4566561"/>
            <a:ext cx="4466300" cy="1477328"/>
          </a:xfrm>
          <a:prstGeom prst="rect">
            <a:avLst/>
          </a:prstGeom>
          <a:noFill/>
        </p:spPr>
        <p:txBody>
          <a:bodyPr wrap="square">
            <a:spAutoFit/>
          </a:bodyPr>
          <a:lstStyle/>
          <a:p>
            <a:r>
              <a:rPr lang="en-IN" dirty="0">
                <a:hlinkClick r:id="rId13"/>
              </a:rPr>
              <a:t>https://github.com/rohit1208-github/HealthConnect-Med-Kick-Automated-Patient-Care-and-Management-System/tree/main</a:t>
            </a:r>
            <a:endParaRPr lang="en-IN" dirty="0"/>
          </a:p>
          <a:p>
            <a:endParaRPr lang="en-IN" dirty="0"/>
          </a:p>
        </p:txBody>
      </p:sp>
    </p:spTree>
    <p:extLst>
      <p:ext uri="{BB962C8B-B14F-4D97-AF65-F5344CB8AC3E}">
        <p14:creationId xmlns:p14="http://schemas.microsoft.com/office/powerpoint/2010/main" val="4204348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A5A29-3084-53E2-2080-09085EE8FB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C9F9D6-6971-1DF1-3EE1-3775596AB87D}"/>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Action and Attempt</a:t>
            </a:r>
            <a:endParaRPr lang="en-IN" dirty="0"/>
          </a:p>
        </p:txBody>
      </p:sp>
      <p:sp>
        <p:nvSpPr>
          <p:cNvPr id="3" name="Content Placeholder 2">
            <a:extLst>
              <a:ext uri="{FF2B5EF4-FFF2-40B4-BE49-F238E27FC236}">
                <a16:creationId xmlns:a16="http://schemas.microsoft.com/office/drawing/2014/main" id="{15959D7C-391C-6718-7EFE-7C44BC0FAE4C}"/>
              </a:ext>
            </a:extLst>
          </p:cNvPr>
          <p:cNvSpPr>
            <a:spLocks noGrp="1"/>
          </p:cNvSpPr>
          <p:nvPr>
            <p:ph idx="1"/>
          </p:nvPr>
        </p:nvSpPr>
        <p:spPr>
          <a:xfrm>
            <a:off x="838200" y="1579032"/>
            <a:ext cx="10515600" cy="4913843"/>
          </a:xfrm>
        </p:spPr>
        <p:txBody>
          <a:bodyPr>
            <a:noAutofit/>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rPr>
              <a:t>In the file ‘v3.py’, I loaded the '</a:t>
            </a:r>
            <a:r>
              <a:rPr lang="en-IN" sz="1600" dirty="0" err="1">
                <a:effectLst/>
                <a:latin typeface="Times New Roman" panose="02020603050405020304" pitchFamily="18" charset="0"/>
                <a:ea typeface="Times New Roman" panose="02020603050405020304" pitchFamily="18" charset="0"/>
              </a:rPr>
              <a:t>ccdv</a:t>
            </a:r>
            <a:r>
              <a:rPr lang="en-IN" sz="1600" dirty="0">
                <a:effectLst/>
                <a:latin typeface="Times New Roman" panose="02020603050405020304" pitchFamily="18" charset="0"/>
                <a:ea typeface="Times New Roman" panose="02020603050405020304" pitchFamily="18" charset="0"/>
              </a:rPr>
              <a:t>/</a:t>
            </a:r>
            <a:r>
              <a:rPr lang="en-IN" sz="1600" dirty="0" err="1">
                <a:effectLst/>
                <a:latin typeface="Times New Roman" panose="02020603050405020304" pitchFamily="18" charset="0"/>
                <a:ea typeface="Times New Roman" panose="02020603050405020304" pitchFamily="18" charset="0"/>
              </a:rPr>
              <a:t>pubmed</a:t>
            </a:r>
            <a:r>
              <a:rPr lang="en-IN" sz="1600" dirty="0">
                <a:effectLst/>
                <a:latin typeface="Times New Roman" panose="02020603050405020304" pitchFamily="18" charset="0"/>
                <a:ea typeface="Times New Roman" panose="02020603050405020304" pitchFamily="18" charset="0"/>
              </a:rPr>
              <a:t>-summarization' dataset from Hugging Face for scientific article summarization.</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rPr>
              <a:t>After some data cleaning, I used </a:t>
            </a:r>
            <a:r>
              <a:rPr lang="en-IN" sz="1600" dirty="0" err="1">
                <a:effectLst/>
                <a:latin typeface="Times New Roman" panose="02020603050405020304" pitchFamily="18" charset="0"/>
                <a:ea typeface="Times New Roman" panose="02020603050405020304" pitchFamily="18" charset="0"/>
              </a:rPr>
              <a:t>Blurr's</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SummarizationPreprocessor</a:t>
            </a:r>
            <a:r>
              <a:rPr lang="en-IN" sz="1600" dirty="0">
                <a:effectLst/>
                <a:latin typeface="Times New Roman" panose="02020603050405020304" pitchFamily="18" charset="0"/>
                <a:ea typeface="Times New Roman" panose="02020603050405020304" pitchFamily="18" charset="0"/>
              </a:rPr>
              <a:t> to prepare the text for the "google/</a:t>
            </a:r>
            <a:r>
              <a:rPr lang="en-IN" sz="1600" dirty="0" err="1">
                <a:effectLst/>
                <a:latin typeface="Times New Roman" panose="02020603050405020304" pitchFamily="18" charset="0"/>
                <a:ea typeface="Times New Roman" panose="02020603050405020304" pitchFamily="18" charset="0"/>
              </a:rPr>
              <a:t>pegasus</a:t>
            </a:r>
            <a:r>
              <a:rPr lang="en-IN" sz="1600" dirty="0">
                <a:effectLst/>
                <a:latin typeface="Times New Roman" panose="02020603050405020304" pitchFamily="18" charset="0"/>
                <a:ea typeface="Times New Roman" panose="02020603050405020304" pitchFamily="18" charset="0"/>
              </a:rPr>
              <a:t>-large" model, ensuring length constraints were appropriate for input and output. I obtained the Pegasus architecture, configuration, tokenizer, and model from Hugging Face Transformers. I used </a:t>
            </a:r>
            <a:r>
              <a:rPr lang="en-IN" sz="1600" dirty="0" err="1">
                <a:effectLst/>
                <a:latin typeface="Times New Roman" panose="02020603050405020304" pitchFamily="18" charset="0"/>
                <a:ea typeface="Times New Roman" panose="02020603050405020304" pitchFamily="18" charset="0"/>
              </a:rPr>
              <a:t>Blurr's</a:t>
            </a:r>
            <a:r>
              <a:rPr lang="en-IN" sz="1600" dirty="0">
                <a:effectLst/>
                <a:latin typeface="Times New Roman" panose="02020603050405020304" pitchFamily="18" charset="0"/>
                <a:ea typeface="Times New Roman" panose="02020603050405020304" pitchFamily="18" charset="0"/>
              </a:rPr>
              <a:t> Seq2SeqTextBlock and  Seq2SeqBatchTokenizeTransform to ensure proper dataset tokenization and formatting for model compatibility.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rPr>
              <a:t>A </a:t>
            </a:r>
            <a:r>
              <a:rPr lang="en-IN" sz="1600" dirty="0" err="1">
                <a:effectLst/>
                <a:latin typeface="Times New Roman" panose="02020603050405020304" pitchFamily="18" charset="0"/>
                <a:ea typeface="Times New Roman" panose="02020603050405020304" pitchFamily="18" charset="0"/>
              </a:rPr>
              <a:t>DataBlock</a:t>
            </a:r>
            <a:r>
              <a:rPr lang="en-IN" sz="1600" dirty="0">
                <a:effectLst/>
                <a:latin typeface="Times New Roman" panose="02020603050405020304" pitchFamily="18" charset="0"/>
                <a:ea typeface="Times New Roman" panose="02020603050405020304" pitchFamily="18" charset="0"/>
              </a:rPr>
              <a:t> was created to manage the dataset flow, a </a:t>
            </a:r>
            <a:r>
              <a:rPr lang="en-IN" sz="1600" dirty="0" err="1">
                <a:effectLst/>
                <a:latin typeface="Times New Roman" panose="02020603050405020304" pitchFamily="18" charset="0"/>
                <a:ea typeface="Times New Roman" panose="02020603050405020304" pitchFamily="18" charset="0"/>
              </a:rPr>
              <a:t>RandomSplitter</a:t>
            </a:r>
            <a:r>
              <a:rPr lang="en-IN" sz="1600" dirty="0">
                <a:effectLst/>
                <a:latin typeface="Times New Roman" panose="02020603050405020304" pitchFamily="18" charset="0"/>
                <a:ea typeface="Times New Roman" panose="02020603050405020304" pitchFamily="18" charset="0"/>
              </a:rPr>
              <a:t> to divide the data, and data loaders prepared for training.  I included comprehensive metrics (ROUGE, </a:t>
            </a:r>
            <a:r>
              <a:rPr lang="en-IN" sz="1600" dirty="0" err="1">
                <a:effectLst/>
                <a:latin typeface="Times New Roman" panose="02020603050405020304" pitchFamily="18" charset="0"/>
                <a:ea typeface="Times New Roman" panose="02020603050405020304" pitchFamily="18" charset="0"/>
              </a:rPr>
              <a:t>BERTScore</a:t>
            </a:r>
            <a:r>
              <a:rPr lang="en-IN" sz="1600" dirty="0">
                <a:effectLst/>
                <a:latin typeface="Times New Roman" panose="02020603050405020304" pitchFamily="18" charset="0"/>
                <a:ea typeface="Times New Roman" panose="02020603050405020304" pitchFamily="18" charset="0"/>
              </a:rPr>
              <a:t>, BLEU, and more) for evaluation.  </a:t>
            </a:r>
            <a:r>
              <a:rPr lang="en-IN" sz="1600" dirty="0" err="1">
                <a:effectLst/>
                <a:latin typeface="Times New Roman" panose="02020603050405020304" pitchFamily="18" charset="0"/>
                <a:ea typeface="Times New Roman" panose="02020603050405020304" pitchFamily="18" charset="0"/>
              </a:rPr>
              <a:t>Blurr's</a:t>
            </a:r>
            <a:r>
              <a:rPr lang="en-IN" sz="1600" dirty="0">
                <a:effectLst/>
                <a:latin typeface="Times New Roman" panose="02020603050405020304" pitchFamily="18" charset="0"/>
                <a:ea typeface="Times New Roman" panose="02020603050405020304" pitchFamily="18" charset="0"/>
              </a:rPr>
              <a:t> Learner wrapped the model, and I selected a loss function, optimizer, and callbacks. After finding a suitable learning rate, I trained the model for 10 epochs, observing the defined metrics.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rPr>
              <a:t>Finally, I fine-tuned the model with full precision and exported my trained Pegasus summarizer conveniently as "</a:t>
            </a:r>
            <a:r>
              <a:rPr lang="en-IN" sz="1600" dirty="0" err="1">
                <a:effectLst/>
                <a:latin typeface="Times New Roman" panose="02020603050405020304" pitchFamily="18" charset="0"/>
                <a:ea typeface="Times New Roman" panose="02020603050405020304" pitchFamily="18" charset="0"/>
              </a:rPr>
              <a:t>pegasus_summary_export.pkl</a:t>
            </a:r>
            <a:r>
              <a:rPr lang="en-IN" sz="1600"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40406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4A67A-BC9D-36E3-E727-30726C910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595D9-F354-81FD-8C12-2FAD82F6E246}"/>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03091AA4-D4FB-3272-9D4E-977B42CDFAA4}"/>
              </a:ext>
            </a:extLst>
          </p:cNvPr>
          <p:cNvSpPr>
            <a:spLocks noGrp="1"/>
          </p:cNvSpPr>
          <p:nvPr>
            <p:ph idx="1"/>
          </p:nvPr>
        </p:nvSpPr>
        <p:spPr/>
        <p:txBody>
          <a:bodyPr>
            <a:normAutofit/>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rPr>
              <a:t>Given the time and right computational power, I can also load our custom dataset to finetune this model for our dataset which I had done in the ‘v1_fitu.py’ file. We can also make this particular model as a callable local API to be used to generate chats in the places where we might integrate chatbots in the portal dashboard used by the hospital staffs and Doctors as Pegasus model is very powerful and if we tap on its model weights and trainable variables, we can make it a foundational code to be used anywhere for text generation and conversational use cases.</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3441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37F55-D377-4F9D-946A-3B8BC09BB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54F06-40E2-EAA0-5E8C-C3C0D230E897}"/>
              </a:ext>
            </a:extLst>
          </p:cNvPr>
          <p:cNvSpPr>
            <a:spLocks noGrp="1"/>
          </p:cNvSpPr>
          <p:nvPr>
            <p:ph type="title"/>
          </p:nvPr>
        </p:nvSpPr>
        <p:spPr>
          <a:xfrm>
            <a:off x="838200" y="2674275"/>
            <a:ext cx="10515600" cy="1509449"/>
          </a:xfrm>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Generation of Report for Patient and Doctor’s View</a:t>
            </a:r>
            <a:endParaRPr lang="en-IN" sz="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5631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
          <p:cNvSpPr txBox="1"/>
          <p:nvPr>
            <p:ph type="title"/>
          </p:nvPr>
        </p:nvSpPr>
        <p:spPr>
          <a:xfrm>
            <a:off x="838200" y="-193676"/>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sz="4400">
                <a:latin typeface="Times New Roman"/>
                <a:ea typeface="Times New Roman"/>
                <a:cs typeface="Times New Roman"/>
                <a:sym typeface="Times New Roman"/>
              </a:rPr>
              <a:t>My Action</a:t>
            </a:r>
            <a:endParaRPr/>
          </a:p>
        </p:txBody>
      </p:sp>
      <p:sp>
        <p:nvSpPr>
          <p:cNvPr id="1034" name="Google Shape;1034;p1"/>
          <p:cNvSpPr txBox="1"/>
          <p:nvPr>
            <p:ph idx="1" type="body"/>
          </p:nvPr>
        </p:nvSpPr>
        <p:spPr>
          <a:xfrm>
            <a:off x="838200" y="969431"/>
            <a:ext cx="10515600" cy="2121000"/>
          </a:xfrm>
          <a:prstGeom prst="rect">
            <a:avLst/>
          </a:prstGeom>
          <a:noFill/>
          <a:ln>
            <a:noFill/>
          </a:ln>
        </p:spPr>
        <p:txBody>
          <a:bodyPr anchorCtr="0" anchor="t" bIns="45700" lIns="91425" spcFirstLastPara="1" rIns="91425" wrap="square" tIns="45700">
            <a:noAutofit/>
          </a:bodyPr>
          <a:lstStyle/>
          <a:p>
            <a:pPr indent="-228600" lvl="0" marL="228600" rtl="0" algn="just">
              <a:lnSpc>
                <a:spcPct val="115000"/>
              </a:lnSpc>
              <a:spcBef>
                <a:spcPts val="0"/>
              </a:spcBef>
              <a:spcAft>
                <a:spcPts val="0"/>
              </a:spcAft>
              <a:buClr>
                <a:schemeClr val="dk1"/>
              </a:buClr>
              <a:buSzPts val="1600"/>
              <a:buChar char="•"/>
            </a:pPr>
            <a:r>
              <a:rPr lang="en-IN" sz="1600">
                <a:latin typeface="Times New Roman"/>
                <a:ea typeface="Times New Roman"/>
                <a:cs typeface="Times New Roman"/>
                <a:sym typeface="Times New Roman"/>
              </a:rPr>
              <a:t>In the file ‘v4.py’ imported the AutoModelForCausalLM and AutoTokenizer classes from Hugging Face Transformers to work with my language model. I loaded my pre-trained AlpaCare LLM (e.g., "xz97/AlpaCare-llama1-7b"), its associated tokenizer, and ensured they were on the appropriate device (GPU or CPU).  I tokenized the input summary with the tokenizer, taking care of padding, truncation, and length limits for optimal model input.  </a:t>
            </a:r>
            <a:endParaRPr/>
          </a:p>
          <a:p>
            <a:pPr indent="-228600" lvl="0" marL="228600" rtl="0" algn="just">
              <a:lnSpc>
                <a:spcPct val="115000"/>
              </a:lnSpc>
              <a:spcBef>
                <a:spcPts val="2400"/>
              </a:spcBef>
              <a:spcAft>
                <a:spcPts val="0"/>
              </a:spcAft>
              <a:buClr>
                <a:schemeClr val="dk1"/>
              </a:buClr>
              <a:buSzPts val="1600"/>
              <a:buChar char="•"/>
            </a:pPr>
            <a:r>
              <a:rPr lang="en-IN" sz="1600">
                <a:latin typeface="Times New Roman"/>
                <a:ea typeface="Times New Roman"/>
                <a:cs typeface="Times New Roman"/>
                <a:sym typeface="Times New Roman"/>
              </a:rPr>
              <a:t>Finally, I employed the model's generate method, adjusting parameters for output length and the number of medication/precaution suggestions to be generated.</a:t>
            </a:r>
            <a:endParaRPr sz="1600">
              <a:latin typeface="Arial"/>
              <a:ea typeface="Arial"/>
              <a:cs typeface="Arial"/>
              <a:sym typeface="Arial"/>
            </a:endParaRPr>
          </a:p>
        </p:txBody>
      </p:sp>
      <p:sp>
        <p:nvSpPr>
          <p:cNvPr id="1035" name="Google Shape;1035;p1"/>
          <p:cNvSpPr txBox="1"/>
          <p:nvPr/>
        </p:nvSpPr>
        <p:spPr>
          <a:xfrm>
            <a:off x="838200" y="2897174"/>
            <a:ext cx="105156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1" lang="en-IN" sz="4400">
                <a:solidFill>
                  <a:schemeClr val="dk1"/>
                </a:solidFill>
                <a:latin typeface="Times New Roman"/>
                <a:ea typeface="Times New Roman"/>
                <a:cs typeface="Times New Roman"/>
                <a:sym typeface="Times New Roman"/>
              </a:rPr>
              <a:t>Future Scope</a:t>
            </a:r>
            <a:endParaRPr sz="4400">
              <a:solidFill>
                <a:schemeClr val="dk1"/>
              </a:solidFill>
              <a:latin typeface="Calibri"/>
              <a:ea typeface="Calibri"/>
              <a:cs typeface="Calibri"/>
              <a:sym typeface="Calibri"/>
            </a:endParaRPr>
          </a:p>
        </p:txBody>
      </p:sp>
      <p:sp>
        <p:nvSpPr>
          <p:cNvPr id="1036" name="Google Shape;1036;p1"/>
          <p:cNvSpPr txBox="1"/>
          <p:nvPr/>
        </p:nvSpPr>
        <p:spPr>
          <a:xfrm>
            <a:off x="838200" y="3891105"/>
            <a:ext cx="10515600" cy="13917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115000"/>
              </a:lnSpc>
              <a:spcBef>
                <a:spcPts val="0"/>
              </a:spcBef>
              <a:spcAft>
                <a:spcPts val="0"/>
              </a:spcAft>
              <a:buClr>
                <a:schemeClr val="dk1"/>
              </a:buClr>
              <a:buSzPts val="1600"/>
              <a:buFont typeface="Arial"/>
              <a:buChar char="•"/>
            </a:pPr>
            <a:r>
              <a:rPr lang="en-IN" sz="1600">
                <a:solidFill>
                  <a:schemeClr val="dk1"/>
                </a:solidFill>
                <a:latin typeface="Times New Roman"/>
                <a:ea typeface="Times New Roman"/>
                <a:cs typeface="Times New Roman"/>
                <a:sym typeface="Times New Roman"/>
              </a:rPr>
              <a:t>As usual, I want to load our custom dataset and fine tune the already developed model to perform and execute custom use case related functions and provide results. I also want to integrate this AlpaCare LLM model with the previously used Pegasus model to generate great results and accuracy.</a:t>
            </a:r>
            <a:endParaRPr sz="1600">
              <a:solidFill>
                <a:schemeClr val="dk1"/>
              </a:solidFill>
              <a:latin typeface="Arial"/>
              <a:ea typeface="Arial"/>
              <a:cs typeface="Arial"/>
              <a:sym typeface="Arial"/>
            </a:endParaRPr>
          </a:p>
        </p:txBody>
      </p:sp>
      <p:pic>
        <p:nvPicPr>
          <p:cNvPr id="1037" name="Google Shape;1037;p1"/>
          <p:cNvPicPr preferRelativeResize="0"/>
          <p:nvPr/>
        </p:nvPicPr>
        <p:blipFill rotWithShape="1">
          <a:blip r:embed="rId2">
            <a:alphaModFix/>
          </a:blip>
          <a:srcRect b="0" l="0" r="0" t="0"/>
          <a:stretch/>
        </p:blipFill>
        <p:spPr>
          <a:xfrm>
            <a:off x="2508500" y="5121800"/>
            <a:ext cx="7174999" cy="173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17E2D-1B2F-D501-3206-D37B67F7C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B1221-E42F-CFCD-EC4A-7FCFF9ABB9E7}"/>
              </a:ext>
            </a:extLst>
          </p:cNvPr>
          <p:cNvSpPr>
            <a:spLocks noGrp="1"/>
          </p:cNvSpPr>
          <p:nvPr>
            <p:ph type="title"/>
          </p:nvPr>
        </p:nvSpPr>
        <p:spPr>
          <a:xfrm>
            <a:off x="838200" y="2674275"/>
            <a:ext cx="10515600" cy="1509449"/>
          </a:xfrm>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Integration of BB84 Quantum Protocol with the Transcript Text</a:t>
            </a:r>
            <a:endParaRPr lang="en-IN" sz="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209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E546-2292-B0F8-0872-B2572E97EC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92F1D-B396-023D-8553-1F3DE0AFE26B}"/>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Action and Attempt</a:t>
            </a:r>
            <a:endParaRPr lang="en-IN" dirty="0"/>
          </a:p>
        </p:txBody>
      </p:sp>
      <p:sp>
        <p:nvSpPr>
          <p:cNvPr id="3" name="Content Placeholder 2">
            <a:extLst>
              <a:ext uri="{FF2B5EF4-FFF2-40B4-BE49-F238E27FC236}">
                <a16:creationId xmlns:a16="http://schemas.microsoft.com/office/drawing/2014/main" id="{CE960BA6-DED4-9AD4-9624-928449EE7EF0}"/>
              </a:ext>
            </a:extLst>
          </p:cNvPr>
          <p:cNvSpPr>
            <a:spLocks noGrp="1"/>
          </p:cNvSpPr>
          <p:nvPr>
            <p:ph idx="1"/>
          </p:nvPr>
        </p:nvSpPr>
        <p:spPr>
          <a:xfrm>
            <a:off x="838200" y="1579032"/>
            <a:ext cx="10515600" cy="4913843"/>
          </a:xfrm>
        </p:spPr>
        <p:txBody>
          <a:bodyPr>
            <a:noAutofit/>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had previously developed an application using Python and Flask which serves as a tool to use the BB84 protocol with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Q</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iskit Library to encrypt and decrypt messages sent between 2 Users.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had developed this project before two to three months ago as part of my Course work in the first semester.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intend to integrate this protocol with this project in every step of data getting transferred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every module when the transcribed text is transferred to the next module for another content generation.</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Python and Flask application I've developed using the ‘BB84.py’ &amp; ‘quantum_utils.py’, which utilizes the Qiskit library to implement the BB84 protocol, represents a sophisticated quantum cryptographic system aimed at securing communications between users.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advanced system, created during my initial semester coursework, integrates complex quantum mechanics principles to encrypt and decrypt data, thus providing a level of security that is currently unparalleled. </a:t>
            </a:r>
          </a:p>
          <a:p>
            <a:pPr algn="just">
              <a:lnSpc>
                <a:spcPct val="115000"/>
              </a:lnSpc>
              <a:spcBef>
                <a:spcPts val="1200"/>
              </a:spcBef>
              <a:spcAft>
                <a:spcPts val="1200"/>
              </a:spcAf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770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IN" sz="3600">
                <a:latin typeface="Times New Roman"/>
                <a:ea typeface="Times New Roman"/>
                <a:cs typeface="Times New Roman"/>
                <a:sym typeface="Times New Roman"/>
              </a:rPr>
              <a:t>cont…</a:t>
            </a:r>
            <a:endParaRPr/>
          </a:p>
        </p:txBody>
      </p:sp>
      <p:sp>
        <p:nvSpPr>
          <p:cNvPr id="1040" name="Google Shape;1040;p2"/>
          <p:cNvSpPr txBox="1"/>
          <p:nvPr>
            <p:ph idx="1" type="body"/>
          </p:nvPr>
        </p:nvSpPr>
        <p:spPr>
          <a:xfrm>
            <a:off x="838200" y="1371600"/>
            <a:ext cx="10515600" cy="5198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IN" sz="1600">
                <a:latin typeface="Times New Roman"/>
                <a:ea typeface="Times New Roman"/>
                <a:cs typeface="Times New Roman"/>
                <a:sym typeface="Times New Roman"/>
              </a:rPr>
              <a:t>Through quantum_utils.py, the application elaborates on quantum circuits, exploiting qubit polarization and measurement to enable quantum key distribution effectively. These critical operations form the backbone of a quantum-secured communication channel, meticulously preserving data integrity and confidentiality throughout the application's architecture. </a:t>
            </a:r>
            <a:endParaRPr/>
          </a:p>
          <a:p>
            <a:pPr indent="-228600" lvl="0" marL="228600" rtl="0" algn="l">
              <a:lnSpc>
                <a:spcPct val="9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By strategically deploying quantum encryption and decryption across various modules responsible for processing and transferring transcribed text for further content development, the project not only showcases the practical application of quantum cryptography but also sets a new benchmark for secure digital communication. </a:t>
            </a:r>
            <a:endParaRPr/>
          </a:p>
          <a:p>
            <a:pPr indent="-228600" lvl="0" marL="228600" rtl="0" algn="l">
              <a:lnSpc>
                <a:spcPct val="90000"/>
              </a:lnSpc>
              <a:spcBef>
                <a:spcPts val="1000"/>
              </a:spcBef>
              <a:spcAft>
                <a:spcPts val="0"/>
              </a:spcAft>
              <a:buClr>
                <a:schemeClr val="dk1"/>
              </a:buClr>
              <a:buSzPts val="1600"/>
              <a:buChar char="•"/>
            </a:pPr>
            <a:r>
              <a:rPr lang="en-IN" sz="1600">
                <a:latin typeface="Times New Roman"/>
                <a:ea typeface="Times New Roman"/>
                <a:cs typeface="Times New Roman"/>
                <a:sym typeface="Times New Roman"/>
              </a:rPr>
              <a:t>This ensures that every piece of text, as it moves from one module to the next within the project, is enveloped in a quantum-secure layer, making unauthorized access computationally infeasible and safeguarding the sanctity of sensitive information.</a:t>
            </a:r>
            <a:endParaRPr sz="1600">
              <a:latin typeface="Times New Roman"/>
              <a:ea typeface="Times New Roman"/>
              <a:cs typeface="Times New Roman"/>
              <a:sym typeface="Times New Roman"/>
            </a:endParaRPr>
          </a:p>
        </p:txBody>
      </p:sp>
      <p:pic>
        <p:nvPicPr>
          <p:cNvPr id="1041" name="Google Shape;1041;p2"/>
          <p:cNvPicPr preferRelativeResize="0"/>
          <p:nvPr/>
        </p:nvPicPr>
        <p:blipFill rotWithShape="1">
          <a:blip r:embed="rId2">
            <a:alphaModFix/>
          </a:blip>
          <a:srcRect b="0" l="0" r="0" t="0"/>
          <a:stretch/>
        </p:blipFill>
        <p:spPr>
          <a:xfrm>
            <a:off x="3612500" y="4257175"/>
            <a:ext cx="5633099" cy="242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BCEF6-CC10-EE86-2BE3-1E56EFBFA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74B27-B240-FFB6-9D85-6677DA89A029}"/>
              </a:ext>
            </a:extLst>
          </p:cNvPr>
          <p:cNvSpPr>
            <a:spLocks noGrp="1"/>
          </p:cNvSpPr>
          <p:nvPr>
            <p:ph type="title"/>
          </p:nvPr>
        </p:nvSpPr>
        <p:spPr>
          <a:xfrm>
            <a:off x="838200" y="2674275"/>
            <a:ext cx="10515600" cy="1509449"/>
          </a:xfrm>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Calendar Scheduling</a:t>
            </a:r>
            <a:endParaRPr lang="en-IN" sz="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85632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9E3C9-3100-CD34-D6A7-0BD480F9D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5B6D8-03F0-E8DA-6313-52C5F746818D}"/>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Action and Attempt</a:t>
            </a:r>
            <a:endParaRPr lang="en-IN" dirty="0"/>
          </a:p>
        </p:txBody>
      </p:sp>
      <p:sp>
        <p:nvSpPr>
          <p:cNvPr id="3" name="Content Placeholder 2">
            <a:extLst>
              <a:ext uri="{FF2B5EF4-FFF2-40B4-BE49-F238E27FC236}">
                <a16:creationId xmlns:a16="http://schemas.microsoft.com/office/drawing/2014/main" id="{CFE2AB67-116A-1F61-8BFE-EA1FBDEDE726}"/>
              </a:ext>
            </a:extLst>
          </p:cNvPr>
          <p:cNvSpPr>
            <a:spLocks noGrp="1"/>
          </p:cNvSpPr>
          <p:nvPr>
            <p:ph idx="1"/>
          </p:nvPr>
        </p:nvSpPr>
        <p:spPr>
          <a:xfrm>
            <a:off x="838200" y="1579032"/>
            <a:ext cx="10515600" cy="4913843"/>
          </a:xfrm>
        </p:spPr>
        <p:txBody>
          <a:bodyPr>
            <a:noAutofit/>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For this module, I propose we use a method called Federated Learning (FL). I will start by selecting TensorFlow Federated (TFF) or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PySyft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as the core framework for the federated learning (FL) component of my system, enabling the training of machine learning models on decentralized data. This approach will involve designing a predictive model that incorporates variables such as the doctor's availability, patient preferences, and the urgency level indicated by the call transcriptions.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For now in the file ‘FL.py’, I have developed an algorithm that simulates the working logic and concepts of a fully trained Federated Learning model which I can develop with more time and computation power.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In the simulation I've constructed, the essence of Federated Learning (FL) is captured through a decentralized approach to scheduling healthcare appointments.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simulation is built using Python and NumPy, showcasing a scenario where doctor and patient data, such as availability and appointment needs, are randomly generated to reflect the diverse and dynamic nature of a healthcare environment.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27705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CD811-62DE-8EE3-3C3F-05B278EA3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C87E7-23F9-47CC-4BB0-BBB88206424E}"/>
              </a:ext>
            </a:extLst>
          </p:cNvPr>
          <p:cNvSpPr>
            <a:spLocks noGrp="1"/>
          </p:cNvSpPr>
          <p:nvPr>
            <p:ph type="title"/>
          </p:nvPr>
        </p:nvSpPr>
        <p:spPr>
          <a:xfrm>
            <a:off x="838200" y="194734"/>
            <a:ext cx="10515600" cy="660400"/>
          </a:xfrm>
        </p:spPr>
        <p:txBody>
          <a:bodyPr>
            <a:normAutofit/>
          </a:bodyPr>
          <a:lstStyle/>
          <a:p>
            <a:r>
              <a:rPr lang="en-IN"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31FB6C0-908C-B2A5-8869-E8D5862EC079}"/>
              </a:ext>
            </a:extLst>
          </p:cNvPr>
          <p:cNvSpPr>
            <a:spLocks noGrp="1"/>
          </p:cNvSpPr>
          <p:nvPr>
            <p:ph idx="1"/>
          </p:nvPr>
        </p:nvSpPr>
        <p:spPr>
          <a:xfrm>
            <a:off x="838200" y="965200"/>
            <a:ext cx="10515600" cy="5698066"/>
          </a:xfrm>
        </p:spPr>
        <p:txBody>
          <a:bodyPr>
            <a:normAutofit lnSpcReduction="10000"/>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simulation includes mechanisms for mapping patient severity to a numerical priority, introducing differential privacy through noise addition to protect privacy, and aggregating updates in a privacy-preserving manner—key components that mirror the FL process of local computation and global aggregation without compromising data privacy.</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core of this simulation lies in its ability to demonstrate the federated learning cycle through the selection of subsets of doctors and patients, simulating local improvements in doctor availability, and aggregating patient needs with privacy considerations.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For instance, the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select_clients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function represents the FL concept of selecting random subsets of nodes (in this case, doctors and patients) for each learning cycle.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noise_for_privacy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aggregate_with_privacy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functions simulate the application of differential privacy, a technique vital for ensuring that the aggregated data used to update the global model does not reveal sensitive information about the participants.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simulation advances through cycles, with each cycle representing an iteration of federated learning where local updates are aggregated to improve the global scheduling model.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effectiveness of the scheduling is evaluated based on the match rate between patient needs and doctor availability, reflecting the goal of optimizing resource allocation in a real-world federated learning scenario.</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74851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9BF3-9016-4117-DAC4-96C29E6BC797}"/>
              </a:ext>
            </a:extLst>
          </p:cNvPr>
          <p:cNvSpPr>
            <a:spLocks noGrp="1"/>
          </p:cNvSpPr>
          <p:nvPr>
            <p:ph type="title"/>
          </p:nvPr>
        </p:nvSpPr>
        <p:spPr>
          <a:xfrm>
            <a:off x="838199" y="1754717"/>
            <a:ext cx="10515600" cy="1604433"/>
          </a:xfrm>
        </p:spPr>
        <p:txBody>
          <a:bodyPr>
            <a:normAutofit/>
          </a:bodyPr>
          <a:lstStyle/>
          <a:p>
            <a:pPr algn="ctr"/>
            <a:r>
              <a:rPr lang="en-I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Patient - Nurse </a:t>
            </a:r>
            <a:br>
              <a:rPr lang="en-I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Audio Call Transcript Generation</a:t>
            </a:r>
            <a:endParaRPr lang="en-IN" sz="115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D3EE957B-E256-DC7E-A70B-0BB505BC0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83" y="3706019"/>
            <a:ext cx="4068234" cy="2288382"/>
          </a:xfrm>
          <a:prstGeom prst="rect">
            <a:avLst/>
          </a:prstGeom>
        </p:spPr>
      </p:pic>
    </p:spTree>
    <p:extLst>
      <p:ext uri="{BB962C8B-B14F-4D97-AF65-F5344CB8AC3E}">
        <p14:creationId xmlns:p14="http://schemas.microsoft.com/office/powerpoint/2010/main" val="798648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C7997A-96FE-B2AA-CB27-084E71868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720" y="135466"/>
            <a:ext cx="8884559" cy="6587067"/>
          </a:xfrm>
          <a:prstGeom prst="rect">
            <a:avLst/>
          </a:prstGeom>
        </p:spPr>
      </p:pic>
    </p:spTree>
    <p:extLst>
      <p:ext uri="{BB962C8B-B14F-4D97-AF65-F5344CB8AC3E}">
        <p14:creationId xmlns:p14="http://schemas.microsoft.com/office/powerpoint/2010/main" val="183814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59340-329B-3A46-5BBB-A557BD68E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79EF8-C290-B10B-0080-F4D4C964613A}"/>
              </a:ext>
            </a:extLst>
          </p:cNvPr>
          <p:cNvSpPr>
            <a:spLocks noGrp="1"/>
          </p:cNvSpPr>
          <p:nvPr>
            <p:ph type="title"/>
          </p:nvPr>
        </p:nvSpPr>
        <p:spPr>
          <a:xfrm>
            <a:off x="838200" y="2674275"/>
            <a:ext cx="10515600" cy="1509449"/>
          </a:xfrm>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Portal and Dashboard Creation</a:t>
            </a:r>
            <a:endParaRPr lang="en-IN" sz="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6135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DAADF-EA3B-8FEA-6F1B-AC0D8807D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3AEA5-48EC-21E5-58F5-6E90E4C4FDC6}"/>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9ADE8D85-F0DD-E791-6F94-490B46BC97B0}"/>
              </a:ext>
            </a:extLst>
          </p:cNvPr>
          <p:cNvSpPr>
            <a:spLocks noGrp="1"/>
          </p:cNvSpPr>
          <p:nvPr>
            <p:ph idx="1"/>
          </p:nvPr>
        </p:nvSpPr>
        <p:spPr>
          <a:xfrm>
            <a:off x="838200" y="1468966"/>
            <a:ext cx="10515600" cy="4913843"/>
          </a:xfrm>
        </p:spPr>
        <p:txBody>
          <a:bodyPr>
            <a:noAutofit/>
          </a:bodyPr>
          <a:lstStyle/>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envisioned healthcare dashboard, to be developed using Flask and potentially Django for broader web capabilities, will feature advanced technical implementations for a secure and interactive user experience. User authentication will be managed via Flask-Login and Flask-JWT-Extended, ensuring robust security for Register and Login functionalities.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Once authenticated, doctors will access a dashboard populated with Patient IDs, each clickable to reveal a Generated Summary Report, related medical literature, precautionary reports, risk assessments, and appointment statuses. This functionality will be powered by integrating the "google/</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pegasus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-large" NLP model for summary generation and Elasticsearch for efficient medical literature retrieval, alongside an API call to databases like PubMed for related references.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dashboard's backend will harness Flask-</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SocketIO</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for real-time updates on patient appointment acceptance, while the precautionary reports and risk levels will be generated using custom models, including the "xz97/AlpaCare-llama1-7b" for precautionary measures and TensorFlow Federated for decentralized, privacy-preserving predictive analytics. </a:t>
            </a:r>
          </a:p>
          <a:p>
            <a:pPr algn="just">
              <a:lnSpc>
                <a:spcPct val="115000"/>
              </a:lnSpc>
              <a:spcBef>
                <a:spcPts val="1200"/>
              </a:spcBef>
              <a:spcAft>
                <a:spcPts val="12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comprehensive integration of Flask, Django, JWT authentication, Hugging Face's Transformers,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Fastai</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Elasticsearch, and TensorFlow Federated encapsulates the project's commitment to leveraging cutting-edge technologies for enhancing healthcare management and decision-making processes, ensuring a secure, efficient, and user-centric platform for doctors. The Federated Learning model will be used to link each patient to the available doctor to be viewed in the dashboard.</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2976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2528F2-43FE-BE76-F0E3-5E65EDFAA70F}"/>
              </a:ext>
            </a:extLst>
          </p:cNvPr>
          <p:cNvPicPr>
            <a:picLocks noChangeAspect="1"/>
          </p:cNvPicPr>
          <p:nvPr/>
        </p:nvPicPr>
        <p:blipFill rotWithShape="1">
          <a:blip r:embed="rId2">
            <a:extLst>
              <a:ext uri="{28A0092B-C50C-407E-A947-70E740481C1C}">
                <a14:useLocalDpi xmlns:a14="http://schemas.microsoft.com/office/drawing/2010/main" val="0"/>
              </a:ext>
            </a:extLst>
          </a:blip>
          <a:srcRect t="3501" b="3197"/>
          <a:stretch/>
        </p:blipFill>
        <p:spPr>
          <a:xfrm>
            <a:off x="646922" y="578498"/>
            <a:ext cx="10898155" cy="5719665"/>
          </a:xfrm>
          <a:prstGeom prst="rect">
            <a:avLst/>
          </a:prstGeom>
        </p:spPr>
      </p:pic>
    </p:spTree>
    <p:extLst>
      <p:ext uri="{BB962C8B-B14F-4D97-AF65-F5344CB8AC3E}">
        <p14:creationId xmlns:p14="http://schemas.microsoft.com/office/powerpoint/2010/main" val="130626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3F35-357F-250D-C572-7400806E41EB}"/>
              </a:ext>
            </a:extLst>
          </p:cNvPr>
          <p:cNvSpPr>
            <a:spLocks noGrp="1"/>
          </p:cNvSpPr>
          <p:nvPr>
            <p:ph type="title"/>
          </p:nvPr>
        </p:nvSpPr>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Action</a:t>
            </a:r>
          </a:p>
        </p:txBody>
      </p:sp>
      <p:sp>
        <p:nvSpPr>
          <p:cNvPr id="3" name="Content Placeholder 2">
            <a:extLst>
              <a:ext uri="{FF2B5EF4-FFF2-40B4-BE49-F238E27FC236}">
                <a16:creationId xmlns:a16="http://schemas.microsoft.com/office/drawing/2014/main" id="{1F0305DB-51FE-CB9B-3F69-45FBF6E2C2A1}"/>
              </a:ext>
            </a:extLst>
          </p:cNvPr>
          <p:cNvSpPr>
            <a:spLocks noGrp="1"/>
          </p:cNvSpPr>
          <p:nvPr>
            <p:ph idx="1"/>
          </p:nvPr>
        </p:nvSpPr>
        <p:spPr>
          <a:xfrm>
            <a:off x="838200" y="1825625"/>
            <a:ext cx="10515600" cy="4351338"/>
          </a:xfrm>
        </p:spPr>
        <p:txBody>
          <a:bodyPr>
            <a:normAutofit/>
          </a:bodyPr>
          <a:lstStyle/>
          <a:p>
            <a:pPr algn="just"/>
            <a:r>
              <a:rPr lang="en-IN" sz="1600" dirty="0">
                <a:effectLst/>
                <a:latin typeface="Times New Roman" panose="02020603050405020304" pitchFamily="18" charset="0"/>
                <a:ea typeface="Times New Roman" panose="02020603050405020304" pitchFamily="18" charset="0"/>
              </a:rPr>
              <a:t>I have built the code ‘v1_pr.py’ that leverages the pre-trained Wav2Vec2 model and processor from the "facebook/wav2vec2-base-960h" checkpoint to transcribe audio. </a:t>
            </a:r>
          </a:p>
          <a:p>
            <a:pPr algn="just"/>
            <a:r>
              <a:rPr lang="en-IN" sz="1600" dirty="0">
                <a:effectLst/>
                <a:latin typeface="Times New Roman" panose="02020603050405020304" pitchFamily="18" charset="0"/>
                <a:ea typeface="Times New Roman" panose="02020603050405020304" pitchFamily="18" charset="0"/>
              </a:rPr>
              <a:t>It begins by loading an audio file with the librosa library and employs the noise reduce library to enhance audio quality. </a:t>
            </a:r>
          </a:p>
          <a:p>
            <a:pPr algn="just"/>
            <a:r>
              <a:rPr lang="en-IN" sz="1600" dirty="0">
                <a:effectLst/>
                <a:latin typeface="Times New Roman" panose="02020603050405020304" pitchFamily="18" charset="0"/>
                <a:ea typeface="Times New Roman" panose="02020603050405020304" pitchFamily="18" charset="0"/>
              </a:rPr>
              <a:t>Next,  the Wav2Vec2 processor prepares the audio for the model. The model then generates logits, which are converted into predicted ids using argmax.</a:t>
            </a:r>
          </a:p>
          <a:p>
            <a:pPr algn="just"/>
            <a:r>
              <a:rPr lang="en-IN" sz="1600" dirty="0">
                <a:effectLst/>
                <a:latin typeface="Times New Roman" panose="02020603050405020304" pitchFamily="18" charset="0"/>
                <a:ea typeface="Times New Roman" panose="02020603050405020304" pitchFamily="18" charset="0"/>
              </a:rPr>
              <a:t>Finally, the processor's batch_decode function transforms the ids into the transcribed text output.</a:t>
            </a:r>
            <a:endParaRPr lang="en-IN" sz="2400" dirty="0"/>
          </a:p>
        </p:txBody>
      </p:sp>
    </p:spTree>
    <p:extLst>
      <p:ext uri="{BB962C8B-B14F-4D97-AF65-F5344CB8AC3E}">
        <p14:creationId xmlns:p14="http://schemas.microsoft.com/office/powerpoint/2010/main" val="781425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535-66FE-8C1C-C159-DA66C5B3B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71DA9-7C49-CB46-B7AD-B8BCC6E48FBD}"/>
              </a:ext>
            </a:extLst>
          </p:cNvPr>
          <p:cNvSpPr>
            <a:spLocks noGrp="1"/>
          </p:cNvSpPr>
          <p:nvPr>
            <p:ph type="title"/>
          </p:nvPr>
        </p:nvSpPr>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Attempt</a:t>
            </a:r>
          </a:p>
        </p:txBody>
      </p:sp>
      <p:sp>
        <p:nvSpPr>
          <p:cNvPr id="3" name="Content Placeholder 2">
            <a:extLst>
              <a:ext uri="{FF2B5EF4-FFF2-40B4-BE49-F238E27FC236}">
                <a16:creationId xmlns:a16="http://schemas.microsoft.com/office/drawing/2014/main" id="{252EB6B0-F2F3-A417-2E77-3A9A0CB4B9E8}"/>
              </a:ext>
            </a:extLst>
          </p:cNvPr>
          <p:cNvSpPr>
            <a:spLocks noGrp="1"/>
          </p:cNvSpPr>
          <p:nvPr>
            <p:ph idx="1"/>
          </p:nvPr>
        </p:nvSpPr>
        <p:spPr>
          <a:xfrm>
            <a:off x="838200" y="1825625"/>
            <a:ext cx="10515600" cy="4583642"/>
          </a:xfrm>
        </p:spPr>
        <p:txBody>
          <a:bodyPr>
            <a:normAutofit/>
          </a:bodyPr>
          <a:lstStyle/>
          <a:p>
            <a:pPr algn="just">
              <a:lnSpc>
                <a:spcPct val="115000"/>
              </a:lnSpc>
            </a:pPr>
            <a:r>
              <a:rPr lang="en-IN" sz="1600" dirty="0">
                <a:effectLst/>
                <a:latin typeface="Times New Roman" panose="02020603050405020304" pitchFamily="18" charset="0"/>
                <a:ea typeface="Times New Roman" panose="02020603050405020304" pitchFamily="18" charset="0"/>
              </a:rPr>
              <a:t>I built the same code ‘v1_fitu.py’ but added even more functionalities by fine-tuning the pre-trained Wav2Vec2 model on our local custom dataset (if provided in future). </a:t>
            </a:r>
          </a:p>
          <a:p>
            <a:pPr algn="just">
              <a:lnSpc>
                <a:spcPct val="115000"/>
              </a:lnSpc>
            </a:pPr>
            <a:r>
              <a:rPr lang="en-IN" sz="1600" dirty="0">
                <a:effectLst/>
                <a:latin typeface="Times New Roman" panose="02020603050405020304" pitchFamily="18" charset="0"/>
                <a:ea typeface="Times New Roman" panose="02020603050405020304" pitchFamily="18" charset="0"/>
              </a:rPr>
              <a:t>It prepares the dataset, creates an Audio Dataset for loading audio and transcriptions, and implements a training loop. During the loop, the model is iteratively optimized using your data, with the optimizer adjusting weights based on the calculated loss. </a:t>
            </a:r>
          </a:p>
          <a:p>
            <a:pPr algn="just">
              <a:lnSpc>
                <a:spcPct val="115000"/>
              </a:lnSpc>
            </a:pPr>
            <a:r>
              <a:rPr lang="en-IN" sz="1600" dirty="0">
                <a:effectLst/>
                <a:latin typeface="Times New Roman" panose="02020603050405020304" pitchFamily="18" charset="0"/>
                <a:ea typeface="Times New Roman" panose="02020603050405020304" pitchFamily="18" charset="0"/>
              </a:rPr>
              <a:t>This fine-tuning process tailors the model to the specific characteristics of your dataset, potentially leading to more accurate transcriptions. </a:t>
            </a:r>
          </a:p>
          <a:p>
            <a:pPr algn="just">
              <a:lnSpc>
                <a:spcPct val="115000"/>
              </a:lnSpc>
            </a:pPr>
            <a:r>
              <a:rPr lang="en-IN" sz="1600" dirty="0">
                <a:effectLst/>
                <a:latin typeface="Times New Roman" panose="02020603050405020304" pitchFamily="18" charset="0"/>
                <a:ea typeface="Times New Roman" panose="02020603050405020304" pitchFamily="18" charset="0"/>
              </a:rPr>
              <a:t>Finally, the fine-tuned model and processor are saved for future use. Given the right amount of time and computational power, I can very much run this code.</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64446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DD4F9-2616-CA21-ADD5-E28BDF18E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847382-6300-64DD-01EF-3009FFD6E7B4}"/>
              </a:ext>
            </a:extLst>
          </p:cNvPr>
          <p:cNvSpPr>
            <a:spLocks noGrp="1"/>
          </p:cNvSpPr>
          <p:nvPr>
            <p:ph type="title"/>
          </p:nvPr>
        </p:nvSpPr>
        <p:spPr/>
        <p:txBody>
          <a:bodyPr>
            <a:normAutofit/>
          </a:bodyPr>
          <a:lstStyle/>
          <a:p>
            <a:pPr algn="ctr"/>
            <a:r>
              <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2FF5119-3AD8-916A-272B-FC70E8E95D7F}"/>
              </a:ext>
            </a:extLst>
          </p:cNvPr>
          <p:cNvSpPr>
            <a:spLocks noGrp="1"/>
          </p:cNvSpPr>
          <p:nvPr>
            <p:ph idx="1"/>
          </p:nvPr>
        </p:nvSpPr>
        <p:spPr>
          <a:xfrm>
            <a:off x="838200" y="1591734"/>
            <a:ext cx="10515600" cy="5054600"/>
          </a:xfrm>
        </p:spPr>
        <p:txBody>
          <a:bodyPr>
            <a:noAutofit/>
          </a:bodyPr>
          <a:lstStyle/>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intend to perform this particular use case using the model called Conformer. If given time to research and implement, I'll first need to modify my codebase. </a:t>
            </a:r>
          </a:p>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I'll start by switching the import statements to use Conformer modules from Hugging Face Transformers—probably something like from transformers import Conformer For CTC, Conformer Processor. I'll likely experiment with a suitable checkpoint like "facebook/conformer-</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ctc</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-small" as a base. Since the core concepts of data loading and preprocessing remain similar, my Audio Dataset class might only need minor adjustments to work with the Conformer processor.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most significant shift will be in the training loop. Conformer's unique architecture, combining convolution and self-attention, could necessitate tweaks in the learning rate or optimizer settings to ensure optimal convergence. I might also investigate techniques like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SpecAugment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(data augmentation specifically for speech) to further bolster the model's performance.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anticipate the Conformer model potentially surpassing Wav2Vec2 in transcription accuracy. Its ability to model long-range dependencies in audio should prove especially beneficial for handling complex or noisy audio samples.  Additionally, Conformer's architectural design may translate to computational efficiency gains, although the trade-off could be longer fine-tuning times or a need for a larger dataset to fully capitalize on its advantages.</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74468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DBEB-1C35-8FAA-2275-1ABCEB14E5F3}"/>
              </a:ext>
            </a:extLst>
          </p:cNvPr>
          <p:cNvSpPr>
            <a:spLocks noGrp="1"/>
          </p:cNvSpPr>
          <p:nvPr>
            <p:ph type="title"/>
          </p:nvPr>
        </p:nvSpPr>
        <p:spPr>
          <a:xfrm>
            <a:off x="838200" y="2766218"/>
            <a:ext cx="10515600" cy="1325563"/>
          </a:xfrm>
        </p:spPr>
        <p:txBody>
          <a:bodyPr>
            <a:normAutofit/>
          </a:bodyPr>
          <a:lstStyle/>
          <a:p>
            <a:pPr algn="ctr"/>
            <a:r>
              <a:rPr lang="en-I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Redaction of Transcript Text</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5739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3CC1-0B65-6EF4-6031-406DF7EE8B16}"/>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Action</a:t>
            </a:r>
            <a:endParaRPr lang="en-IN" dirty="0"/>
          </a:p>
        </p:txBody>
      </p:sp>
      <p:sp>
        <p:nvSpPr>
          <p:cNvPr id="3" name="Content Placeholder 2">
            <a:extLst>
              <a:ext uri="{FF2B5EF4-FFF2-40B4-BE49-F238E27FC236}">
                <a16:creationId xmlns:a16="http://schemas.microsoft.com/office/drawing/2014/main" id="{F55A5C23-C3D0-4CFF-A870-9EF4756758DA}"/>
              </a:ext>
            </a:extLst>
          </p:cNvPr>
          <p:cNvSpPr>
            <a:spLocks noGrp="1"/>
          </p:cNvSpPr>
          <p:nvPr>
            <p:ph idx="1"/>
          </p:nvPr>
        </p:nvSpPr>
        <p:spPr>
          <a:xfrm>
            <a:off x="838200" y="1605492"/>
            <a:ext cx="10515600" cy="1925108"/>
          </a:xfrm>
        </p:spPr>
        <p:txBody>
          <a:bodyPr>
            <a:normAutofit/>
          </a:bodyPr>
          <a:lstStyle/>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In the file ‘v2_pr.py’, I loaded the "en_core_web_md" SpaCy NLP model for entity recognition.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 developed the redact_personal_info function, which uses SpaCy's NER capabilities to identify names, locations, dates, and organizations, replacing them with '██████’.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For even better coverage, I incorporated regular expressions to redact various phone number formats, email addresses, and potential medical record numbers.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Finally, I ensured the redacted text was securely saved to an output file.</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E651191-7FD3-F713-0BDC-091EEEA7BC88}"/>
              </a:ext>
            </a:extLst>
          </p:cNvPr>
          <p:cNvSpPr txBox="1">
            <a:spLocks/>
          </p:cNvSpPr>
          <p:nvPr/>
        </p:nvSpPr>
        <p:spPr>
          <a:xfrm>
            <a:off x="838200" y="32961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dirty="0"/>
          </a:p>
        </p:txBody>
      </p:sp>
      <p:sp>
        <p:nvSpPr>
          <p:cNvPr id="5" name="Content Placeholder 2">
            <a:extLst>
              <a:ext uri="{FF2B5EF4-FFF2-40B4-BE49-F238E27FC236}">
                <a16:creationId xmlns:a16="http://schemas.microsoft.com/office/drawing/2014/main" id="{8725EA06-A178-FA42-884D-390D612C5CC9}"/>
              </a:ext>
            </a:extLst>
          </p:cNvPr>
          <p:cNvSpPr txBox="1">
            <a:spLocks/>
          </p:cNvSpPr>
          <p:nvPr/>
        </p:nvSpPr>
        <p:spPr>
          <a:xfrm>
            <a:off x="838200" y="452966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pPr>
            <a:r>
              <a:rPr lang="en-IN" sz="1600" dirty="0">
                <a:latin typeface="Times New Roman" panose="02020603050405020304" pitchFamily="18" charset="0"/>
                <a:ea typeface="Times New Roman" panose="02020603050405020304" pitchFamily="18" charset="0"/>
              </a:rPr>
              <a:t>I would like to integrate this redaction process with the previous transcription module that would have used the trained Conformer model and also create a custom dataset on more unobvious personal information and apply boosted ML algorithms in a pipeline and apply them to identify more unique personal information texts to redact in the final flow of the process. </a:t>
            </a:r>
            <a:endParaRPr lang="en-IN" sz="16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9568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4D8AE-EA3B-E234-015F-FE9055847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8BE65-77B5-E7A1-CED0-33D9BB0F50B1}"/>
              </a:ext>
            </a:extLst>
          </p:cNvPr>
          <p:cNvSpPr>
            <a:spLocks noGrp="1"/>
          </p:cNvSpPr>
          <p:nvPr>
            <p:ph type="title"/>
          </p:nvPr>
        </p:nvSpPr>
        <p:spPr/>
        <p:txBody>
          <a:bodyPr/>
          <a:lstStyle/>
          <a:p>
            <a:pPr algn="ct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Output</a:t>
            </a:r>
            <a:endParaRPr lang="en-IN" dirty="0"/>
          </a:p>
        </p:txBody>
      </p:sp>
      <p:sp>
        <p:nvSpPr>
          <p:cNvPr id="3" name="Content Placeholder 2">
            <a:extLst>
              <a:ext uri="{FF2B5EF4-FFF2-40B4-BE49-F238E27FC236}">
                <a16:creationId xmlns:a16="http://schemas.microsoft.com/office/drawing/2014/main" id="{C638FE20-0E85-E9FC-22FA-41ADC218A419}"/>
              </a:ext>
            </a:extLst>
          </p:cNvPr>
          <p:cNvSpPr>
            <a:spLocks noGrp="1"/>
          </p:cNvSpPr>
          <p:nvPr>
            <p:ph idx="1"/>
          </p:nvPr>
        </p:nvSpPr>
        <p:spPr>
          <a:xfrm>
            <a:off x="838200" y="1605491"/>
            <a:ext cx="10515600" cy="4947709"/>
          </a:xfrm>
        </p:spPr>
        <p:txBody>
          <a:bodyPr>
            <a:normAutofit/>
          </a:bodyPr>
          <a:lstStyle/>
          <a:p>
            <a:pPr>
              <a:lnSpc>
                <a:spcPct val="20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Hello, my name is ██████ and I am a new patient calling ██████ regarding some health issues I have been experiencing. I am a ██████ accountant working as a financial analyst at ██████. For ██████, I have had severe headaches and nausea. The headaches feel like throbbing pain on one side of my head, and they happen almost daily. I also feel very nauseous when the headaches come on, and sometimes I vomit from the nausea. In addition to the headaches and nausea, I have been feeling excessively tired no matter how much rest I get. I sleep over 8 hours every night, but still wake up exhausted. My ██████ if you need to access my history. I just moved to this area ██████, so you may not have my previous medical records on file yet. I would greatly appreciate if you could provide advice or set up an appointment for me regarding these persistent headaches, nausea and fatigue I have been struggling with. Please let me know if you need any additional details or medical history from me. I can be reached at ██████ if you need to follow up with me directly. Thank you for your time and assistance.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851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72EE-BA98-10FA-C982-0CF149F74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AF21B-03E6-123C-04BE-3DAB9E504BE6}"/>
              </a:ext>
            </a:extLst>
          </p:cNvPr>
          <p:cNvSpPr>
            <a:spLocks noGrp="1"/>
          </p:cNvSpPr>
          <p:nvPr>
            <p:ph type="title"/>
          </p:nvPr>
        </p:nvSpPr>
        <p:spPr>
          <a:xfrm>
            <a:off x="838199" y="1547018"/>
            <a:ext cx="10515600" cy="1325563"/>
          </a:xfrm>
        </p:spPr>
        <p:txBody>
          <a:bodyPr>
            <a:normAutofit fontScale="90000"/>
          </a:bodyPr>
          <a:lstStyle/>
          <a:p>
            <a:pPr algn="ctr"/>
            <a:r>
              <a:rPr lang="en-IN" sz="5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Summary Generation of Transcript</a:t>
            </a:r>
            <a:endParaRPr lang="en-IN" sz="54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B19FE8D-726A-28C8-79F7-77DBEB8A5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808" y="3314909"/>
            <a:ext cx="5568383" cy="2606255"/>
          </a:xfrm>
          <a:prstGeom prst="rect">
            <a:avLst/>
          </a:prstGeom>
        </p:spPr>
      </p:pic>
    </p:spTree>
    <p:extLst>
      <p:ext uri="{BB962C8B-B14F-4D97-AF65-F5344CB8AC3E}">
        <p14:creationId xmlns:p14="http://schemas.microsoft.com/office/powerpoint/2010/main" val="2632255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6.xml" val="1830399610"/>
  <p:tag name="ppt/slides/slide13.xml" val="1456015368"/>
  <p:tag name="ppt/slides/slide1.xml" val="38655068"/>
  <p:tag name="ppt/slides/slide2.xml" val="65592066"/>
  <p:tag name="ppt/slides/slide3.xml" val="955432952"/>
  <p:tag name="ppt/slides/slide4.xml" val="2655497479"/>
  <p:tag name="ppt/slides/slide5.xml" val="1362799532"/>
  <p:tag name="ppt/slides/slide6.xml" val="3070990636"/>
  <p:tag name="ppt/slides/slide7.xml" val="2541109449"/>
  <p:tag name="ppt/slides/slide8.xml" val="4066589576"/>
  <p:tag name="ppt/slides/slide9.xml" val="936975312"/>
  <p:tag name="ppt/slides/slide10.xml" val="3947766227"/>
  <p:tag name="ppt/slides/slide11.xml" val="1677839759"/>
  <p:tag name="ppt/slides/slide12.xml" val="328323873"/>
  <p:tag name="ppt/slides/slide14.xml" val="1108811426"/>
  <p:tag name="ppt/slides/slide15.xml" val="1235899867"/>
  <p:tag name="ppt/slides/slide17.xml" val="2882869386"/>
  <p:tag name="ppt/slides/slide18.xml" val="1942710748"/>
  <p:tag name="ppt/slides/slide19.xml" val="1650300960"/>
  <p:tag name="ppt/slides/slide20.xml" val="4084013431"/>
  <p:tag name="ppt/slides/slide21.xml" val="2351760580"/>
  <p:tag name="ppt/slides/slide22.xml" val="3776733686"/>
  <p:tag name="ppt/slides/slide23.xml" val="1582236044"/>
  <p:tag name="ppt/slideMasters/slideMaster1.xml" val="752512268"/>
  <p:tag name="ppt/slideLayouts/slideLayout7.xml" val="2082381622"/>
  <p:tag name="ppt/slideLayouts/slideLayout1.xml" val="145453589"/>
  <p:tag name="ppt/slideLayouts/slideLayout2.xml" val="1532199906"/>
  <p:tag name="ppt/slideLayouts/slideLayout3.xml" val="3142691158"/>
  <p:tag name="ppt/slideLayouts/slideLayout4.xml" val="4247548944"/>
  <p:tag name="ppt/slideLayouts/slideLayout5.xml" val="1266224374"/>
  <p:tag name="ppt/slideLayouts/slideLayout6.xml" val="3980099511"/>
  <p:tag name="ppt/slideLayouts/slideLayout8.xml" val="4280525492"/>
  <p:tag name="ppt/slideLayouts/slideLayout9.xml" val="3496982341"/>
  <p:tag name="ppt/slideLayouts/slideLayout10.xml" val="3908037056"/>
  <p:tag name="ppt/slideLayouts/slideLayout11.xml" val="3756785106"/>
  <p:tag name="ppt/theme/theme1.xml" val="1572619131"/>
  <p:tag name="ppt/media/image1.png" val="3506704138"/>
  <p:tag name="ppt/media/image2.png" val="2616286036"/>
  <p:tag name="ppt/media/image3.svg" val="1821881123"/>
  <p:tag name="ppt/media/image4.png" val="3899403173"/>
  <p:tag name="ppt/media/image5.svg" val="1304272007"/>
  <p:tag name="ppt/media/image6.png" val="1112835224"/>
  <p:tag name="ppt/media/image10.png" val="2601791530"/>
  <p:tag name="ppt/media/image11.png" val="2936052387"/>
  <p:tag name="ppt/media/image12.jpg" val="478856989"/>
  <p:tag name="ppt/media/image13.png" val="1698139545"/>
  <p:tag name="ppt/media/image14.png" val="3401108927"/>
  <p:tag name="ppt/media/image7.svg" val="2579954377"/>
  <p:tag name="ppt/media/image15.png" val="3380445226"/>
  <p:tag name="ppt/media/image8.png" val="195966482"/>
  <p:tag name="ppt/media/image9.png" val="9200971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