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  <p:sldMasterId id="2147483696" r:id="rId3"/>
    <p:sldMasterId id="2147483660" r:id="rId4"/>
    <p:sldMasterId id="2147483708" r:id="rId5"/>
    <p:sldMasterId id="2147483648" r:id="rId6"/>
  </p:sldMasterIdLst>
  <p:sldIdLst>
    <p:sldId id="2140756585" r:id="rId7"/>
    <p:sldId id="2140756596" r:id="rId8"/>
    <p:sldId id="260" r:id="rId9"/>
    <p:sldId id="2140756597" r:id="rId10"/>
    <p:sldId id="2140756553" r:id="rId11"/>
    <p:sldId id="2140756582" r:id="rId12"/>
    <p:sldId id="2140756580" r:id="rId13"/>
    <p:sldId id="2140756579" r:id="rId14"/>
    <p:sldId id="2140756586" r:id="rId15"/>
    <p:sldId id="2140756587" r:id="rId16"/>
    <p:sldId id="2140756588" r:id="rId17"/>
    <p:sldId id="2140756589" r:id="rId18"/>
    <p:sldId id="2140756590" r:id="rId19"/>
    <p:sldId id="2140756591" r:id="rId20"/>
    <p:sldId id="2140756592" r:id="rId21"/>
    <p:sldId id="2140756593" r:id="rId22"/>
    <p:sldId id="2140756598" r:id="rId23"/>
    <p:sldId id="2140756599" r:id="rId24"/>
    <p:sldId id="2140756600" r:id="rId25"/>
    <p:sldId id="2140756601" r:id="rId26"/>
    <p:sldId id="2140756602" r:id="rId27"/>
    <p:sldId id="2140756603" r:id="rId28"/>
    <p:sldId id="2140756604" r:id="rId29"/>
    <p:sldId id="2140756605" r:id="rId30"/>
    <p:sldId id="214075659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12A5-D526-91A4-7D7C-D07D93C0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8442B-AA90-91AB-B4F6-82F796228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9F19C-8500-3C9B-A735-36818FC5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DF7-B12E-444D-B080-9018560D695B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1D8C1-2DF7-6C38-2587-A10D7843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F750-7804-4D43-84D1-03519C03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AC03-72E9-48FC-9060-C86BB9048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86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0B2C-E0BE-5845-6927-106AB5F3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CA8EE-1CE4-0462-9759-44D5359A5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7D9A-82CF-4527-1824-25E7F402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DF7-B12E-444D-B080-9018560D695B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29133-B4B6-C8F0-5C33-CAB51BD4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DE17E-F49A-8F2C-C400-6099F124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AC03-72E9-48FC-9060-C86BB9048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71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E811E-6AE8-75AC-B2B2-4B407F3C0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668F9-F19E-3614-5BAA-3C39052EA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B7AB0-8013-8B3E-87CB-313CF7ED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DF7-B12E-444D-B080-9018560D695B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4BEAD-AFC6-EA79-488C-7C0C84FF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A55F6-7B76-D9BD-187A-53883BB2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AC03-72E9-48FC-9060-C86BB9048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80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D695-5029-E61A-C6F1-17D354CB6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2530A-2816-3B0E-E567-997DA9032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D0D50-5972-7E1B-820E-6E409820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07E3-4998-4F9B-A1CC-115C016C22E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AC1C6-F05C-3A60-FE88-0858AE91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36B46-A1FC-CACF-DEEA-FD6495FA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9317-F835-4CD1-B212-EE720ED6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0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F8B3-DF61-E8FA-1CAE-7F526ED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3C0A-EC1B-8D62-4832-3597894E6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9633D-71F6-903E-ECE0-4852ED04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07E3-4998-4F9B-A1CC-115C016C22E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8BB2-0328-74D0-4451-1D5D6D0C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A71AE-978C-7BAE-3333-3225AF16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9317-F835-4CD1-B212-EE720ED6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19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E97F-8E06-6907-3C9E-706534F4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316D3-C088-E4C1-C216-14F3B1C22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E32F6-1892-9298-368E-D92952E4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07E3-4998-4F9B-A1CC-115C016C22E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8A7C4-6813-194C-7D42-66CF2833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F4CAA-66F0-10ED-DE2D-DB3475A6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9317-F835-4CD1-B212-EE720ED6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4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9842-89EB-369F-4BA8-7B0CEDE8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F911-C045-7753-E947-DE8798548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726F0-AC2E-1A91-9337-D1CCCA2A8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AD081-1869-1757-141F-00297D62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07E3-4998-4F9B-A1CC-115C016C22E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D97CD-DCFE-5A02-816E-FCE4AC03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F4F78-0412-8401-D461-03430854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9317-F835-4CD1-B212-EE720ED6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77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67AC-D2B9-1528-BBB3-844767F6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19ABD-8DD9-FC7D-CE85-54515656C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9C655-4FC2-77E3-FE4D-95AA05912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7718F-973B-062D-2F1C-007ECAFD2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CEF12-D076-9C62-0DC0-FD8CF26BC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9D048-DE22-AAD1-995F-59970976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07E3-4998-4F9B-A1CC-115C016C22E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92EE2-5930-12A0-4601-D83BBDE4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03BF3-37FD-E994-6C59-FAF44771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9317-F835-4CD1-B212-EE720ED6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1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8043-7C41-54B4-85C0-C0163C1D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960B8-9232-3A86-8CE5-2003BA5C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07E3-4998-4F9B-A1CC-115C016C22E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EA6D2-AB5E-EDE4-2313-D72DCD41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A9D1E-7F82-6D7F-D84D-7247D1CB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9317-F835-4CD1-B212-EE720ED6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33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7AE7C-33DC-5C74-8892-130B1252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07E3-4998-4F9B-A1CC-115C016C22E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0C4B9-E145-1257-7A13-5A3CCD1A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AF716-D4E7-E9F0-E136-B64049AC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9317-F835-4CD1-B212-EE720ED6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84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6E6B-E697-7BAC-3D7D-5C49B28E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680B-D348-A465-77FF-3D31C9313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4D021-DC0B-21E7-BA62-AE00D443A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E454A-DB9B-E96D-F7DB-14CB4194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07E3-4998-4F9B-A1CC-115C016C22E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08FAC-18CB-3DD9-9F55-CC5F41CE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B1AD1-3804-AF43-3309-5D9A8460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9317-F835-4CD1-B212-EE720ED6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9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DA33-EBF4-A748-25FE-36755D81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18DD-9E23-5782-70A9-27DE6D7A7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5669-15E9-EAAD-2E60-6DAF56E1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DF7-B12E-444D-B080-9018560D695B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F5EA8-307C-0B27-BCAF-A24D1D8D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6FD01-EC15-E037-BB1F-88A5EA68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AC03-72E9-48FC-9060-C86BB9048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64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4ECE-6663-9FCB-F13E-FF7516B3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98EC8-C862-2169-C161-19FF436D9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25588-BBB1-135F-5E65-49DA853C9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858CD-B99C-5871-CE6D-A65A88D1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07E3-4998-4F9B-A1CC-115C016C22E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8BDF0-EED8-3578-AA9D-75C7ED62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BD2D3-6401-B98C-E51D-43BABA73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9317-F835-4CD1-B212-EE720ED6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9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A0CE-B93D-2C6E-A1A1-97A525D3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D6736-B596-A5EC-5017-32754DF9C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FF9D0-373B-562F-E66A-87F2053A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07E3-4998-4F9B-A1CC-115C016C22E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141DA-9E7F-C4B3-6675-8B3DB391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BA4A5-7951-FD9D-3346-B7F3EEFA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9317-F835-4CD1-B212-EE720ED6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82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F7DF3-B146-2C7F-8AF0-BC46F1FBA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1AD20-1FC5-BE1A-CEC9-6B6E6318E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6D4E-D9D5-383E-57AC-FFDAE718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07E3-4998-4F9B-A1CC-115C016C22E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81272-5E28-BFAF-2D81-0D54B5E5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A5D9-BE9E-5D91-7293-108EE659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9317-F835-4CD1-B212-EE720ED6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37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1424-9062-75EF-2469-76FCF9042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DBC91-9D90-1110-1528-4B71474FD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B84C-4F86-F75C-54D1-694A9EE6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E14B-AB79-4B6A-8569-8A7F169E78D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C9254-F6D1-18A9-C68A-6A4C22BE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628E7-6CDC-CAE9-4230-C271D8D6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66CC-98B4-4CAC-ABAD-5C442D13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46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101D-B7DC-97C0-64E4-E1A22375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E549F-8913-3699-F12C-5852EBF2D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ECDC4-476B-8CC2-6C3C-954F1189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E14B-AB79-4B6A-8569-8A7F169E78D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2B4B-D98B-6EC1-C3F4-F64E2EAB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F8E6-15F9-EED2-CD66-ACFE0797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66CC-98B4-4CAC-ABAD-5C442D13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24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A158-1B23-C455-5E58-618FC3D5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3E078-0F3E-A514-060D-86CBEC42C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22EE9-7A08-E3BA-81BF-820F6048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E14B-AB79-4B6A-8569-8A7F169E78D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F9D-45DD-B8EF-EDF3-E8CC98A8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A2AB5-4BC8-D028-0C71-9307AD78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66CC-98B4-4CAC-ABAD-5C442D13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820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A5D0-05E0-C9C7-4D17-CD14B866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824D6-189D-743D-3D90-47B1AED6B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9B4E0-E518-16E8-3973-BB7C76B59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4B4C5-B8C2-7CCC-B94C-840EBD1A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E14B-AB79-4B6A-8569-8A7F169E78D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15FDE-6357-C76B-3F4D-697F7C46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EE187-74FF-ED08-F5F1-E7350FE3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66CC-98B4-4CAC-ABAD-5C442D13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4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3BE9-C7C0-68F1-7D4F-596EA461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845F1-E418-3519-03AC-6509FD0D4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E0EBA-94AC-640D-7291-A181457DF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441DB-BD95-4311-8E47-2FA5328BD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2DEF5-DE95-C351-03A3-B204B2E95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53FD6-4FF4-28D8-2FD1-B21CE31D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E14B-AB79-4B6A-8569-8A7F169E78D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954D3-C44C-1E2D-CBDE-6D010924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ACBD7-5C19-C9CD-0161-370F25A6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66CC-98B4-4CAC-ABAD-5C442D13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3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77DA-1DCF-02F1-4589-7A8062B6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4F371-1046-1EFB-81AE-68FDE092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E14B-AB79-4B6A-8569-8A7F169E78D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4FDFE-4FD1-69BF-511A-8EBB3DC0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358B4-2516-D76C-2A6E-784B5FAB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66CC-98B4-4CAC-ABAD-5C442D13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509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A0777-0D0B-6575-8B42-447C1916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E14B-AB79-4B6A-8569-8A7F169E78D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6D2B7-80E2-A686-BD63-E02B3D1A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7DAAD-6E62-708A-F6C5-90423995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66CC-98B4-4CAC-ABAD-5C442D13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369A-66BB-1894-0B51-5CD6450E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0D40-814B-0E3E-E6AE-0B0E7BD82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29189-5C43-21DE-20D5-BCA1B6D7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DF7-B12E-444D-B080-9018560D695B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63ABF-D4BF-0D59-3904-B91800E5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05D5B-69E9-B686-414A-7B558E75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AC03-72E9-48FC-9060-C86BB9048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0736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F44B-45F8-C493-5A41-8A7EB730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7AF2-5423-87EE-5D8B-29E3ED9EC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0C38C-3EE5-CA31-3DA4-E72EA8E37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DD851-5B00-4C40-F931-F31E8CA8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E14B-AB79-4B6A-8569-8A7F169E78D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575EF-C8D9-B2C6-2FE3-30688C15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9C5DF-7A66-8D25-3DFC-0E53AD24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66CC-98B4-4CAC-ABAD-5C442D13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218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85B7-CB58-2DEA-9AAE-50938D8B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4078F-7B4B-D480-E785-DD3DC3B42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56459-E6D7-0594-9C3B-1084A8618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6BFE7-9B96-D982-C02C-4579ABC9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E14B-AB79-4B6A-8569-8A7F169E78D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FEC7A-C23E-D517-9B2C-75E3BAA5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140A5-E140-CD4D-2352-0881F50A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66CC-98B4-4CAC-ABAD-5C442D13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5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0AA6-0559-2C0E-8650-4DDF11CA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3EABF-39C1-AE35-B1C1-11D25B3C9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8A6F4-B27C-847A-6B84-31AEE953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E14B-AB79-4B6A-8569-8A7F169E78D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9695-49C2-57C6-5D35-49D97617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6F94-9AC4-11FB-ADE9-152FE327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66CC-98B4-4CAC-ABAD-5C442D13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494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FA48F-0995-BBFE-7412-CF81858C6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01B3F-1AEF-D57C-701B-3887BD06D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C7CF8-EB5A-EAA9-59FA-553BF2B6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E14B-AB79-4B6A-8569-8A7F169E78D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2BB57-F2C0-F7B2-01E4-1EBBE16D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8E315-FA50-ABA6-D59C-7AD8F6C9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66CC-98B4-4CAC-ABAD-5C442D13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555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58A0-DE68-74F3-80E8-E07363573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153C6-2134-3BA9-6815-62BD13877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1DDD8-C78E-4C36-AA3B-3BF61F2A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664F-1621-459D-974B-1D23F495F29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BBCE4-37E4-43D3-2EEF-E1BCB2D6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F22C5-22FB-3E05-0E36-3FCDCD94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AC29-1318-48FC-AF61-16677EF4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278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0650-A700-64F4-49A0-3C208382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638D-9301-5723-0D2B-E6D755C7F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C0EF7-B3AE-9210-A3D7-2DD20CAF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664F-1621-459D-974B-1D23F495F29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0415D-667C-C000-F19E-724DAF7C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3C31F-661D-D0AE-6F81-2E985A58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AC29-1318-48FC-AF61-16677EF4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774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010E-86B3-AF76-A69F-2345EAAE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1446E-6D6F-0808-5BAF-AD9E37BF9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18265-9E51-63C6-6557-3D079AE8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664F-1621-459D-974B-1D23F495F29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D130-4348-B58E-5733-5289C19C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A22F3-887B-74F2-5768-6811D5C6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AC29-1318-48FC-AF61-16677EF4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57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973C-E13E-7215-8F7C-64365BE5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DFA6D-DE12-6CA5-C7CD-825C5AE3A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B1D91-5E18-65D6-8F4C-82E1BEFFF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8C029-7E80-1113-7035-82147E24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664F-1621-459D-974B-1D23F495F29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E1F2D-4B7E-8D1A-832A-872B6793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37C17-3364-0D4D-4FD8-22C64D43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AC29-1318-48FC-AF61-16677EF4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940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522A-BCCF-F3D2-F5D7-088DC68D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F01DE-EF03-E3AB-854A-9E874B2BD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AF8E3-C9E2-D73F-F9FF-FB69549D5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DE8F8-413E-6239-4FFC-F6FB73AF1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28017-0306-4551-CC28-97D9E352C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041E1-B7F6-9D76-DF70-E5477B59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664F-1621-459D-974B-1D23F495F29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0025A-778C-E30E-BFE7-0EAF52B9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BC208-5898-43D0-CDD7-F55CDA22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AC29-1318-48FC-AF61-16677EF4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938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0F65-44AB-164B-E674-C02D3CFD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91B0B-BF2E-2684-0CBB-7635E088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664F-1621-459D-974B-1D23F495F29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DA993-6079-7D0F-5027-CECAEABB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1C729-A1F9-9D13-2D12-AB0EE0AD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AC29-1318-48FC-AF61-16677EF4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5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66A2-1472-5E67-F5EE-FCEC1E84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3BBE-2618-C264-A593-97A83AE22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A3988-3F2E-1324-4F39-7FC885E8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15D3-DC40-61D0-EB9C-FEF63B98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DF7-B12E-444D-B080-9018560D695B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51A0C-7DC6-79DF-467E-CCE40006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80C74-1906-A70F-14F8-BA59F1F2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AC03-72E9-48FC-9060-C86BB9048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8206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1C7E1-DBD2-EA91-AD01-BC8C0C3A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664F-1621-459D-974B-1D23F495F29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7C46C-EE47-94C5-2504-DA719C14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81219-9A18-53C1-6657-1681256B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AC29-1318-48FC-AF61-16677EF4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79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FB2F-F7EA-358A-E258-13A8D37F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7831-E9BE-6965-F212-3D8A3691D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DCC96-12DE-51CB-9C36-E87A1722F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52F24-0A58-4F1D-6C30-E6074850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664F-1621-459D-974B-1D23F495F29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5ADA6-811B-C229-6BD2-056AAB7A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846BE-2EBC-6153-DBDC-709590D7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AC29-1318-48FC-AF61-16677EF4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23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6159-9EA7-2103-4B18-88EBB931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11B98-73ED-E680-D734-B42544AFF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8307C-BAE1-E632-C862-ABFBF9B1D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184DC-4C91-1F63-CE2F-EE802838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664F-1621-459D-974B-1D23F495F29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44809-E158-72E8-2607-C868B0A0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4EAF0-72D8-BFB9-AABD-1AFAFC2B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AC29-1318-48FC-AF61-16677EF4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830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7B73-F1D1-C5CA-8254-44D9DD40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7382D-FEF2-81BF-14CB-8C11815E2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432C-799D-5E5E-8C46-B5226FF9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664F-1621-459D-974B-1D23F495F29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71288-0F11-B507-9342-0DE2CF3E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2C2F-2D22-D626-7BCC-0B2DE236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AC29-1318-48FC-AF61-16677EF4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96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954831-7654-47E0-7815-E33AC088D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C31E2-F489-4909-06A2-675AD2014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DF8D-4F81-2963-8F32-D407489C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664F-1621-459D-974B-1D23F495F29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6673E-16C5-BC64-C787-B235BB90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F4CE3-F2ED-9847-E34E-F822C996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AC29-1318-48FC-AF61-16677EF4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853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B34F-8A36-BDAA-0F60-2F4AF01F3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51DD6-2F07-C76C-E14E-D76B36EF1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4C830-9831-373D-D322-96FEC994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ACB3-891A-40DE-8511-57A91037986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96229-F3F8-8652-6FF2-1F3EA028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D7ACC-BF59-D759-7F6C-7590FE87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24B2-E160-40E8-A9B5-07DBDE38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333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1465-623B-F53F-4105-E2F3B55C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A873-1406-81C3-DB15-BC30551D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BFAF-D0C6-D7B5-8EC7-7387C4EB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ACB3-891A-40DE-8511-57A91037986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425C5-C465-BAF4-E1A1-B71CD638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5628-94A0-7200-5D5A-F1FCBBEA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24B2-E160-40E8-A9B5-07DBDE38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817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BD71-8B79-74FF-4E80-60C44774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25255-7D4C-218B-6632-15D0BF962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3EAEB-0C16-60DC-826A-FAA227F0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ACB3-891A-40DE-8511-57A91037986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CEDF-0628-1127-ED1E-1BB62621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A14BF-623E-B7C7-7A8E-15B500DE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24B2-E160-40E8-A9B5-07DBDE38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450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A3BF-1382-E1E6-2ABD-3CD84D12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D3B2-DFE9-F7C9-CF71-E70ACDE81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D7543-70CB-7BE9-B394-861FC403D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5E804-F326-DDB2-0C87-5307763F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ACB3-891A-40DE-8511-57A91037986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49435-6F8F-E714-D087-4B413B66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068C1-A5AD-4B49-6ABC-865F4789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24B2-E160-40E8-A9B5-07DBDE38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823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D297-83CC-424E-3186-BB18727A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D73D5-B49E-EAC2-5403-864C85BC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49D98-F87D-03B7-882B-3C3FF5E4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570D3-7708-031C-5A6E-B91DDBDED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E2A4B-DAD9-9C35-D893-44DE210D9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CCF74-97B6-79D1-5CCF-CFDB7BBA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ACB3-891A-40DE-8511-57A91037986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E86EC-7AB7-7C4D-1D2B-D96E4A63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70A91-6D5F-512C-1F5B-E67284ED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24B2-E160-40E8-A9B5-07DBDE38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5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F63E-4392-F343-AAC5-A15298A6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36338-AFC1-6625-7496-28F10B785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032D5-A61C-3B32-6A23-4DAF08D27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7A276-E77B-2B37-6A9B-866C65A3F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E2069-0B81-72E9-F44F-6D3363E1F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F2BA4-CF89-3A9E-1B4D-C3E55ED2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DF7-B12E-444D-B080-9018560D695B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90B2F-A19D-980E-5A83-1EC4A73A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53FC7-ADA8-5C41-AB9A-F27DD13B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AC03-72E9-48FC-9060-C86BB9048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036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9883-4B7B-9C8F-D7FB-3DC26276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414A7-4BDD-66B0-423C-53AF486C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ACB3-891A-40DE-8511-57A91037986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CF5D5-2974-2802-5C36-1FF89FE9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F1676-0064-6B20-76E7-789DF0DD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24B2-E160-40E8-A9B5-07DBDE38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614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C07B9-2876-95EF-62C0-123CD44C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ACB3-891A-40DE-8511-57A91037986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FFC75-BBE2-5B74-4FAD-AB3896C9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D5F59-EC3B-BE57-EF3D-41FAAD99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24B2-E160-40E8-A9B5-07DBDE38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881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498A-521C-5F60-291B-CEE6A9EA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2AB0-8D2D-D9E3-1720-32C263E7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4923D-C790-19BC-F6A7-5FA45EA52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5F0A1-D768-47BB-D72A-FAE8D52E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ACB3-891A-40DE-8511-57A91037986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51563-D906-53E6-5828-691926D6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CA387-BAB7-2852-22AA-8A4C4EF4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24B2-E160-40E8-A9B5-07DBDE38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009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2882-5734-4EB5-240B-E9794342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012DC-1C33-093A-93F9-22F2237FF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F6DD8-2AE4-76CE-D23D-0EE250897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B7FE4-CB84-A18C-EBA1-34B8C7FE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ACB3-891A-40DE-8511-57A91037986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644CB-EE55-B369-E3FA-3E1C32EC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EC0EB-7725-A9D7-1D87-2B759F93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24B2-E160-40E8-A9B5-07DBDE38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28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DAD7-B986-E266-F42A-C2396F59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3A06E-5559-C891-83C9-7E02F819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1BD16-CE18-2A1A-EC5A-F096B19E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ACB3-891A-40DE-8511-57A91037986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E3762-7D16-D2FC-EBAD-73EA9787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9C104-8390-76F0-A7C0-4209435F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24B2-E160-40E8-A9B5-07DBDE38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11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CE8C2-9DD0-8CFB-18DD-64C04D3E2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F7209-EA08-E72F-64B6-36C218933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915A7-432A-88B7-FCFF-D69B3757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ACB3-891A-40DE-8511-57A91037986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E3F4F-92E9-E6FD-CF21-DFFB8E79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477D-43F7-FFEC-F53B-E4DC2D5F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24B2-E160-40E8-A9B5-07DBDE38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446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075B-81F7-B388-3A87-D0540F065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30035-6F77-39F2-F4C8-7D2C97DFF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1A9D5-C02B-3721-25B2-CA665847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56DD5-BF23-65B9-E79D-D270978C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3E3C0-897A-7578-5EE0-C9E8191F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318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DE8F-D9FE-6577-F38B-2DFC5697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928B-70BA-BE03-71BE-ED73E6D0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B69EF-134F-9AE3-CD97-AE7147F8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8E57F-649B-BCEC-E868-9CE7A2EC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23ACF-A19A-61FA-AE9F-10B1EBFB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394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C0B6-A068-CEAF-574F-02A2EC1D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0E924-8A79-A628-435B-7227FBAE9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B888E-BAA3-92CA-B96D-C3800DBA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F1D8-9888-3996-C6E8-6ECE35E0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EB20-621D-8F47-C07F-7B41B53D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328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B1A0-AD4A-25E8-9C9C-2E7039B6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716D4-4953-93CC-501B-3004F5B71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6A899-9BFC-B724-308E-0FB342520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11E2B-F6D6-B89B-D4D3-AC8E7562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4F370-89B7-7BF5-D7FB-090AE8F7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0B1B3-D943-F923-1C5E-84BFA1B6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6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4F3C-621C-0FE1-8B7E-950F4E45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A0393-B4B7-1D6C-C806-9B877B01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DF7-B12E-444D-B080-9018560D695B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D34C1-B195-CBFC-354B-D17B5FA3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6632F-51A9-EF5F-4E29-F9590E61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AC03-72E9-48FC-9060-C86BB9048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356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4F35-E529-3801-6C78-69E0CB19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F1F7B-A807-2142-53D4-33A67A98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EDCE4-9738-B41A-4C68-D5B8F06B8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AD6AD-4C66-F6B4-CA0A-A757A6EC5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4351E-ACCB-0F5D-9188-4B47BCC6F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B0C06-CB34-E597-54E0-D8F7949F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F6053-6605-E020-E199-5DB029F0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F1A00-29CA-C37A-5E99-8232DFF7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104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FBC3-85FC-6B21-4327-DEE6D0E7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F0F20-9378-7DD1-16A4-FC3AFAD3F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52A2F-CCA4-5EBB-36BE-392C3683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5BA38-C593-DD9A-6259-D9B89DD4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36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846B8-3338-4D1E-168A-D802B86C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22E83-CD85-4757-3EFA-193C1D9E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9E1A4-01E0-48C2-9008-142CFA15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7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40C9-ED2B-BECA-9478-866157EE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4145F-B5B3-6AC5-24A2-C0B92C63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35183-125F-A2BC-8385-7F1A2B5EA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CC5A2-2477-D712-C7E6-FC8AAAB7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72562-EC1F-4C2B-0461-1904133F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18356-ADB5-C7BA-04E6-28F9D65E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665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F181-C8E9-989D-9348-64245158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7A759-5A76-4986-2416-083CDA2D8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F1200-204F-52B6-2FC9-4D8AC3FD9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43573-240A-BBC1-7B48-E383420F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793D7-D966-2FA2-195B-CCA043DC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7B154-4580-2EDF-FC47-D24718A6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6877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3C42-351A-1F28-B456-316F9DAC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DB95F-91AB-BA1C-F2D1-FA5BF3BA1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00660-4BBE-EEF5-8ABE-5329309C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55C5A-4C69-2C3C-9812-E9BBBCB2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E6F05-D686-9774-3476-16B3E591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783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D5F97-976E-F836-74DF-B5A8F5A85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74E49-4E26-04C4-3EA7-E9F223BA9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DFD2E-3101-2669-613E-952CDE6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D11-D194-4464-8434-41ED769502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71543-D000-E479-115B-A5314988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0CCCD-FEC8-E1E4-C68E-2D2F87FE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9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20C4D-9432-EFC4-B844-C98A1F42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DF7-B12E-444D-B080-9018560D695B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AEEFD-ABE2-8194-A97D-107B6990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55FF7-240A-520D-2C44-DAEBF99E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AC03-72E9-48FC-9060-C86BB9048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32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96EB-B150-EEF2-89A9-EBFBE6B5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38FB-4FAC-825C-E42B-8A0BF1A83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2BE1C-BDD8-7F7A-B5A9-8E1343BEC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B9C6B-17D0-39BD-EB87-5E70C2E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DF7-B12E-444D-B080-9018560D695B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C6C38-09FE-D872-2714-42C0D68D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70ED5-EE31-7A30-FDA6-ED782470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AC03-72E9-48FC-9060-C86BB9048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57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22F7-8267-787D-3978-848AB560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EBEC0-4E41-C5C7-5496-0C29DD69F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C70E0-2A58-15E0-04D1-BB06C2D09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73DB-1EB0-D31A-2B8E-C593F5BB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DF7-B12E-444D-B080-9018560D695B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F02B9-4EF7-F784-7D88-8BA46340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A14C9-9263-3A57-902C-D3BF8561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AC03-72E9-48FC-9060-C86BB9048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4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29EA9-B7C4-B09A-5789-F296E6AD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09EB7-FA09-F52F-B696-3B08F532E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53305-DF3D-62F7-262C-F5A7F880D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5DF7-B12E-444D-B080-9018560D695B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12464-CE30-3F20-E54F-BDC287211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B49FB-FFA7-DFCF-019D-2D06A001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AC03-72E9-48FC-9060-C86BB9048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24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2C2D7-A5CE-BA8F-4B1C-6ACEB12C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D073F-993F-6E4D-0CF5-EB3D43E23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397F9-B13B-48B5-DBC2-2EF97CEAD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707E3-4998-4F9B-A1CC-115C016C22E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70576-83DC-4752-D581-20B3E15B7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F52BC-34E7-043E-A2BE-475547C88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9317-F835-4CD1-B212-EE720ED6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4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19EBD-3F8B-A574-8D30-3353ABF4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1E28-FFE5-D10D-667C-C9CAD979A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F5CE8-F01F-3A14-5F9C-9C88CDBD0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9E14B-AB79-4B6A-8569-8A7F169E78D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DD387-206A-684E-EE86-BC63EBED2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D8298-CE0E-2C59-E753-38A9C505A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E66CC-98B4-4CAC-ABAD-5C442D13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9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A364F-03F5-47D9-0E86-5CE8CE2D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AD79C-018C-6CD0-C151-72E03BA49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513C-59D6-9B81-1445-9673A3BDA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A664F-1621-459D-974B-1D23F495F29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4099-5F0D-8228-97A8-20A9CA02C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CB206-7ED7-5468-A658-4593310E5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8AC29-1318-48FC-AF61-16677EF4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7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C6D2D-96B3-DA10-7C4A-7E2A6177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FBE92-C39E-382E-9439-088B9913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AB75-8BBE-4F10-E205-D04296C63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AACB3-891A-40DE-8511-57A91037986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80FFA-269B-E913-0C0F-61A7010AA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FB4A-4F4D-9739-BC76-88C9C67F2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D24B2-E160-40E8-A9B5-07DBDE38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5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986E2-E25C-A0B4-9E50-F03C886B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29F8E-EB3D-D045-716A-7D624E52B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8909E-4590-A62D-A544-460B2AF9C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DDD11-D194-4464-8434-41ED769502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804C9-3612-8C10-3687-575C51A3E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537E7-795B-F071-8D5F-8F0244D22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E49A-DCCE-449A-8077-93833CCD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2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F6AD6-83ED-F63A-3BD9-81F35CE9A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CF56B266-5BA3-7E67-BF26-6C02C2306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D0C4D1-3795-84F8-16A9-17D037CB6586}"/>
              </a:ext>
            </a:extLst>
          </p:cNvPr>
          <p:cNvSpPr txBox="1"/>
          <p:nvPr/>
        </p:nvSpPr>
        <p:spPr>
          <a:xfrm>
            <a:off x="344696" y="5883505"/>
            <a:ext cx="9358043" cy="596317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/>
          <a:p>
            <a:pPr>
              <a:lnSpc>
                <a:spcPts val="4556"/>
              </a:lnSpc>
              <a:spcBef>
                <a:spcPct val="0"/>
              </a:spcBef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Created by: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Rohit Roy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9E18C-2A08-ED39-F1E6-B6700476FD43}"/>
              </a:ext>
            </a:extLst>
          </p:cNvPr>
          <p:cNvSpPr txBox="1"/>
          <p:nvPr/>
        </p:nvSpPr>
        <p:spPr>
          <a:xfrm>
            <a:off x="344696" y="4956156"/>
            <a:ext cx="11496303" cy="692497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/>
          <a:p>
            <a:pPr>
              <a:lnSpc>
                <a:spcPts val="4556"/>
              </a:lnSpc>
              <a:spcBef>
                <a:spcPct val="0"/>
              </a:spcBef>
              <a:defRPr/>
            </a:pPr>
            <a:r>
              <a:rPr lang="en-US" sz="4500" b="1">
                <a:solidFill>
                  <a:schemeClr val="tx1">
                    <a:lumMod val="75000"/>
                    <a:lumOff val="2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Recognizing and Avoiding Phishing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9" name="Picture 8" descr="A close up of a watercolor&#10;&#10;Description automatically generated">
            <a:extLst>
              <a:ext uri="{FF2B5EF4-FFF2-40B4-BE49-F238E27FC236}">
                <a16:creationId xmlns:a16="http://schemas.microsoft.com/office/drawing/2014/main" id="{B4566221-C45C-D0A1-A058-FA7CB44E8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2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09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FC356376-8EEB-7DFC-1F5B-3C88D591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E858C2B0-DA4F-08D8-7193-BF8EA418965C}"/>
              </a:ext>
            </a:extLst>
          </p:cNvPr>
          <p:cNvSpPr/>
          <p:nvPr/>
        </p:nvSpPr>
        <p:spPr>
          <a:xfrm>
            <a:off x="617974" y="418129"/>
            <a:ext cx="10961316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to Verify the Legitimacy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7E126-E885-BA24-AE8A-AFC7A629FA14}"/>
              </a:ext>
            </a:extLst>
          </p:cNvPr>
          <p:cNvSpPr txBox="1"/>
          <p:nvPr/>
        </p:nvSpPr>
        <p:spPr>
          <a:xfrm>
            <a:off x="545140" y="5410012"/>
            <a:ext cx="3703019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Contact the alleged sender through official channels to verify the authenticity of the request.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F39CD-31BB-290E-2DC0-74173008DBDA}"/>
              </a:ext>
            </a:extLst>
          </p:cNvPr>
          <p:cNvSpPr txBox="1"/>
          <p:nvPr/>
        </p:nvSpPr>
        <p:spPr>
          <a:xfrm>
            <a:off x="4428017" y="5410012"/>
            <a:ext cx="3548484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Checking the domain of a website can reveal if it is legitimate or potentially deceptive.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7448A2-BBE5-5F33-3844-B8F3853235E6}"/>
              </a:ext>
            </a:extLst>
          </p:cNvPr>
          <p:cNvSpPr txBox="1"/>
          <p:nvPr/>
        </p:nvSpPr>
        <p:spPr>
          <a:xfrm>
            <a:off x="617974" y="4328491"/>
            <a:ext cx="363018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Direct Communication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078640-D541-534E-7E55-E13DCD2DCCB5}"/>
              </a:ext>
            </a:extLst>
          </p:cNvPr>
          <p:cNvSpPr txBox="1"/>
          <p:nvPr/>
        </p:nvSpPr>
        <p:spPr>
          <a:xfrm>
            <a:off x="8156359" y="5410012"/>
            <a:ext cx="3703020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Utilizing two-factor authentication adds an extra layer of security to prevent unauthorized access.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2EF26-AA26-FD83-FC59-A4B7089BA3D4}"/>
              </a:ext>
            </a:extLst>
          </p:cNvPr>
          <p:cNvSpPr txBox="1"/>
          <p:nvPr/>
        </p:nvSpPr>
        <p:spPr>
          <a:xfrm>
            <a:off x="4248159" y="4328491"/>
            <a:ext cx="3695684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Check Website Domain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994F8-E0F4-17E3-51E1-E88E55091726}"/>
              </a:ext>
            </a:extLst>
          </p:cNvPr>
          <p:cNvSpPr txBox="1"/>
          <p:nvPr/>
        </p:nvSpPr>
        <p:spPr>
          <a:xfrm>
            <a:off x="7943843" y="4328491"/>
            <a:ext cx="3703019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Use Two-Factor Authentication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34531-F1B9-E014-BC94-2AEB565086E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18" y="1569866"/>
            <a:ext cx="2292517" cy="2292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C10684-DADD-7F44-5EBF-F9DCCAB1C9B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82750" y="1569866"/>
            <a:ext cx="2292517" cy="2292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EF663-F7E8-10C5-9AD9-4E74CFBBFA9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689482" y="1569866"/>
            <a:ext cx="2292517" cy="229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6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A5AAE5C6-B65C-647F-CB40-4F220F5BB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E858C2B0-DA4F-08D8-7193-BF8EA418965C}"/>
              </a:ext>
            </a:extLst>
          </p:cNvPr>
          <p:cNvSpPr/>
          <p:nvPr/>
        </p:nvSpPr>
        <p:spPr>
          <a:xfrm>
            <a:off x="617974" y="418129"/>
            <a:ext cx="10970646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Protecting Personal Information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7E126-E885-BA24-AE8A-AFC7A629FA14}"/>
              </a:ext>
            </a:extLst>
          </p:cNvPr>
          <p:cNvSpPr txBox="1"/>
          <p:nvPr/>
        </p:nvSpPr>
        <p:spPr>
          <a:xfrm>
            <a:off x="530245" y="3674840"/>
            <a:ext cx="3703019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Encrypting personal data helps safeguard information from unauthorized access in the event of a breach.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F39CD-31BB-290E-2DC0-74173008DBDA}"/>
              </a:ext>
            </a:extLst>
          </p:cNvPr>
          <p:cNvSpPr txBox="1"/>
          <p:nvPr/>
        </p:nvSpPr>
        <p:spPr>
          <a:xfrm>
            <a:off x="4243423" y="3664679"/>
            <a:ext cx="3548484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Creating strong, unique passwords and changing them regularly enhances protection against unauthorized access.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7448A2-BBE5-5F33-3844-B8F3853235E6}"/>
              </a:ext>
            </a:extLst>
          </p:cNvPr>
          <p:cNvSpPr txBox="1"/>
          <p:nvPr/>
        </p:nvSpPr>
        <p:spPr>
          <a:xfrm>
            <a:off x="530245" y="2517564"/>
            <a:ext cx="329032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Data Encryption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078640-D541-534E-7E55-E13DCD2DCCB5}"/>
              </a:ext>
            </a:extLst>
          </p:cNvPr>
          <p:cNvSpPr txBox="1"/>
          <p:nvPr/>
        </p:nvSpPr>
        <p:spPr>
          <a:xfrm>
            <a:off x="7958738" y="3664679"/>
            <a:ext cx="3825661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Configure privacy settings on social media platforms and other online accounts to limit information exposure.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pic>
        <p:nvPicPr>
          <p:cNvPr id="53" name="Picture 5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B4D32E-465F-20DF-D33E-DAA2AC4D8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485" y="6123008"/>
            <a:ext cx="12292301" cy="5425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41DBDF-2B63-A5C6-ECB6-2E1E6E4C049F}"/>
              </a:ext>
            </a:extLst>
          </p:cNvPr>
          <p:cNvSpPr txBox="1"/>
          <p:nvPr/>
        </p:nvSpPr>
        <p:spPr>
          <a:xfrm>
            <a:off x="4233264" y="2517564"/>
            <a:ext cx="329032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Use Secure Passwords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0BE93-6BBB-AAD8-7B70-08C6CFFCF77A}"/>
              </a:ext>
            </a:extLst>
          </p:cNvPr>
          <p:cNvSpPr txBox="1"/>
          <p:nvPr/>
        </p:nvSpPr>
        <p:spPr>
          <a:xfrm>
            <a:off x="7903004" y="2517564"/>
            <a:ext cx="329032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Privacy Settings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3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9651D871-A8E2-4B5B-0330-63271654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E858C2B0-DA4F-08D8-7193-BF8EA418965C}"/>
              </a:ext>
            </a:extLst>
          </p:cNvPr>
          <p:cNvSpPr/>
          <p:nvPr/>
        </p:nvSpPr>
        <p:spPr>
          <a:xfrm>
            <a:off x="617973" y="418129"/>
            <a:ext cx="10961318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Examples of Phishing Scams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1BB28C7B-C477-8656-6250-C2DBB63BEC50}"/>
              </a:ext>
            </a:extLst>
          </p:cNvPr>
          <p:cNvSpPr/>
          <p:nvPr/>
        </p:nvSpPr>
        <p:spPr>
          <a:xfrm>
            <a:off x="940691" y="2346028"/>
            <a:ext cx="5453608" cy="1184672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Email spoofing disguises the sender's identity to appear as though it is coming from a trustworthy source.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A07C6D8B-C9B1-69C2-B84A-27DE976F7F56}"/>
              </a:ext>
            </a:extLst>
          </p:cNvPr>
          <p:cNvSpPr/>
          <p:nvPr/>
        </p:nvSpPr>
        <p:spPr>
          <a:xfrm>
            <a:off x="1252533" y="3955536"/>
            <a:ext cx="5589442" cy="1184672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Fraudulent emails or messages may attempt to obtain bank account information under false pretenses.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519ABC77-FF62-1CBE-CA89-B2F9D92530BD}"/>
              </a:ext>
            </a:extLst>
          </p:cNvPr>
          <p:cNvSpPr/>
          <p:nvPr/>
        </p:nvSpPr>
        <p:spPr>
          <a:xfrm>
            <a:off x="1938662" y="5554605"/>
            <a:ext cx="5650610" cy="1184672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Scammers may use enticing job offers to lure victims into providing personal or financial information.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34" name="Text 3">
            <a:extLst>
              <a:ext uri="{FF2B5EF4-FFF2-40B4-BE49-F238E27FC236}">
                <a16:creationId xmlns:a16="http://schemas.microsoft.com/office/drawing/2014/main" id="{1016F2F3-F3CD-9B60-41F4-661EF0492A70}"/>
              </a:ext>
            </a:extLst>
          </p:cNvPr>
          <p:cNvSpPr/>
          <p:nvPr/>
        </p:nvSpPr>
        <p:spPr>
          <a:xfrm>
            <a:off x="938207" y="1832786"/>
            <a:ext cx="6946233" cy="431961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>
              <a:lnSpc>
                <a:spcPts val="2278"/>
              </a:lnSpc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ea typeface="Open Sans"/>
                <a:cs typeface="Arial Narrow" panose="020B0604020202020204" pitchFamily="34" charset="0"/>
              </a:rPr>
              <a:t>Email Spoofing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ea typeface="Open Sans"/>
              <a:cs typeface="Arial Narrow" panose="020B0604020202020204" pitchFamily="34" charset="0"/>
            </a:endParaRPr>
          </a:p>
        </p:txBody>
      </p:sp>
      <p:sp>
        <p:nvSpPr>
          <p:cNvPr id="35" name="Text 3">
            <a:extLst>
              <a:ext uri="{FF2B5EF4-FFF2-40B4-BE49-F238E27FC236}">
                <a16:creationId xmlns:a16="http://schemas.microsoft.com/office/drawing/2014/main" id="{BF946CA3-619A-D1C2-5B68-0A0DA4D5F7FE}"/>
              </a:ext>
            </a:extLst>
          </p:cNvPr>
          <p:cNvSpPr/>
          <p:nvPr/>
        </p:nvSpPr>
        <p:spPr>
          <a:xfrm>
            <a:off x="1249316" y="3452844"/>
            <a:ext cx="6635124" cy="421412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>
              <a:lnSpc>
                <a:spcPts val="2278"/>
              </a:lnSpc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ea typeface="Open Sans"/>
              </a:rPr>
              <a:t>Bank Account Phishing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ea typeface="Open Sans"/>
            </a:endParaRPr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C1D3347F-4877-F4B0-2EA4-F603070417EF}"/>
              </a:ext>
            </a:extLst>
          </p:cNvPr>
          <p:cNvSpPr/>
          <p:nvPr/>
        </p:nvSpPr>
        <p:spPr>
          <a:xfrm>
            <a:off x="1930482" y="5051908"/>
            <a:ext cx="6946232" cy="421411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>
              <a:lnSpc>
                <a:spcPts val="2278"/>
              </a:lnSpc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ea typeface="Open Sans"/>
              </a:rPr>
              <a:t>Fake Job Offers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ea typeface="Open San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1DC25A-B3CF-802F-5C95-597D9FBF38F4}"/>
              </a:ext>
            </a:extLst>
          </p:cNvPr>
          <p:cNvSpPr/>
          <p:nvPr/>
        </p:nvSpPr>
        <p:spPr>
          <a:xfrm>
            <a:off x="8726293" y="2837565"/>
            <a:ext cx="3439243" cy="3640772"/>
          </a:xfrm>
          <a:custGeom>
            <a:avLst/>
            <a:gdLst>
              <a:gd name="connsiteX0" fmla="*/ 2743200 w 2743200"/>
              <a:gd name="connsiteY0" fmla="*/ 0 h 2900243"/>
              <a:gd name="connsiteX1" fmla="*/ 406964 w 2743200"/>
              <a:gd name="connsiteY1" fmla="*/ 0 h 2900243"/>
              <a:gd name="connsiteX2" fmla="*/ 405397 w 2743200"/>
              <a:gd name="connsiteY2" fmla="*/ 1720 h 2900243"/>
              <a:gd name="connsiteX3" fmla="*/ 0 w 2743200"/>
              <a:gd name="connsiteY3" fmla="*/ 1128630 h 2900243"/>
              <a:gd name="connsiteX4" fmla="*/ 1775320 w 2743200"/>
              <a:gd name="connsiteY4" fmla="*/ 2900243 h 2900243"/>
              <a:gd name="connsiteX5" fmla="*/ 2621543 w 2743200"/>
              <a:gd name="connsiteY5" fmla="*/ 2686419 h 2900243"/>
              <a:gd name="connsiteX6" fmla="*/ 2743200 w 2743200"/>
              <a:gd name="connsiteY6" fmla="*/ 2612665 h 2900243"/>
              <a:gd name="connsiteX7" fmla="*/ 2743200 w 2743200"/>
              <a:gd name="connsiteY7" fmla="*/ 0 h 290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900243">
                <a:moveTo>
                  <a:pt x="2743200" y="0"/>
                </a:moveTo>
                <a:lnTo>
                  <a:pt x="406964" y="0"/>
                </a:lnTo>
                <a:lnTo>
                  <a:pt x="405397" y="1720"/>
                </a:lnTo>
                <a:cubicBezTo>
                  <a:pt x="152137" y="307959"/>
                  <a:pt x="0" y="700565"/>
                  <a:pt x="0" y="1128630"/>
                </a:cubicBezTo>
                <a:cubicBezTo>
                  <a:pt x="0" y="2107065"/>
                  <a:pt x="794838" y="2900243"/>
                  <a:pt x="1775320" y="2900243"/>
                </a:cubicBezTo>
                <a:cubicBezTo>
                  <a:pt x="2081721" y="2900243"/>
                  <a:pt x="2369992" y="2822784"/>
                  <a:pt x="2621543" y="2686419"/>
                </a:cubicBezTo>
                <a:lnTo>
                  <a:pt x="2743200" y="2612665"/>
                </a:lnTo>
                <a:lnTo>
                  <a:pt x="2743200" y="0"/>
                </a:lnTo>
                <a:close/>
              </a:path>
            </a:pathLst>
          </a:custGeom>
          <a:solidFill>
            <a:srgbClr val="E4E4ED"/>
          </a:solidFill>
          <a:ln/>
        </p:spPr>
        <p:txBody>
          <a:bodyPr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55D211-CB94-B619-52F1-FED1491427AA}"/>
              </a:ext>
            </a:extLst>
          </p:cNvPr>
          <p:cNvSpPr/>
          <p:nvPr/>
        </p:nvSpPr>
        <p:spPr>
          <a:xfrm>
            <a:off x="9034650" y="5416058"/>
            <a:ext cx="566736" cy="5731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1940">
              <a:defRPr/>
            </a:pPr>
            <a:endParaRPr lang="en-IN" sz="1500" kern="0" dirty="0">
              <a:solidFill>
                <a:prstClr val="white"/>
              </a:solidFill>
              <a:latin typeface="Abel" panose="020005060300000200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5FA656-C5D4-1930-5386-1EE3189CE04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97149" y="1575418"/>
            <a:ext cx="3704917" cy="370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9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1CE41082-62C8-1034-ECE9-160F1C07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E858C2B0-DA4F-08D8-7193-BF8EA418965C}"/>
              </a:ext>
            </a:extLst>
          </p:cNvPr>
          <p:cNvSpPr/>
          <p:nvPr/>
        </p:nvSpPr>
        <p:spPr>
          <a:xfrm>
            <a:off x="617973" y="418129"/>
            <a:ext cx="10970647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Impact of Falling for Phishing Attacks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C741D-75E8-F75C-539B-7507748D9DB5}"/>
              </a:ext>
            </a:extLst>
          </p:cNvPr>
          <p:cNvSpPr txBox="1"/>
          <p:nvPr/>
        </p:nvSpPr>
        <p:spPr>
          <a:xfrm>
            <a:off x="714119" y="5232657"/>
            <a:ext cx="5231120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Businesses and individuals may suffer reputational damage due to falling for phishing attacks.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F2A86CD-CBCC-1651-F4AB-B0EBA04E4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57181">
            <a:off x="6460752" y="4740321"/>
            <a:ext cx="5675152" cy="14840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A1F1F50-9F30-193C-86A1-4C084898F548}"/>
              </a:ext>
            </a:extLst>
          </p:cNvPr>
          <p:cNvSpPr txBox="1"/>
          <p:nvPr/>
        </p:nvSpPr>
        <p:spPr>
          <a:xfrm>
            <a:off x="714119" y="2945388"/>
            <a:ext cx="5231120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Falling for phishing scams can result in financial theft, identity fraud, and loss of funds.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609ED1-E511-FB23-6308-C2FC62333752}"/>
              </a:ext>
            </a:extLst>
          </p:cNvPr>
          <p:cNvSpPr txBox="1"/>
          <p:nvPr/>
        </p:nvSpPr>
        <p:spPr>
          <a:xfrm>
            <a:off x="714118" y="1966016"/>
            <a:ext cx="5002264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Financial Loss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AE2CE3-FCD8-75CB-D7FA-4FE2542F8080}"/>
              </a:ext>
            </a:extLst>
          </p:cNvPr>
          <p:cNvSpPr txBox="1"/>
          <p:nvPr/>
        </p:nvSpPr>
        <p:spPr>
          <a:xfrm>
            <a:off x="6246761" y="2926726"/>
            <a:ext cx="5231120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Phishing attacks can compromise sensitive data, leading to identity theft and potential legal repercussions.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8CDA05-1D33-52B9-7937-B305B34F5337}"/>
              </a:ext>
            </a:extLst>
          </p:cNvPr>
          <p:cNvSpPr txBox="1"/>
          <p:nvPr/>
        </p:nvSpPr>
        <p:spPr>
          <a:xfrm>
            <a:off x="6230568" y="1966016"/>
            <a:ext cx="5002264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Data Compromise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5724A-DCA3-C362-819D-4B0A60765B95}"/>
              </a:ext>
            </a:extLst>
          </p:cNvPr>
          <p:cNvSpPr txBox="1"/>
          <p:nvPr/>
        </p:nvSpPr>
        <p:spPr>
          <a:xfrm>
            <a:off x="714118" y="4343067"/>
            <a:ext cx="5002264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Reputation Damage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932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F94E9132-6525-C261-4897-124861093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 2">
            <a:extLst>
              <a:ext uri="{FF2B5EF4-FFF2-40B4-BE49-F238E27FC236}">
                <a16:creationId xmlns:a16="http://schemas.microsoft.com/office/drawing/2014/main" id="{78FD1C47-948F-407D-2635-50B6F89F3A62}"/>
              </a:ext>
            </a:extLst>
          </p:cNvPr>
          <p:cNvSpPr/>
          <p:nvPr/>
        </p:nvSpPr>
        <p:spPr>
          <a:xfrm>
            <a:off x="617975" y="418129"/>
            <a:ext cx="10970646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Best Practices for Avoiding Phishing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FAD85D89-5E8A-4F3F-24AB-A4E443B3FDE0}"/>
              </a:ext>
            </a:extLst>
          </p:cNvPr>
          <p:cNvSpPr/>
          <p:nvPr/>
        </p:nvSpPr>
        <p:spPr>
          <a:xfrm>
            <a:off x="894659" y="1585640"/>
            <a:ext cx="6204150" cy="339740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>
                <a:solidFill>
                  <a:srgbClr val="3F3F3F"/>
                </a:solidFill>
                <a:latin typeface="Arial Narrow"/>
                <a:ea typeface="Open Sans"/>
                <a:cs typeface="Arial Narrow" panose="020B0604020202020204" pitchFamily="34" charset="0"/>
              </a:rPr>
              <a:t>Employee Training</a:t>
            </a:r>
            <a:endParaRPr lang="en-US" sz="2000" b="1" dirty="0">
              <a:solidFill>
                <a:srgbClr val="3F3F3F"/>
              </a:solidFill>
              <a:latin typeface="Arial Narrow"/>
              <a:ea typeface="Open Sans"/>
              <a:cs typeface="Arial Narrow" panose="020B0604020202020204" pitchFamily="34" charset="0"/>
            </a:endParaRPr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AE3D3601-F63D-0BEA-3512-4E7F5A3E6B89}"/>
              </a:ext>
            </a:extLst>
          </p:cNvPr>
          <p:cNvSpPr/>
          <p:nvPr/>
        </p:nvSpPr>
        <p:spPr>
          <a:xfrm>
            <a:off x="894661" y="2146434"/>
            <a:ext cx="4790829" cy="1480840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rgbClr val="3F3F3F"/>
                </a:solidFill>
                <a:latin typeface="Arial"/>
                <a:ea typeface="Open Sans"/>
                <a:cs typeface="Arial"/>
              </a:rPr>
              <a:t>Regular training and awareness programs can educate individuals on recognizing and avoiding phishing attempts.</a:t>
            </a:r>
            <a:endParaRPr lang="en-US" sz="1500" dirty="0">
              <a:solidFill>
                <a:srgbClr val="3F3F3F"/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B36A122F-968E-E069-CEE0-E8E653D3C620}"/>
              </a:ext>
            </a:extLst>
          </p:cNvPr>
          <p:cNvSpPr/>
          <p:nvPr/>
        </p:nvSpPr>
        <p:spPr>
          <a:xfrm flipV="1">
            <a:off x="7098809" y="1921258"/>
            <a:ext cx="980958" cy="1878104"/>
          </a:xfrm>
          <a:custGeom>
            <a:avLst/>
            <a:gdLst>
              <a:gd name="connsiteX0" fmla="*/ 61312 w 1675550"/>
              <a:gd name="connsiteY0" fmla="*/ 158041 h 2454393"/>
              <a:gd name="connsiteX1" fmla="*/ 113207 w 1675550"/>
              <a:gd name="connsiteY1" fmla="*/ 193130 h 2454393"/>
              <a:gd name="connsiteX2" fmla="*/ 114890 w 1675550"/>
              <a:gd name="connsiteY2" fmla="*/ 201632 h 2454393"/>
              <a:gd name="connsiteX3" fmla="*/ 118593 w 1675550"/>
              <a:gd name="connsiteY3" fmla="*/ 201340 h 2454393"/>
              <a:gd name="connsiteX4" fmla="*/ 1642486 w 1675550"/>
              <a:gd name="connsiteY4" fmla="*/ 2347567 h 2454393"/>
              <a:gd name="connsiteX5" fmla="*/ 1641918 w 1675550"/>
              <a:gd name="connsiteY5" fmla="*/ 2348857 h 2454393"/>
              <a:gd name="connsiteX6" fmla="*/ 1658040 w 1675550"/>
              <a:gd name="connsiteY6" fmla="*/ 2355339 h 2454393"/>
              <a:gd name="connsiteX7" fmla="*/ 1675550 w 1675550"/>
              <a:gd name="connsiteY7" fmla="*/ 2396368 h 2454393"/>
              <a:gd name="connsiteX8" fmla="*/ 1615768 w 1675550"/>
              <a:gd name="connsiteY8" fmla="*/ 2454393 h 2454393"/>
              <a:gd name="connsiteX9" fmla="*/ 1598530 w 1675550"/>
              <a:gd name="connsiteY9" fmla="*/ 2447463 h 2454393"/>
              <a:gd name="connsiteX10" fmla="*/ 1596320 w 1675550"/>
              <a:gd name="connsiteY10" fmla="*/ 2452485 h 2454393"/>
              <a:gd name="connsiteX11" fmla="*/ 4322 w 1675550"/>
              <a:gd name="connsiteY11" fmla="*/ 210339 h 2454393"/>
              <a:gd name="connsiteX12" fmla="*/ 6038 w 1675550"/>
              <a:gd name="connsiteY12" fmla="*/ 210204 h 2454393"/>
              <a:gd name="connsiteX13" fmla="*/ 9417 w 1675550"/>
              <a:gd name="connsiteY13" fmla="*/ 193130 h 2454393"/>
              <a:gd name="connsiteX14" fmla="*/ 61312 w 1675550"/>
              <a:gd name="connsiteY14" fmla="*/ 158041 h 2454393"/>
              <a:gd name="connsiteX15" fmla="*/ 62211 w 1675550"/>
              <a:gd name="connsiteY15" fmla="*/ 0 h 2454393"/>
              <a:gd name="connsiteX16" fmla="*/ 124422 w 1675550"/>
              <a:gd name="connsiteY16" fmla="*/ 60382 h 2454393"/>
              <a:gd name="connsiteX17" fmla="*/ 62211 w 1675550"/>
              <a:gd name="connsiteY17" fmla="*/ 120764 h 2454393"/>
              <a:gd name="connsiteX18" fmla="*/ 0 w 1675550"/>
              <a:gd name="connsiteY18" fmla="*/ 60382 h 2454393"/>
              <a:gd name="connsiteX19" fmla="*/ 62211 w 1675550"/>
              <a:gd name="connsiteY19" fmla="*/ 0 h 245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75550" h="2454393">
                <a:moveTo>
                  <a:pt x="61312" y="158041"/>
                </a:moveTo>
                <a:cubicBezTo>
                  <a:pt x="84641" y="158041"/>
                  <a:pt x="104657" y="172510"/>
                  <a:pt x="113207" y="193130"/>
                </a:cubicBezTo>
                <a:lnTo>
                  <a:pt x="114890" y="201632"/>
                </a:lnTo>
                <a:lnTo>
                  <a:pt x="118593" y="201340"/>
                </a:lnTo>
                <a:cubicBezTo>
                  <a:pt x="192724" y="1142733"/>
                  <a:pt x="778154" y="1967243"/>
                  <a:pt x="1642486" y="2347567"/>
                </a:cubicBezTo>
                <a:lnTo>
                  <a:pt x="1641918" y="2348857"/>
                </a:lnTo>
                <a:lnTo>
                  <a:pt x="1658040" y="2355339"/>
                </a:lnTo>
                <a:cubicBezTo>
                  <a:pt x="1668858" y="2365839"/>
                  <a:pt x="1675550" y="2380345"/>
                  <a:pt x="1675550" y="2396368"/>
                </a:cubicBezTo>
                <a:cubicBezTo>
                  <a:pt x="1675550" y="2428414"/>
                  <a:pt x="1648785" y="2454393"/>
                  <a:pt x="1615768" y="2454393"/>
                </a:cubicBezTo>
                <a:lnTo>
                  <a:pt x="1598530" y="2447463"/>
                </a:lnTo>
                <a:lnTo>
                  <a:pt x="1596320" y="2452485"/>
                </a:lnTo>
                <a:cubicBezTo>
                  <a:pt x="693359" y="2055164"/>
                  <a:pt x="81765" y="1193804"/>
                  <a:pt x="4322" y="210339"/>
                </a:cubicBezTo>
                <a:lnTo>
                  <a:pt x="6038" y="210204"/>
                </a:lnTo>
                <a:lnTo>
                  <a:pt x="9417" y="193130"/>
                </a:lnTo>
                <a:cubicBezTo>
                  <a:pt x="17967" y="172510"/>
                  <a:pt x="37984" y="158041"/>
                  <a:pt x="61312" y="158041"/>
                </a:cubicBezTo>
                <a:close/>
                <a:moveTo>
                  <a:pt x="62211" y="0"/>
                </a:moveTo>
                <a:cubicBezTo>
                  <a:pt x="96569" y="0"/>
                  <a:pt x="124422" y="27034"/>
                  <a:pt x="124422" y="60382"/>
                </a:cubicBezTo>
                <a:cubicBezTo>
                  <a:pt x="124422" y="93730"/>
                  <a:pt x="96569" y="120764"/>
                  <a:pt x="62211" y="120764"/>
                </a:cubicBezTo>
                <a:cubicBezTo>
                  <a:pt x="27853" y="120764"/>
                  <a:pt x="0" y="93730"/>
                  <a:pt x="0" y="60382"/>
                </a:cubicBezTo>
                <a:cubicBezTo>
                  <a:pt x="0" y="27034"/>
                  <a:pt x="27853" y="0"/>
                  <a:pt x="622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5972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>
              <a:solidFill>
                <a:srgbClr val="3F3F3F"/>
              </a:solidFill>
            </a:endParaRPr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AFE7E6D8-AE2C-C1A0-01AB-D2AA0C1F2F33}"/>
              </a:ext>
            </a:extLst>
          </p:cNvPr>
          <p:cNvSpPr/>
          <p:nvPr/>
        </p:nvSpPr>
        <p:spPr>
          <a:xfrm flipH="1">
            <a:off x="10506954" y="3723387"/>
            <a:ext cx="980958" cy="1878104"/>
          </a:xfrm>
          <a:custGeom>
            <a:avLst/>
            <a:gdLst>
              <a:gd name="connsiteX0" fmla="*/ 61312 w 1675550"/>
              <a:gd name="connsiteY0" fmla="*/ 158041 h 2454393"/>
              <a:gd name="connsiteX1" fmla="*/ 113207 w 1675550"/>
              <a:gd name="connsiteY1" fmla="*/ 193130 h 2454393"/>
              <a:gd name="connsiteX2" fmla="*/ 114890 w 1675550"/>
              <a:gd name="connsiteY2" fmla="*/ 201632 h 2454393"/>
              <a:gd name="connsiteX3" fmla="*/ 118593 w 1675550"/>
              <a:gd name="connsiteY3" fmla="*/ 201340 h 2454393"/>
              <a:gd name="connsiteX4" fmla="*/ 1642486 w 1675550"/>
              <a:gd name="connsiteY4" fmla="*/ 2347567 h 2454393"/>
              <a:gd name="connsiteX5" fmla="*/ 1641918 w 1675550"/>
              <a:gd name="connsiteY5" fmla="*/ 2348857 h 2454393"/>
              <a:gd name="connsiteX6" fmla="*/ 1658040 w 1675550"/>
              <a:gd name="connsiteY6" fmla="*/ 2355339 h 2454393"/>
              <a:gd name="connsiteX7" fmla="*/ 1675550 w 1675550"/>
              <a:gd name="connsiteY7" fmla="*/ 2396368 h 2454393"/>
              <a:gd name="connsiteX8" fmla="*/ 1615768 w 1675550"/>
              <a:gd name="connsiteY8" fmla="*/ 2454393 h 2454393"/>
              <a:gd name="connsiteX9" fmla="*/ 1598530 w 1675550"/>
              <a:gd name="connsiteY9" fmla="*/ 2447463 h 2454393"/>
              <a:gd name="connsiteX10" fmla="*/ 1596320 w 1675550"/>
              <a:gd name="connsiteY10" fmla="*/ 2452485 h 2454393"/>
              <a:gd name="connsiteX11" fmla="*/ 4322 w 1675550"/>
              <a:gd name="connsiteY11" fmla="*/ 210339 h 2454393"/>
              <a:gd name="connsiteX12" fmla="*/ 6038 w 1675550"/>
              <a:gd name="connsiteY12" fmla="*/ 210204 h 2454393"/>
              <a:gd name="connsiteX13" fmla="*/ 9417 w 1675550"/>
              <a:gd name="connsiteY13" fmla="*/ 193130 h 2454393"/>
              <a:gd name="connsiteX14" fmla="*/ 61312 w 1675550"/>
              <a:gd name="connsiteY14" fmla="*/ 158041 h 2454393"/>
              <a:gd name="connsiteX15" fmla="*/ 62211 w 1675550"/>
              <a:gd name="connsiteY15" fmla="*/ 0 h 2454393"/>
              <a:gd name="connsiteX16" fmla="*/ 124422 w 1675550"/>
              <a:gd name="connsiteY16" fmla="*/ 60382 h 2454393"/>
              <a:gd name="connsiteX17" fmla="*/ 62211 w 1675550"/>
              <a:gd name="connsiteY17" fmla="*/ 120764 h 2454393"/>
              <a:gd name="connsiteX18" fmla="*/ 0 w 1675550"/>
              <a:gd name="connsiteY18" fmla="*/ 60382 h 2454393"/>
              <a:gd name="connsiteX19" fmla="*/ 62211 w 1675550"/>
              <a:gd name="connsiteY19" fmla="*/ 0 h 245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75550" h="2454393">
                <a:moveTo>
                  <a:pt x="61312" y="158041"/>
                </a:moveTo>
                <a:cubicBezTo>
                  <a:pt x="84641" y="158041"/>
                  <a:pt x="104657" y="172510"/>
                  <a:pt x="113207" y="193130"/>
                </a:cubicBezTo>
                <a:lnTo>
                  <a:pt x="114890" y="201632"/>
                </a:lnTo>
                <a:lnTo>
                  <a:pt x="118593" y="201340"/>
                </a:lnTo>
                <a:cubicBezTo>
                  <a:pt x="192724" y="1142733"/>
                  <a:pt x="778154" y="1967243"/>
                  <a:pt x="1642486" y="2347567"/>
                </a:cubicBezTo>
                <a:lnTo>
                  <a:pt x="1641918" y="2348857"/>
                </a:lnTo>
                <a:lnTo>
                  <a:pt x="1658040" y="2355339"/>
                </a:lnTo>
                <a:cubicBezTo>
                  <a:pt x="1668858" y="2365839"/>
                  <a:pt x="1675550" y="2380345"/>
                  <a:pt x="1675550" y="2396368"/>
                </a:cubicBezTo>
                <a:cubicBezTo>
                  <a:pt x="1675550" y="2428414"/>
                  <a:pt x="1648785" y="2454393"/>
                  <a:pt x="1615768" y="2454393"/>
                </a:cubicBezTo>
                <a:lnTo>
                  <a:pt x="1598530" y="2447463"/>
                </a:lnTo>
                <a:lnTo>
                  <a:pt x="1596320" y="2452485"/>
                </a:lnTo>
                <a:cubicBezTo>
                  <a:pt x="693359" y="2055164"/>
                  <a:pt x="81765" y="1193804"/>
                  <a:pt x="4322" y="210339"/>
                </a:cubicBezTo>
                <a:lnTo>
                  <a:pt x="6038" y="210204"/>
                </a:lnTo>
                <a:lnTo>
                  <a:pt x="9417" y="193130"/>
                </a:lnTo>
                <a:cubicBezTo>
                  <a:pt x="17967" y="172510"/>
                  <a:pt x="37984" y="158041"/>
                  <a:pt x="61312" y="158041"/>
                </a:cubicBezTo>
                <a:close/>
                <a:moveTo>
                  <a:pt x="62211" y="0"/>
                </a:moveTo>
                <a:cubicBezTo>
                  <a:pt x="96569" y="0"/>
                  <a:pt x="124422" y="27034"/>
                  <a:pt x="124422" y="60382"/>
                </a:cubicBezTo>
                <a:cubicBezTo>
                  <a:pt x="124422" y="93730"/>
                  <a:pt x="96569" y="120764"/>
                  <a:pt x="62211" y="120764"/>
                </a:cubicBezTo>
                <a:cubicBezTo>
                  <a:pt x="27853" y="120764"/>
                  <a:pt x="0" y="93730"/>
                  <a:pt x="0" y="60382"/>
                </a:cubicBezTo>
                <a:cubicBezTo>
                  <a:pt x="0" y="27034"/>
                  <a:pt x="27853" y="0"/>
                  <a:pt x="622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60123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>
              <a:solidFill>
                <a:srgbClr val="3F3F3F"/>
              </a:solidFill>
            </a:endParaRPr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947A6968-AB68-7A61-A87E-318F5FE95EA4}"/>
              </a:ext>
            </a:extLst>
          </p:cNvPr>
          <p:cNvSpPr/>
          <p:nvPr/>
        </p:nvSpPr>
        <p:spPr>
          <a:xfrm>
            <a:off x="863093" y="5750081"/>
            <a:ext cx="6400488" cy="148084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rgbClr val="3F3F3F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Deploy robust security software to safeguard against phishing attacks, malware, and cyber threats.</a:t>
            </a:r>
            <a:endParaRPr lang="en-US" sz="1500" dirty="0">
              <a:solidFill>
                <a:srgbClr val="3F3F3F"/>
              </a:solidFill>
              <a:latin typeface="Arial" panose="020B0604020202020204" pitchFamily="34" charset="0"/>
              <a:ea typeface="Open Sans" pitchFamily="34" charset="-122"/>
              <a:cs typeface="Arial" panose="020B0604020202020204" pitchFamily="34" charset="0"/>
            </a:endParaRPr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048709CF-3315-D366-8D94-9080F050BA94}"/>
              </a:ext>
            </a:extLst>
          </p:cNvPr>
          <p:cNvSpPr/>
          <p:nvPr/>
        </p:nvSpPr>
        <p:spPr>
          <a:xfrm>
            <a:off x="1891717" y="3358484"/>
            <a:ext cx="5106384" cy="369758"/>
          </a:xfrm>
          <a:prstGeom prst="rect">
            <a:avLst/>
          </a:prstGeom>
          <a:noFill/>
          <a:ln/>
        </p:spPr>
        <p:txBody>
          <a:bodyPr wrap="non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>
                <a:solidFill>
                  <a:srgbClr val="3F3F3F"/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Implement Email Filters</a:t>
            </a:r>
            <a:endParaRPr lang="en-US" sz="2000" b="1" dirty="0">
              <a:solidFill>
                <a:srgbClr val="3F3F3F"/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27" name="Text 4">
            <a:extLst>
              <a:ext uri="{FF2B5EF4-FFF2-40B4-BE49-F238E27FC236}">
                <a16:creationId xmlns:a16="http://schemas.microsoft.com/office/drawing/2014/main" id="{83F9B7E8-5045-C7FC-386B-B39E5AC006FF}"/>
              </a:ext>
            </a:extLst>
          </p:cNvPr>
          <p:cNvSpPr/>
          <p:nvPr/>
        </p:nvSpPr>
        <p:spPr>
          <a:xfrm>
            <a:off x="1891717" y="3919278"/>
            <a:ext cx="4790829" cy="148084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rgbClr val="3F3F3F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Utilize email filters to identify and block suspicious or malicious messages from reaching users' inboxes.</a:t>
            </a:r>
            <a:endParaRPr lang="en-US" sz="1500" dirty="0">
              <a:solidFill>
                <a:srgbClr val="3F3F3F"/>
              </a:solidFill>
              <a:latin typeface="Arial" panose="020B0604020202020204" pitchFamily="34" charset="0"/>
              <a:ea typeface="Open Sans" pitchFamily="34" charset="-122"/>
              <a:cs typeface="Arial" panose="020B0604020202020204" pitchFamily="34" charset="0"/>
            </a:endParaRPr>
          </a:p>
        </p:txBody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5F57CA0E-7388-0F2B-2127-663862BFEB09}"/>
              </a:ext>
            </a:extLst>
          </p:cNvPr>
          <p:cNvSpPr/>
          <p:nvPr/>
        </p:nvSpPr>
        <p:spPr>
          <a:xfrm>
            <a:off x="863092" y="5189287"/>
            <a:ext cx="6135009" cy="369758"/>
          </a:xfrm>
          <a:prstGeom prst="rect">
            <a:avLst/>
          </a:prstGeom>
          <a:noFill/>
          <a:ln/>
        </p:spPr>
        <p:txBody>
          <a:bodyPr wrap="non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>
                <a:solidFill>
                  <a:srgbClr val="3F3F3F"/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Security Software</a:t>
            </a:r>
            <a:endParaRPr lang="en-US" sz="2000" b="1" dirty="0">
              <a:solidFill>
                <a:srgbClr val="3F3F3F"/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0B1598-FADC-96E0-C6CC-800D2F2CB23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31449" y="1646537"/>
            <a:ext cx="4123824" cy="423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85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FC356376-8EEB-7DFC-1F5B-3C88D591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E858C2B0-DA4F-08D8-7193-BF8EA418965C}"/>
              </a:ext>
            </a:extLst>
          </p:cNvPr>
          <p:cNvSpPr/>
          <p:nvPr/>
        </p:nvSpPr>
        <p:spPr>
          <a:xfrm>
            <a:off x="617974" y="418129"/>
            <a:ext cx="10961316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Educating Others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7E126-E885-BA24-AE8A-AFC7A629FA14}"/>
              </a:ext>
            </a:extLst>
          </p:cNvPr>
          <p:cNvSpPr txBox="1"/>
          <p:nvPr/>
        </p:nvSpPr>
        <p:spPr>
          <a:xfrm>
            <a:off x="545140" y="5410012"/>
            <a:ext cx="3703019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Conduct workshops and educational sessions to raise awareness about the potential risks of phishing.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F39CD-31BB-290E-2DC0-74173008DBDA}"/>
              </a:ext>
            </a:extLst>
          </p:cNvPr>
          <p:cNvSpPr txBox="1"/>
          <p:nvPr/>
        </p:nvSpPr>
        <p:spPr>
          <a:xfrm>
            <a:off x="4428017" y="5410012"/>
            <a:ext cx="3548484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Sharing real-life phishing examples can help individuals recognize the tactics used by scammers.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7448A2-BBE5-5F33-3844-B8F3853235E6}"/>
              </a:ext>
            </a:extLst>
          </p:cNvPr>
          <p:cNvSpPr txBox="1"/>
          <p:nvPr/>
        </p:nvSpPr>
        <p:spPr>
          <a:xfrm>
            <a:off x="617974" y="4328491"/>
            <a:ext cx="363018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Raising Awareness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078640-D541-534E-7E55-E13DCD2DCCB5}"/>
              </a:ext>
            </a:extLst>
          </p:cNvPr>
          <p:cNvSpPr txBox="1"/>
          <p:nvPr/>
        </p:nvSpPr>
        <p:spPr>
          <a:xfrm>
            <a:off x="8156359" y="5410012"/>
            <a:ext cx="3703020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Encourage colleagues or friends to remain vigilant and report any suspected phishing attempts.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2EF26-AA26-FD83-FC59-A4B7089BA3D4}"/>
              </a:ext>
            </a:extLst>
          </p:cNvPr>
          <p:cNvSpPr txBox="1"/>
          <p:nvPr/>
        </p:nvSpPr>
        <p:spPr>
          <a:xfrm>
            <a:off x="4248159" y="4328491"/>
            <a:ext cx="3695684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Sharing Real-Life Examples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994F8-E0F4-17E3-51E1-E88E55091726}"/>
              </a:ext>
            </a:extLst>
          </p:cNvPr>
          <p:cNvSpPr txBox="1"/>
          <p:nvPr/>
        </p:nvSpPr>
        <p:spPr>
          <a:xfrm>
            <a:off x="7943843" y="4328491"/>
            <a:ext cx="3703019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Promoting Vigilance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19D59-9425-FA2E-3D4E-6FAA454FA9B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18" y="1569866"/>
            <a:ext cx="2292517" cy="2292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9C558A-E458-AAFC-C662-67479D10AAE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82750" y="1569866"/>
            <a:ext cx="2292517" cy="2292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4CE0A-97F4-E369-00AE-9843B3A760A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689482" y="1569866"/>
            <a:ext cx="2292517" cy="229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A5AAE5C6-B65C-647F-CB40-4F220F5BB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E858C2B0-DA4F-08D8-7193-BF8EA418965C}"/>
              </a:ext>
            </a:extLst>
          </p:cNvPr>
          <p:cNvSpPr/>
          <p:nvPr/>
        </p:nvSpPr>
        <p:spPr>
          <a:xfrm>
            <a:off x="617974" y="418129"/>
            <a:ext cx="10970646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Reporting Phishing Attempts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7E126-E885-BA24-AE8A-AFC7A629FA14}"/>
              </a:ext>
            </a:extLst>
          </p:cNvPr>
          <p:cNvSpPr txBox="1"/>
          <p:nvPr/>
        </p:nvSpPr>
        <p:spPr>
          <a:xfrm>
            <a:off x="530245" y="3674840"/>
            <a:ext cx="3703019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Establish internal procedures for reporting suspected phishing attempts within the organization.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F39CD-31BB-290E-2DC0-74173008DBDA}"/>
              </a:ext>
            </a:extLst>
          </p:cNvPr>
          <p:cNvSpPr txBox="1"/>
          <p:nvPr/>
        </p:nvSpPr>
        <p:spPr>
          <a:xfrm>
            <a:off x="4243423" y="3664679"/>
            <a:ext cx="3548484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Leverage reporting tools provided by email service providers and security platforms to report phishing incidents.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7448A2-BBE5-5F33-3844-B8F3853235E6}"/>
              </a:ext>
            </a:extLst>
          </p:cNvPr>
          <p:cNvSpPr txBox="1"/>
          <p:nvPr/>
        </p:nvSpPr>
        <p:spPr>
          <a:xfrm>
            <a:off x="530245" y="2517564"/>
            <a:ext cx="329032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Internal Reporting Procedures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078640-D541-534E-7E55-E13DCD2DCCB5}"/>
              </a:ext>
            </a:extLst>
          </p:cNvPr>
          <p:cNvSpPr txBox="1"/>
          <p:nvPr/>
        </p:nvSpPr>
        <p:spPr>
          <a:xfrm>
            <a:off x="7958738" y="3664679"/>
            <a:ext cx="3825661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Report phishing attempts to relevant law enforcement authorities for investigation and action.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pic>
        <p:nvPicPr>
          <p:cNvPr id="53" name="Picture 5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B4D32E-465F-20DF-D33E-DAA2AC4D8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485" y="6123008"/>
            <a:ext cx="12292301" cy="5425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41DBDF-2B63-A5C6-ECB6-2E1E6E4C049F}"/>
              </a:ext>
            </a:extLst>
          </p:cNvPr>
          <p:cNvSpPr txBox="1"/>
          <p:nvPr/>
        </p:nvSpPr>
        <p:spPr>
          <a:xfrm>
            <a:off x="4233264" y="2517564"/>
            <a:ext cx="329032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Utilize Reporting Tools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0BE93-6BBB-AAD8-7B70-08C6CFFCF77A}"/>
              </a:ext>
            </a:extLst>
          </p:cNvPr>
          <p:cNvSpPr txBox="1"/>
          <p:nvPr/>
        </p:nvSpPr>
        <p:spPr>
          <a:xfrm>
            <a:off x="7903004" y="2517564"/>
            <a:ext cx="329032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Law Enforcement Reporting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306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A5AAE5C6-B65C-647F-CB40-4F220F5BB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E858C2B0-DA4F-08D8-7193-BF8EA418965C}"/>
              </a:ext>
            </a:extLst>
          </p:cNvPr>
          <p:cNvSpPr/>
          <p:nvPr/>
        </p:nvSpPr>
        <p:spPr>
          <a:xfrm>
            <a:off x="617974" y="418129"/>
            <a:ext cx="10970646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Common Phishing Techniques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7E126-E885-BA24-AE8A-AFC7A629FA14}"/>
              </a:ext>
            </a:extLst>
          </p:cNvPr>
          <p:cNvSpPr txBox="1"/>
          <p:nvPr/>
        </p:nvSpPr>
        <p:spPr>
          <a:xfrm>
            <a:off x="530245" y="3674840"/>
            <a:ext cx="3703019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Attackers often use deceptive emails to trick recipients into clicking on malicious links or providing sensitive information.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F39CD-31BB-290E-2DC0-74173008DBDA}"/>
              </a:ext>
            </a:extLst>
          </p:cNvPr>
          <p:cNvSpPr txBox="1"/>
          <p:nvPr/>
        </p:nvSpPr>
        <p:spPr>
          <a:xfrm>
            <a:off x="4243423" y="3664679"/>
            <a:ext cx="3548484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Spoofed websites mimic legitimate sites, aiming to trick users into entering their personal information or login credentials.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7448A2-BBE5-5F33-3844-B8F3853235E6}"/>
              </a:ext>
            </a:extLst>
          </p:cNvPr>
          <p:cNvSpPr txBox="1"/>
          <p:nvPr/>
        </p:nvSpPr>
        <p:spPr>
          <a:xfrm>
            <a:off x="530245" y="2517564"/>
            <a:ext cx="329032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Deceptive Emails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078640-D541-534E-7E55-E13DCD2DCCB5}"/>
              </a:ext>
            </a:extLst>
          </p:cNvPr>
          <p:cNvSpPr txBox="1"/>
          <p:nvPr/>
        </p:nvSpPr>
        <p:spPr>
          <a:xfrm>
            <a:off x="7958738" y="3664679"/>
            <a:ext cx="3825661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Social engineering manipulates individuals into divulging confidential information or performing certain actions through psychological manipulation or deceit.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pic>
        <p:nvPicPr>
          <p:cNvPr id="53" name="Picture 5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B4D32E-465F-20DF-D33E-DAA2AC4D8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485" y="6123008"/>
            <a:ext cx="12292301" cy="5425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41DBDF-2B63-A5C6-ECB6-2E1E6E4C049F}"/>
              </a:ext>
            </a:extLst>
          </p:cNvPr>
          <p:cNvSpPr txBox="1"/>
          <p:nvPr/>
        </p:nvSpPr>
        <p:spPr>
          <a:xfrm>
            <a:off x="4233264" y="2517564"/>
            <a:ext cx="329032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Spoofed Websites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0BE93-6BBB-AAD8-7B70-08C6CFFCF77A}"/>
              </a:ext>
            </a:extLst>
          </p:cNvPr>
          <p:cNvSpPr txBox="1"/>
          <p:nvPr/>
        </p:nvSpPr>
        <p:spPr>
          <a:xfrm>
            <a:off x="7903004" y="2517564"/>
            <a:ext cx="329032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Social Engineering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090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9651D871-A8E2-4B5B-0330-63271654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E858C2B0-DA4F-08D8-7193-BF8EA418965C}"/>
              </a:ext>
            </a:extLst>
          </p:cNvPr>
          <p:cNvSpPr/>
          <p:nvPr/>
        </p:nvSpPr>
        <p:spPr>
          <a:xfrm>
            <a:off x="617973" y="418129"/>
            <a:ext cx="10961318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Identifying Phishing Websites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1BB28C7B-C477-8656-6250-C2DBB63BEC50}"/>
              </a:ext>
            </a:extLst>
          </p:cNvPr>
          <p:cNvSpPr/>
          <p:nvPr/>
        </p:nvSpPr>
        <p:spPr>
          <a:xfrm>
            <a:off x="940691" y="2346028"/>
            <a:ext cx="5453608" cy="1184672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Inspecting the URL for inconsistencies, misspelled words, or unusual characters can help determine if a website is genuine or fraudulent.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A07C6D8B-C9B1-69C2-B84A-27DE976F7F56}"/>
              </a:ext>
            </a:extLst>
          </p:cNvPr>
          <p:cNvSpPr/>
          <p:nvPr/>
        </p:nvSpPr>
        <p:spPr>
          <a:xfrm>
            <a:off x="1252533" y="3955536"/>
            <a:ext cx="5589442" cy="1184672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Valid SSL certificates indicate secure connections, making it essential to ensure websites handle sensitive data securely.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519ABC77-FF62-1CBE-CA89-B2F9D92530BD}"/>
              </a:ext>
            </a:extLst>
          </p:cNvPr>
          <p:cNvSpPr/>
          <p:nvPr/>
        </p:nvSpPr>
        <p:spPr>
          <a:xfrm>
            <a:off x="1938662" y="5554605"/>
            <a:ext cx="5650610" cy="1184672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Scanning web page content for anomalies, such as poor grammar, strange logos, or irregular formatting, can reveal potential phishing websites.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34" name="Text 3">
            <a:extLst>
              <a:ext uri="{FF2B5EF4-FFF2-40B4-BE49-F238E27FC236}">
                <a16:creationId xmlns:a16="http://schemas.microsoft.com/office/drawing/2014/main" id="{1016F2F3-F3CD-9B60-41F4-661EF0492A70}"/>
              </a:ext>
            </a:extLst>
          </p:cNvPr>
          <p:cNvSpPr/>
          <p:nvPr/>
        </p:nvSpPr>
        <p:spPr>
          <a:xfrm>
            <a:off x="938207" y="1832786"/>
            <a:ext cx="6946233" cy="431961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>
              <a:lnSpc>
                <a:spcPts val="2278"/>
              </a:lnSpc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ea typeface="Open Sans"/>
                <a:cs typeface="Arial Narrow" panose="020B0604020202020204" pitchFamily="34" charset="0"/>
              </a:rPr>
              <a:t>URL Inspection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ea typeface="Open Sans"/>
              <a:cs typeface="Arial Narrow" panose="020B0604020202020204" pitchFamily="34" charset="0"/>
            </a:endParaRPr>
          </a:p>
        </p:txBody>
      </p:sp>
      <p:sp>
        <p:nvSpPr>
          <p:cNvPr id="35" name="Text 3">
            <a:extLst>
              <a:ext uri="{FF2B5EF4-FFF2-40B4-BE49-F238E27FC236}">
                <a16:creationId xmlns:a16="http://schemas.microsoft.com/office/drawing/2014/main" id="{BF946CA3-619A-D1C2-5B68-0A0DA4D5F7FE}"/>
              </a:ext>
            </a:extLst>
          </p:cNvPr>
          <p:cNvSpPr/>
          <p:nvPr/>
        </p:nvSpPr>
        <p:spPr>
          <a:xfrm>
            <a:off x="1249316" y="3452844"/>
            <a:ext cx="6635124" cy="421412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>
              <a:lnSpc>
                <a:spcPts val="2278"/>
              </a:lnSpc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ea typeface="Open Sans"/>
              </a:rPr>
              <a:t>SSL Certificates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ea typeface="Open Sans"/>
            </a:endParaRPr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C1D3347F-4877-F4B0-2EA4-F603070417EF}"/>
              </a:ext>
            </a:extLst>
          </p:cNvPr>
          <p:cNvSpPr/>
          <p:nvPr/>
        </p:nvSpPr>
        <p:spPr>
          <a:xfrm>
            <a:off x="1930482" y="5051908"/>
            <a:ext cx="6946232" cy="421411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>
              <a:lnSpc>
                <a:spcPts val="2278"/>
              </a:lnSpc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ea typeface="Open Sans"/>
              </a:rPr>
              <a:t>Web Page Content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ea typeface="Open San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1DC25A-B3CF-802F-5C95-597D9FBF38F4}"/>
              </a:ext>
            </a:extLst>
          </p:cNvPr>
          <p:cNvSpPr/>
          <p:nvPr/>
        </p:nvSpPr>
        <p:spPr>
          <a:xfrm>
            <a:off x="8726293" y="2837565"/>
            <a:ext cx="3439243" cy="3640772"/>
          </a:xfrm>
          <a:custGeom>
            <a:avLst/>
            <a:gdLst>
              <a:gd name="connsiteX0" fmla="*/ 2743200 w 2743200"/>
              <a:gd name="connsiteY0" fmla="*/ 0 h 2900243"/>
              <a:gd name="connsiteX1" fmla="*/ 406964 w 2743200"/>
              <a:gd name="connsiteY1" fmla="*/ 0 h 2900243"/>
              <a:gd name="connsiteX2" fmla="*/ 405397 w 2743200"/>
              <a:gd name="connsiteY2" fmla="*/ 1720 h 2900243"/>
              <a:gd name="connsiteX3" fmla="*/ 0 w 2743200"/>
              <a:gd name="connsiteY3" fmla="*/ 1128630 h 2900243"/>
              <a:gd name="connsiteX4" fmla="*/ 1775320 w 2743200"/>
              <a:gd name="connsiteY4" fmla="*/ 2900243 h 2900243"/>
              <a:gd name="connsiteX5" fmla="*/ 2621543 w 2743200"/>
              <a:gd name="connsiteY5" fmla="*/ 2686419 h 2900243"/>
              <a:gd name="connsiteX6" fmla="*/ 2743200 w 2743200"/>
              <a:gd name="connsiteY6" fmla="*/ 2612665 h 2900243"/>
              <a:gd name="connsiteX7" fmla="*/ 2743200 w 2743200"/>
              <a:gd name="connsiteY7" fmla="*/ 0 h 290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900243">
                <a:moveTo>
                  <a:pt x="2743200" y="0"/>
                </a:moveTo>
                <a:lnTo>
                  <a:pt x="406964" y="0"/>
                </a:lnTo>
                <a:lnTo>
                  <a:pt x="405397" y="1720"/>
                </a:lnTo>
                <a:cubicBezTo>
                  <a:pt x="152137" y="307959"/>
                  <a:pt x="0" y="700565"/>
                  <a:pt x="0" y="1128630"/>
                </a:cubicBezTo>
                <a:cubicBezTo>
                  <a:pt x="0" y="2107065"/>
                  <a:pt x="794838" y="2900243"/>
                  <a:pt x="1775320" y="2900243"/>
                </a:cubicBezTo>
                <a:cubicBezTo>
                  <a:pt x="2081721" y="2900243"/>
                  <a:pt x="2369992" y="2822784"/>
                  <a:pt x="2621543" y="2686419"/>
                </a:cubicBezTo>
                <a:lnTo>
                  <a:pt x="2743200" y="2612665"/>
                </a:lnTo>
                <a:lnTo>
                  <a:pt x="2743200" y="0"/>
                </a:lnTo>
                <a:close/>
              </a:path>
            </a:pathLst>
          </a:custGeom>
          <a:solidFill>
            <a:srgbClr val="E4E4ED"/>
          </a:solidFill>
          <a:ln/>
        </p:spPr>
        <p:txBody>
          <a:bodyPr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55D211-CB94-B619-52F1-FED1491427AA}"/>
              </a:ext>
            </a:extLst>
          </p:cNvPr>
          <p:cNvSpPr/>
          <p:nvPr/>
        </p:nvSpPr>
        <p:spPr>
          <a:xfrm>
            <a:off x="9034650" y="5416058"/>
            <a:ext cx="566736" cy="5731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1940">
              <a:defRPr/>
            </a:pPr>
            <a:endParaRPr lang="en-IN" sz="1500" kern="0" dirty="0">
              <a:solidFill>
                <a:prstClr val="white"/>
              </a:solidFill>
              <a:latin typeface="Abel" panose="020005060300000200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171B8C-2C70-4919-FAC2-FAFC3214DDD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97149" y="1575418"/>
            <a:ext cx="3704917" cy="370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06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1CE41082-62C8-1034-ECE9-160F1C07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E858C2B0-DA4F-08D8-7193-BF8EA418965C}"/>
              </a:ext>
            </a:extLst>
          </p:cNvPr>
          <p:cNvSpPr/>
          <p:nvPr/>
        </p:nvSpPr>
        <p:spPr>
          <a:xfrm>
            <a:off x="617973" y="418129"/>
            <a:ext cx="10970647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Phishing Awareness Tips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C741D-75E8-F75C-539B-7507748D9DB5}"/>
              </a:ext>
            </a:extLst>
          </p:cNvPr>
          <p:cNvSpPr txBox="1"/>
          <p:nvPr/>
        </p:nvSpPr>
        <p:spPr>
          <a:xfrm>
            <a:off x="714119" y="5232657"/>
            <a:ext cx="5231120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Having a well-defined incident response plan can mitigate the impact of successful phishing attacks and minimize potential damages.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F2A86CD-CBCC-1651-F4AB-B0EBA04E4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57181">
            <a:off x="6460752" y="4740321"/>
            <a:ext cx="5675152" cy="14840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A1F1F50-9F30-193C-86A1-4C084898F548}"/>
              </a:ext>
            </a:extLst>
          </p:cNvPr>
          <p:cNvSpPr txBox="1"/>
          <p:nvPr/>
        </p:nvSpPr>
        <p:spPr>
          <a:xfrm>
            <a:off x="714119" y="2945388"/>
            <a:ext cx="5231120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Regularly conducting phishing awareness training can educate individuals on recognizing and responding to phishing attempts.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609ED1-E511-FB23-6308-C2FC62333752}"/>
              </a:ext>
            </a:extLst>
          </p:cNvPr>
          <p:cNvSpPr txBox="1"/>
          <p:nvPr/>
        </p:nvSpPr>
        <p:spPr>
          <a:xfrm>
            <a:off x="714118" y="1966016"/>
            <a:ext cx="5002264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Training Modules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AE2CE3-FCD8-75CB-D7FA-4FE2542F8080}"/>
              </a:ext>
            </a:extLst>
          </p:cNvPr>
          <p:cNvSpPr txBox="1"/>
          <p:nvPr/>
        </p:nvSpPr>
        <p:spPr>
          <a:xfrm>
            <a:off x="6246761" y="2926726"/>
            <a:ext cx="5231120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Encouraging individuals to report suspicious emails or websites can help prevent others from falling victim to phishing attacks.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8CDA05-1D33-52B9-7937-B305B34F5337}"/>
              </a:ext>
            </a:extLst>
          </p:cNvPr>
          <p:cNvSpPr txBox="1"/>
          <p:nvPr/>
        </p:nvSpPr>
        <p:spPr>
          <a:xfrm>
            <a:off x="6230568" y="1966016"/>
            <a:ext cx="5002264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Incident Reporting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5724A-DCA3-C362-819D-4B0A60765B95}"/>
              </a:ext>
            </a:extLst>
          </p:cNvPr>
          <p:cNvSpPr txBox="1"/>
          <p:nvPr/>
        </p:nvSpPr>
        <p:spPr>
          <a:xfrm>
            <a:off x="714118" y="4343067"/>
            <a:ext cx="5002264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Incident Response Plan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2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F94E9132-6525-C261-4897-124861093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 2">
            <a:extLst>
              <a:ext uri="{FF2B5EF4-FFF2-40B4-BE49-F238E27FC236}">
                <a16:creationId xmlns:a16="http://schemas.microsoft.com/office/drawing/2014/main" id="{78FD1C47-948F-407D-2635-50B6F89F3A62}"/>
              </a:ext>
            </a:extLst>
          </p:cNvPr>
          <p:cNvSpPr/>
          <p:nvPr/>
        </p:nvSpPr>
        <p:spPr>
          <a:xfrm>
            <a:off x="617975" y="418129"/>
            <a:ext cx="10970646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Introduction to Phishing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FAD85D89-5E8A-4F3F-24AB-A4E443B3FDE0}"/>
              </a:ext>
            </a:extLst>
          </p:cNvPr>
          <p:cNvSpPr/>
          <p:nvPr/>
        </p:nvSpPr>
        <p:spPr>
          <a:xfrm>
            <a:off x="894659" y="1585640"/>
            <a:ext cx="6204150" cy="339740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>
                <a:solidFill>
                  <a:srgbClr val="3F3F3F"/>
                </a:solidFill>
                <a:latin typeface="Arial Narrow"/>
                <a:ea typeface="Open Sans"/>
                <a:cs typeface="Arial Narrow" panose="020B0604020202020204" pitchFamily="34" charset="0"/>
              </a:rPr>
              <a:t>Definition of Phishing</a:t>
            </a:r>
            <a:endParaRPr lang="en-US" sz="2000" b="1" dirty="0">
              <a:solidFill>
                <a:srgbClr val="3F3F3F"/>
              </a:solidFill>
              <a:latin typeface="Arial Narrow"/>
              <a:ea typeface="Open Sans"/>
              <a:cs typeface="Arial Narrow" panose="020B0604020202020204" pitchFamily="34" charset="0"/>
            </a:endParaRPr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AE3D3601-F63D-0BEA-3512-4E7F5A3E6B89}"/>
              </a:ext>
            </a:extLst>
          </p:cNvPr>
          <p:cNvSpPr/>
          <p:nvPr/>
        </p:nvSpPr>
        <p:spPr>
          <a:xfrm>
            <a:off x="894661" y="2146434"/>
            <a:ext cx="4790829" cy="1480840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rgbClr val="3F3F3F"/>
                </a:solidFill>
                <a:latin typeface="Arial"/>
                <a:ea typeface="Open Sans"/>
                <a:cs typeface="Arial"/>
              </a:rPr>
              <a:t>Phishing is a type of cybercrime that involves deceiving individuals into providing sensitive information, often through fake emails or websites.</a:t>
            </a:r>
            <a:endParaRPr lang="en-US" sz="1500" dirty="0">
              <a:solidFill>
                <a:srgbClr val="3F3F3F"/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B36A122F-968E-E069-CEE0-E8E653D3C620}"/>
              </a:ext>
            </a:extLst>
          </p:cNvPr>
          <p:cNvSpPr/>
          <p:nvPr/>
        </p:nvSpPr>
        <p:spPr>
          <a:xfrm flipV="1">
            <a:off x="7098809" y="1921258"/>
            <a:ext cx="980958" cy="1878104"/>
          </a:xfrm>
          <a:custGeom>
            <a:avLst/>
            <a:gdLst>
              <a:gd name="connsiteX0" fmla="*/ 61312 w 1675550"/>
              <a:gd name="connsiteY0" fmla="*/ 158041 h 2454393"/>
              <a:gd name="connsiteX1" fmla="*/ 113207 w 1675550"/>
              <a:gd name="connsiteY1" fmla="*/ 193130 h 2454393"/>
              <a:gd name="connsiteX2" fmla="*/ 114890 w 1675550"/>
              <a:gd name="connsiteY2" fmla="*/ 201632 h 2454393"/>
              <a:gd name="connsiteX3" fmla="*/ 118593 w 1675550"/>
              <a:gd name="connsiteY3" fmla="*/ 201340 h 2454393"/>
              <a:gd name="connsiteX4" fmla="*/ 1642486 w 1675550"/>
              <a:gd name="connsiteY4" fmla="*/ 2347567 h 2454393"/>
              <a:gd name="connsiteX5" fmla="*/ 1641918 w 1675550"/>
              <a:gd name="connsiteY5" fmla="*/ 2348857 h 2454393"/>
              <a:gd name="connsiteX6" fmla="*/ 1658040 w 1675550"/>
              <a:gd name="connsiteY6" fmla="*/ 2355339 h 2454393"/>
              <a:gd name="connsiteX7" fmla="*/ 1675550 w 1675550"/>
              <a:gd name="connsiteY7" fmla="*/ 2396368 h 2454393"/>
              <a:gd name="connsiteX8" fmla="*/ 1615768 w 1675550"/>
              <a:gd name="connsiteY8" fmla="*/ 2454393 h 2454393"/>
              <a:gd name="connsiteX9" fmla="*/ 1598530 w 1675550"/>
              <a:gd name="connsiteY9" fmla="*/ 2447463 h 2454393"/>
              <a:gd name="connsiteX10" fmla="*/ 1596320 w 1675550"/>
              <a:gd name="connsiteY10" fmla="*/ 2452485 h 2454393"/>
              <a:gd name="connsiteX11" fmla="*/ 4322 w 1675550"/>
              <a:gd name="connsiteY11" fmla="*/ 210339 h 2454393"/>
              <a:gd name="connsiteX12" fmla="*/ 6038 w 1675550"/>
              <a:gd name="connsiteY12" fmla="*/ 210204 h 2454393"/>
              <a:gd name="connsiteX13" fmla="*/ 9417 w 1675550"/>
              <a:gd name="connsiteY13" fmla="*/ 193130 h 2454393"/>
              <a:gd name="connsiteX14" fmla="*/ 61312 w 1675550"/>
              <a:gd name="connsiteY14" fmla="*/ 158041 h 2454393"/>
              <a:gd name="connsiteX15" fmla="*/ 62211 w 1675550"/>
              <a:gd name="connsiteY15" fmla="*/ 0 h 2454393"/>
              <a:gd name="connsiteX16" fmla="*/ 124422 w 1675550"/>
              <a:gd name="connsiteY16" fmla="*/ 60382 h 2454393"/>
              <a:gd name="connsiteX17" fmla="*/ 62211 w 1675550"/>
              <a:gd name="connsiteY17" fmla="*/ 120764 h 2454393"/>
              <a:gd name="connsiteX18" fmla="*/ 0 w 1675550"/>
              <a:gd name="connsiteY18" fmla="*/ 60382 h 2454393"/>
              <a:gd name="connsiteX19" fmla="*/ 62211 w 1675550"/>
              <a:gd name="connsiteY19" fmla="*/ 0 h 245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75550" h="2454393">
                <a:moveTo>
                  <a:pt x="61312" y="158041"/>
                </a:moveTo>
                <a:cubicBezTo>
                  <a:pt x="84641" y="158041"/>
                  <a:pt x="104657" y="172510"/>
                  <a:pt x="113207" y="193130"/>
                </a:cubicBezTo>
                <a:lnTo>
                  <a:pt x="114890" y="201632"/>
                </a:lnTo>
                <a:lnTo>
                  <a:pt x="118593" y="201340"/>
                </a:lnTo>
                <a:cubicBezTo>
                  <a:pt x="192724" y="1142733"/>
                  <a:pt x="778154" y="1967243"/>
                  <a:pt x="1642486" y="2347567"/>
                </a:cubicBezTo>
                <a:lnTo>
                  <a:pt x="1641918" y="2348857"/>
                </a:lnTo>
                <a:lnTo>
                  <a:pt x="1658040" y="2355339"/>
                </a:lnTo>
                <a:cubicBezTo>
                  <a:pt x="1668858" y="2365839"/>
                  <a:pt x="1675550" y="2380345"/>
                  <a:pt x="1675550" y="2396368"/>
                </a:cubicBezTo>
                <a:cubicBezTo>
                  <a:pt x="1675550" y="2428414"/>
                  <a:pt x="1648785" y="2454393"/>
                  <a:pt x="1615768" y="2454393"/>
                </a:cubicBezTo>
                <a:lnTo>
                  <a:pt x="1598530" y="2447463"/>
                </a:lnTo>
                <a:lnTo>
                  <a:pt x="1596320" y="2452485"/>
                </a:lnTo>
                <a:cubicBezTo>
                  <a:pt x="693359" y="2055164"/>
                  <a:pt x="81765" y="1193804"/>
                  <a:pt x="4322" y="210339"/>
                </a:cubicBezTo>
                <a:lnTo>
                  <a:pt x="6038" y="210204"/>
                </a:lnTo>
                <a:lnTo>
                  <a:pt x="9417" y="193130"/>
                </a:lnTo>
                <a:cubicBezTo>
                  <a:pt x="17967" y="172510"/>
                  <a:pt x="37984" y="158041"/>
                  <a:pt x="61312" y="158041"/>
                </a:cubicBezTo>
                <a:close/>
                <a:moveTo>
                  <a:pt x="62211" y="0"/>
                </a:moveTo>
                <a:cubicBezTo>
                  <a:pt x="96569" y="0"/>
                  <a:pt x="124422" y="27034"/>
                  <a:pt x="124422" y="60382"/>
                </a:cubicBezTo>
                <a:cubicBezTo>
                  <a:pt x="124422" y="93730"/>
                  <a:pt x="96569" y="120764"/>
                  <a:pt x="62211" y="120764"/>
                </a:cubicBezTo>
                <a:cubicBezTo>
                  <a:pt x="27853" y="120764"/>
                  <a:pt x="0" y="93730"/>
                  <a:pt x="0" y="60382"/>
                </a:cubicBezTo>
                <a:cubicBezTo>
                  <a:pt x="0" y="27034"/>
                  <a:pt x="27853" y="0"/>
                  <a:pt x="622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5972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>
              <a:solidFill>
                <a:srgbClr val="3F3F3F"/>
              </a:solidFill>
            </a:endParaRPr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AFE7E6D8-AE2C-C1A0-01AB-D2AA0C1F2F33}"/>
              </a:ext>
            </a:extLst>
          </p:cNvPr>
          <p:cNvSpPr/>
          <p:nvPr/>
        </p:nvSpPr>
        <p:spPr>
          <a:xfrm flipH="1">
            <a:off x="10506954" y="3723387"/>
            <a:ext cx="980958" cy="1878104"/>
          </a:xfrm>
          <a:custGeom>
            <a:avLst/>
            <a:gdLst>
              <a:gd name="connsiteX0" fmla="*/ 61312 w 1675550"/>
              <a:gd name="connsiteY0" fmla="*/ 158041 h 2454393"/>
              <a:gd name="connsiteX1" fmla="*/ 113207 w 1675550"/>
              <a:gd name="connsiteY1" fmla="*/ 193130 h 2454393"/>
              <a:gd name="connsiteX2" fmla="*/ 114890 w 1675550"/>
              <a:gd name="connsiteY2" fmla="*/ 201632 h 2454393"/>
              <a:gd name="connsiteX3" fmla="*/ 118593 w 1675550"/>
              <a:gd name="connsiteY3" fmla="*/ 201340 h 2454393"/>
              <a:gd name="connsiteX4" fmla="*/ 1642486 w 1675550"/>
              <a:gd name="connsiteY4" fmla="*/ 2347567 h 2454393"/>
              <a:gd name="connsiteX5" fmla="*/ 1641918 w 1675550"/>
              <a:gd name="connsiteY5" fmla="*/ 2348857 h 2454393"/>
              <a:gd name="connsiteX6" fmla="*/ 1658040 w 1675550"/>
              <a:gd name="connsiteY6" fmla="*/ 2355339 h 2454393"/>
              <a:gd name="connsiteX7" fmla="*/ 1675550 w 1675550"/>
              <a:gd name="connsiteY7" fmla="*/ 2396368 h 2454393"/>
              <a:gd name="connsiteX8" fmla="*/ 1615768 w 1675550"/>
              <a:gd name="connsiteY8" fmla="*/ 2454393 h 2454393"/>
              <a:gd name="connsiteX9" fmla="*/ 1598530 w 1675550"/>
              <a:gd name="connsiteY9" fmla="*/ 2447463 h 2454393"/>
              <a:gd name="connsiteX10" fmla="*/ 1596320 w 1675550"/>
              <a:gd name="connsiteY10" fmla="*/ 2452485 h 2454393"/>
              <a:gd name="connsiteX11" fmla="*/ 4322 w 1675550"/>
              <a:gd name="connsiteY11" fmla="*/ 210339 h 2454393"/>
              <a:gd name="connsiteX12" fmla="*/ 6038 w 1675550"/>
              <a:gd name="connsiteY12" fmla="*/ 210204 h 2454393"/>
              <a:gd name="connsiteX13" fmla="*/ 9417 w 1675550"/>
              <a:gd name="connsiteY13" fmla="*/ 193130 h 2454393"/>
              <a:gd name="connsiteX14" fmla="*/ 61312 w 1675550"/>
              <a:gd name="connsiteY14" fmla="*/ 158041 h 2454393"/>
              <a:gd name="connsiteX15" fmla="*/ 62211 w 1675550"/>
              <a:gd name="connsiteY15" fmla="*/ 0 h 2454393"/>
              <a:gd name="connsiteX16" fmla="*/ 124422 w 1675550"/>
              <a:gd name="connsiteY16" fmla="*/ 60382 h 2454393"/>
              <a:gd name="connsiteX17" fmla="*/ 62211 w 1675550"/>
              <a:gd name="connsiteY17" fmla="*/ 120764 h 2454393"/>
              <a:gd name="connsiteX18" fmla="*/ 0 w 1675550"/>
              <a:gd name="connsiteY18" fmla="*/ 60382 h 2454393"/>
              <a:gd name="connsiteX19" fmla="*/ 62211 w 1675550"/>
              <a:gd name="connsiteY19" fmla="*/ 0 h 245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75550" h="2454393">
                <a:moveTo>
                  <a:pt x="61312" y="158041"/>
                </a:moveTo>
                <a:cubicBezTo>
                  <a:pt x="84641" y="158041"/>
                  <a:pt x="104657" y="172510"/>
                  <a:pt x="113207" y="193130"/>
                </a:cubicBezTo>
                <a:lnTo>
                  <a:pt x="114890" y="201632"/>
                </a:lnTo>
                <a:lnTo>
                  <a:pt x="118593" y="201340"/>
                </a:lnTo>
                <a:cubicBezTo>
                  <a:pt x="192724" y="1142733"/>
                  <a:pt x="778154" y="1967243"/>
                  <a:pt x="1642486" y="2347567"/>
                </a:cubicBezTo>
                <a:lnTo>
                  <a:pt x="1641918" y="2348857"/>
                </a:lnTo>
                <a:lnTo>
                  <a:pt x="1658040" y="2355339"/>
                </a:lnTo>
                <a:cubicBezTo>
                  <a:pt x="1668858" y="2365839"/>
                  <a:pt x="1675550" y="2380345"/>
                  <a:pt x="1675550" y="2396368"/>
                </a:cubicBezTo>
                <a:cubicBezTo>
                  <a:pt x="1675550" y="2428414"/>
                  <a:pt x="1648785" y="2454393"/>
                  <a:pt x="1615768" y="2454393"/>
                </a:cubicBezTo>
                <a:lnTo>
                  <a:pt x="1598530" y="2447463"/>
                </a:lnTo>
                <a:lnTo>
                  <a:pt x="1596320" y="2452485"/>
                </a:lnTo>
                <a:cubicBezTo>
                  <a:pt x="693359" y="2055164"/>
                  <a:pt x="81765" y="1193804"/>
                  <a:pt x="4322" y="210339"/>
                </a:cubicBezTo>
                <a:lnTo>
                  <a:pt x="6038" y="210204"/>
                </a:lnTo>
                <a:lnTo>
                  <a:pt x="9417" y="193130"/>
                </a:lnTo>
                <a:cubicBezTo>
                  <a:pt x="17967" y="172510"/>
                  <a:pt x="37984" y="158041"/>
                  <a:pt x="61312" y="158041"/>
                </a:cubicBezTo>
                <a:close/>
                <a:moveTo>
                  <a:pt x="62211" y="0"/>
                </a:moveTo>
                <a:cubicBezTo>
                  <a:pt x="96569" y="0"/>
                  <a:pt x="124422" y="27034"/>
                  <a:pt x="124422" y="60382"/>
                </a:cubicBezTo>
                <a:cubicBezTo>
                  <a:pt x="124422" y="93730"/>
                  <a:pt x="96569" y="120764"/>
                  <a:pt x="62211" y="120764"/>
                </a:cubicBezTo>
                <a:cubicBezTo>
                  <a:pt x="27853" y="120764"/>
                  <a:pt x="0" y="93730"/>
                  <a:pt x="0" y="60382"/>
                </a:cubicBezTo>
                <a:cubicBezTo>
                  <a:pt x="0" y="27034"/>
                  <a:pt x="27853" y="0"/>
                  <a:pt x="622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60123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>
              <a:solidFill>
                <a:srgbClr val="3F3F3F"/>
              </a:solidFill>
            </a:endParaRPr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947A6968-AB68-7A61-A87E-318F5FE95EA4}"/>
              </a:ext>
            </a:extLst>
          </p:cNvPr>
          <p:cNvSpPr/>
          <p:nvPr/>
        </p:nvSpPr>
        <p:spPr>
          <a:xfrm>
            <a:off x="863093" y="5750081"/>
            <a:ext cx="6400488" cy="148084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rgbClr val="3F3F3F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Phishing can lead to financial loss, identity theft, or unauthorized access to sensitive data, impacting both individuals and businesses.</a:t>
            </a:r>
            <a:endParaRPr lang="en-US" sz="1500" dirty="0">
              <a:solidFill>
                <a:srgbClr val="3F3F3F"/>
              </a:solidFill>
              <a:latin typeface="Arial" panose="020B0604020202020204" pitchFamily="34" charset="0"/>
              <a:ea typeface="Open Sans" pitchFamily="34" charset="-122"/>
              <a:cs typeface="Arial" panose="020B0604020202020204" pitchFamily="34" charset="0"/>
            </a:endParaRPr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048709CF-3315-D366-8D94-9080F050BA94}"/>
              </a:ext>
            </a:extLst>
          </p:cNvPr>
          <p:cNvSpPr/>
          <p:nvPr/>
        </p:nvSpPr>
        <p:spPr>
          <a:xfrm>
            <a:off x="1891717" y="3358484"/>
            <a:ext cx="5106384" cy="369758"/>
          </a:xfrm>
          <a:prstGeom prst="rect">
            <a:avLst/>
          </a:prstGeom>
          <a:noFill/>
          <a:ln/>
        </p:spPr>
        <p:txBody>
          <a:bodyPr wrap="non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>
                <a:solidFill>
                  <a:srgbClr val="3F3F3F"/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Targeted Victims</a:t>
            </a:r>
            <a:endParaRPr lang="en-US" sz="2000" b="1" dirty="0">
              <a:solidFill>
                <a:srgbClr val="3F3F3F"/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27" name="Text 4">
            <a:extLst>
              <a:ext uri="{FF2B5EF4-FFF2-40B4-BE49-F238E27FC236}">
                <a16:creationId xmlns:a16="http://schemas.microsoft.com/office/drawing/2014/main" id="{83F9B7E8-5045-C7FC-386B-B39E5AC006FF}"/>
              </a:ext>
            </a:extLst>
          </p:cNvPr>
          <p:cNvSpPr/>
          <p:nvPr/>
        </p:nvSpPr>
        <p:spPr>
          <a:xfrm>
            <a:off x="1891717" y="3919278"/>
            <a:ext cx="4790829" cy="148084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rgbClr val="3F3F3F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Phishing attacks can target individuals, businesses, or organizations, aiming to obtain personal or confidential information.</a:t>
            </a:r>
            <a:endParaRPr lang="en-US" sz="1500" dirty="0">
              <a:solidFill>
                <a:srgbClr val="3F3F3F"/>
              </a:solidFill>
              <a:latin typeface="Arial" panose="020B0604020202020204" pitchFamily="34" charset="0"/>
              <a:ea typeface="Open Sans" pitchFamily="34" charset="-122"/>
              <a:cs typeface="Arial" panose="020B0604020202020204" pitchFamily="34" charset="0"/>
            </a:endParaRPr>
          </a:p>
        </p:txBody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5F57CA0E-7388-0F2B-2127-663862BFEB09}"/>
              </a:ext>
            </a:extLst>
          </p:cNvPr>
          <p:cNvSpPr/>
          <p:nvPr/>
        </p:nvSpPr>
        <p:spPr>
          <a:xfrm>
            <a:off x="863092" y="5189287"/>
            <a:ext cx="6135009" cy="369758"/>
          </a:xfrm>
          <a:prstGeom prst="rect">
            <a:avLst/>
          </a:prstGeom>
          <a:noFill/>
          <a:ln/>
        </p:spPr>
        <p:txBody>
          <a:bodyPr wrap="non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>
                <a:solidFill>
                  <a:srgbClr val="3F3F3F"/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Impact of Phishing</a:t>
            </a:r>
            <a:endParaRPr lang="en-US" sz="2000" b="1" dirty="0">
              <a:solidFill>
                <a:srgbClr val="3F3F3F"/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0AF2E6-6C2E-6D48-5A89-73200CF4C2F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31449" y="1646537"/>
            <a:ext cx="4123824" cy="423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0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F94E9132-6525-C261-4897-124861093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 2">
            <a:extLst>
              <a:ext uri="{FF2B5EF4-FFF2-40B4-BE49-F238E27FC236}">
                <a16:creationId xmlns:a16="http://schemas.microsoft.com/office/drawing/2014/main" id="{78FD1C47-948F-407D-2635-50B6F89F3A62}"/>
              </a:ext>
            </a:extLst>
          </p:cNvPr>
          <p:cNvSpPr/>
          <p:nvPr/>
        </p:nvSpPr>
        <p:spPr>
          <a:xfrm>
            <a:off x="617975" y="418129"/>
            <a:ext cx="10970646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Consequences of Phishing Attacks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FAD85D89-5E8A-4F3F-24AB-A4E443B3FDE0}"/>
              </a:ext>
            </a:extLst>
          </p:cNvPr>
          <p:cNvSpPr/>
          <p:nvPr/>
        </p:nvSpPr>
        <p:spPr>
          <a:xfrm>
            <a:off x="894659" y="1585640"/>
            <a:ext cx="6204150" cy="339740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>
                <a:solidFill>
                  <a:srgbClr val="3F3F3F"/>
                </a:solidFill>
                <a:latin typeface="Arial Narrow"/>
                <a:ea typeface="Open Sans"/>
                <a:cs typeface="Arial Narrow" panose="020B0604020202020204" pitchFamily="34" charset="0"/>
              </a:rPr>
              <a:t>Financial Loss</a:t>
            </a:r>
            <a:endParaRPr lang="en-US" sz="2000" b="1" dirty="0">
              <a:solidFill>
                <a:srgbClr val="3F3F3F"/>
              </a:solidFill>
              <a:latin typeface="Arial Narrow"/>
              <a:ea typeface="Open Sans"/>
              <a:cs typeface="Arial Narrow" panose="020B0604020202020204" pitchFamily="34" charset="0"/>
            </a:endParaRPr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AE3D3601-F63D-0BEA-3512-4E7F5A3E6B89}"/>
              </a:ext>
            </a:extLst>
          </p:cNvPr>
          <p:cNvSpPr/>
          <p:nvPr/>
        </p:nvSpPr>
        <p:spPr>
          <a:xfrm>
            <a:off x="894661" y="2146434"/>
            <a:ext cx="4790829" cy="1480840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rgbClr val="3F3F3F"/>
                </a:solidFill>
                <a:latin typeface="Arial"/>
                <a:ea typeface="Open Sans"/>
                <a:cs typeface="Arial"/>
              </a:rPr>
              <a:t>Phishing attacks can lead to significant financial losses, impacting both individuals and businesses that fall victim to fraudulent activities.</a:t>
            </a:r>
            <a:endParaRPr lang="en-US" sz="1500" dirty="0">
              <a:solidFill>
                <a:srgbClr val="3F3F3F"/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B36A122F-968E-E069-CEE0-E8E653D3C620}"/>
              </a:ext>
            </a:extLst>
          </p:cNvPr>
          <p:cNvSpPr/>
          <p:nvPr/>
        </p:nvSpPr>
        <p:spPr>
          <a:xfrm flipV="1">
            <a:off x="7098809" y="1921258"/>
            <a:ext cx="980958" cy="1878104"/>
          </a:xfrm>
          <a:custGeom>
            <a:avLst/>
            <a:gdLst>
              <a:gd name="connsiteX0" fmla="*/ 61312 w 1675550"/>
              <a:gd name="connsiteY0" fmla="*/ 158041 h 2454393"/>
              <a:gd name="connsiteX1" fmla="*/ 113207 w 1675550"/>
              <a:gd name="connsiteY1" fmla="*/ 193130 h 2454393"/>
              <a:gd name="connsiteX2" fmla="*/ 114890 w 1675550"/>
              <a:gd name="connsiteY2" fmla="*/ 201632 h 2454393"/>
              <a:gd name="connsiteX3" fmla="*/ 118593 w 1675550"/>
              <a:gd name="connsiteY3" fmla="*/ 201340 h 2454393"/>
              <a:gd name="connsiteX4" fmla="*/ 1642486 w 1675550"/>
              <a:gd name="connsiteY4" fmla="*/ 2347567 h 2454393"/>
              <a:gd name="connsiteX5" fmla="*/ 1641918 w 1675550"/>
              <a:gd name="connsiteY5" fmla="*/ 2348857 h 2454393"/>
              <a:gd name="connsiteX6" fmla="*/ 1658040 w 1675550"/>
              <a:gd name="connsiteY6" fmla="*/ 2355339 h 2454393"/>
              <a:gd name="connsiteX7" fmla="*/ 1675550 w 1675550"/>
              <a:gd name="connsiteY7" fmla="*/ 2396368 h 2454393"/>
              <a:gd name="connsiteX8" fmla="*/ 1615768 w 1675550"/>
              <a:gd name="connsiteY8" fmla="*/ 2454393 h 2454393"/>
              <a:gd name="connsiteX9" fmla="*/ 1598530 w 1675550"/>
              <a:gd name="connsiteY9" fmla="*/ 2447463 h 2454393"/>
              <a:gd name="connsiteX10" fmla="*/ 1596320 w 1675550"/>
              <a:gd name="connsiteY10" fmla="*/ 2452485 h 2454393"/>
              <a:gd name="connsiteX11" fmla="*/ 4322 w 1675550"/>
              <a:gd name="connsiteY11" fmla="*/ 210339 h 2454393"/>
              <a:gd name="connsiteX12" fmla="*/ 6038 w 1675550"/>
              <a:gd name="connsiteY12" fmla="*/ 210204 h 2454393"/>
              <a:gd name="connsiteX13" fmla="*/ 9417 w 1675550"/>
              <a:gd name="connsiteY13" fmla="*/ 193130 h 2454393"/>
              <a:gd name="connsiteX14" fmla="*/ 61312 w 1675550"/>
              <a:gd name="connsiteY14" fmla="*/ 158041 h 2454393"/>
              <a:gd name="connsiteX15" fmla="*/ 62211 w 1675550"/>
              <a:gd name="connsiteY15" fmla="*/ 0 h 2454393"/>
              <a:gd name="connsiteX16" fmla="*/ 124422 w 1675550"/>
              <a:gd name="connsiteY16" fmla="*/ 60382 h 2454393"/>
              <a:gd name="connsiteX17" fmla="*/ 62211 w 1675550"/>
              <a:gd name="connsiteY17" fmla="*/ 120764 h 2454393"/>
              <a:gd name="connsiteX18" fmla="*/ 0 w 1675550"/>
              <a:gd name="connsiteY18" fmla="*/ 60382 h 2454393"/>
              <a:gd name="connsiteX19" fmla="*/ 62211 w 1675550"/>
              <a:gd name="connsiteY19" fmla="*/ 0 h 245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75550" h="2454393">
                <a:moveTo>
                  <a:pt x="61312" y="158041"/>
                </a:moveTo>
                <a:cubicBezTo>
                  <a:pt x="84641" y="158041"/>
                  <a:pt x="104657" y="172510"/>
                  <a:pt x="113207" y="193130"/>
                </a:cubicBezTo>
                <a:lnTo>
                  <a:pt x="114890" y="201632"/>
                </a:lnTo>
                <a:lnTo>
                  <a:pt x="118593" y="201340"/>
                </a:lnTo>
                <a:cubicBezTo>
                  <a:pt x="192724" y="1142733"/>
                  <a:pt x="778154" y="1967243"/>
                  <a:pt x="1642486" y="2347567"/>
                </a:cubicBezTo>
                <a:lnTo>
                  <a:pt x="1641918" y="2348857"/>
                </a:lnTo>
                <a:lnTo>
                  <a:pt x="1658040" y="2355339"/>
                </a:lnTo>
                <a:cubicBezTo>
                  <a:pt x="1668858" y="2365839"/>
                  <a:pt x="1675550" y="2380345"/>
                  <a:pt x="1675550" y="2396368"/>
                </a:cubicBezTo>
                <a:cubicBezTo>
                  <a:pt x="1675550" y="2428414"/>
                  <a:pt x="1648785" y="2454393"/>
                  <a:pt x="1615768" y="2454393"/>
                </a:cubicBezTo>
                <a:lnTo>
                  <a:pt x="1598530" y="2447463"/>
                </a:lnTo>
                <a:lnTo>
                  <a:pt x="1596320" y="2452485"/>
                </a:lnTo>
                <a:cubicBezTo>
                  <a:pt x="693359" y="2055164"/>
                  <a:pt x="81765" y="1193804"/>
                  <a:pt x="4322" y="210339"/>
                </a:cubicBezTo>
                <a:lnTo>
                  <a:pt x="6038" y="210204"/>
                </a:lnTo>
                <a:lnTo>
                  <a:pt x="9417" y="193130"/>
                </a:lnTo>
                <a:cubicBezTo>
                  <a:pt x="17967" y="172510"/>
                  <a:pt x="37984" y="158041"/>
                  <a:pt x="61312" y="158041"/>
                </a:cubicBezTo>
                <a:close/>
                <a:moveTo>
                  <a:pt x="62211" y="0"/>
                </a:moveTo>
                <a:cubicBezTo>
                  <a:pt x="96569" y="0"/>
                  <a:pt x="124422" y="27034"/>
                  <a:pt x="124422" y="60382"/>
                </a:cubicBezTo>
                <a:cubicBezTo>
                  <a:pt x="124422" y="93730"/>
                  <a:pt x="96569" y="120764"/>
                  <a:pt x="62211" y="120764"/>
                </a:cubicBezTo>
                <a:cubicBezTo>
                  <a:pt x="27853" y="120764"/>
                  <a:pt x="0" y="93730"/>
                  <a:pt x="0" y="60382"/>
                </a:cubicBezTo>
                <a:cubicBezTo>
                  <a:pt x="0" y="27034"/>
                  <a:pt x="27853" y="0"/>
                  <a:pt x="622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5972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>
              <a:solidFill>
                <a:srgbClr val="3F3F3F"/>
              </a:solidFill>
            </a:endParaRPr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AFE7E6D8-AE2C-C1A0-01AB-D2AA0C1F2F33}"/>
              </a:ext>
            </a:extLst>
          </p:cNvPr>
          <p:cNvSpPr/>
          <p:nvPr/>
        </p:nvSpPr>
        <p:spPr>
          <a:xfrm flipH="1">
            <a:off x="10506954" y="3723387"/>
            <a:ext cx="980958" cy="1878104"/>
          </a:xfrm>
          <a:custGeom>
            <a:avLst/>
            <a:gdLst>
              <a:gd name="connsiteX0" fmla="*/ 61312 w 1675550"/>
              <a:gd name="connsiteY0" fmla="*/ 158041 h 2454393"/>
              <a:gd name="connsiteX1" fmla="*/ 113207 w 1675550"/>
              <a:gd name="connsiteY1" fmla="*/ 193130 h 2454393"/>
              <a:gd name="connsiteX2" fmla="*/ 114890 w 1675550"/>
              <a:gd name="connsiteY2" fmla="*/ 201632 h 2454393"/>
              <a:gd name="connsiteX3" fmla="*/ 118593 w 1675550"/>
              <a:gd name="connsiteY3" fmla="*/ 201340 h 2454393"/>
              <a:gd name="connsiteX4" fmla="*/ 1642486 w 1675550"/>
              <a:gd name="connsiteY4" fmla="*/ 2347567 h 2454393"/>
              <a:gd name="connsiteX5" fmla="*/ 1641918 w 1675550"/>
              <a:gd name="connsiteY5" fmla="*/ 2348857 h 2454393"/>
              <a:gd name="connsiteX6" fmla="*/ 1658040 w 1675550"/>
              <a:gd name="connsiteY6" fmla="*/ 2355339 h 2454393"/>
              <a:gd name="connsiteX7" fmla="*/ 1675550 w 1675550"/>
              <a:gd name="connsiteY7" fmla="*/ 2396368 h 2454393"/>
              <a:gd name="connsiteX8" fmla="*/ 1615768 w 1675550"/>
              <a:gd name="connsiteY8" fmla="*/ 2454393 h 2454393"/>
              <a:gd name="connsiteX9" fmla="*/ 1598530 w 1675550"/>
              <a:gd name="connsiteY9" fmla="*/ 2447463 h 2454393"/>
              <a:gd name="connsiteX10" fmla="*/ 1596320 w 1675550"/>
              <a:gd name="connsiteY10" fmla="*/ 2452485 h 2454393"/>
              <a:gd name="connsiteX11" fmla="*/ 4322 w 1675550"/>
              <a:gd name="connsiteY11" fmla="*/ 210339 h 2454393"/>
              <a:gd name="connsiteX12" fmla="*/ 6038 w 1675550"/>
              <a:gd name="connsiteY12" fmla="*/ 210204 h 2454393"/>
              <a:gd name="connsiteX13" fmla="*/ 9417 w 1675550"/>
              <a:gd name="connsiteY13" fmla="*/ 193130 h 2454393"/>
              <a:gd name="connsiteX14" fmla="*/ 61312 w 1675550"/>
              <a:gd name="connsiteY14" fmla="*/ 158041 h 2454393"/>
              <a:gd name="connsiteX15" fmla="*/ 62211 w 1675550"/>
              <a:gd name="connsiteY15" fmla="*/ 0 h 2454393"/>
              <a:gd name="connsiteX16" fmla="*/ 124422 w 1675550"/>
              <a:gd name="connsiteY16" fmla="*/ 60382 h 2454393"/>
              <a:gd name="connsiteX17" fmla="*/ 62211 w 1675550"/>
              <a:gd name="connsiteY17" fmla="*/ 120764 h 2454393"/>
              <a:gd name="connsiteX18" fmla="*/ 0 w 1675550"/>
              <a:gd name="connsiteY18" fmla="*/ 60382 h 2454393"/>
              <a:gd name="connsiteX19" fmla="*/ 62211 w 1675550"/>
              <a:gd name="connsiteY19" fmla="*/ 0 h 245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75550" h="2454393">
                <a:moveTo>
                  <a:pt x="61312" y="158041"/>
                </a:moveTo>
                <a:cubicBezTo>
                  <a:pt x="84641" y="158041"/>
                  <a:pt x="104657" y="172510"/>
                  <a:pt x="113207" y="193130"/>
                </a:cubicBezTo>
                <a:lnTo>
                  <a:pt x="114890" y="201632"/>
                </a:lnTo>
                <a:lnTo>
                  <a:pt x="118593" y="201340"/>
                </a:lnTo>
                <a:cubicBezTo>
                  <a:pt x="192724" y="1142733"/>
                  <a:pt x="778154" y="1967243"/>
                  <a:pt x="1642486" y="2347567"/>
                </a:cubicBezTo>
                <a:lnTo>
                  <a:pt x="1641918" y="2348857"/>
                </a:lnTo>
                <a:lnTo>
                  <a:pt x="1658040" y="2355339"/>
                </a:lnTo>
                <a:cubicBezTo>
                  <a:pt x="1668858" y="2365839"/>
                  <a:pt x="1675550" y="2380345"/>
                  <a:pt x="1675550" y="2396368"/>
                </a:cubicBezTo>
                <a:cubicBezTo>
                  <a:pt x="1675550" y="2428414"/>
                  <a:pt x="1648785" y="2454393"/>
                  <a:pt x="1615768" y="2454393"/>
                </a:cubicBezTo>
                <a:lnTo>
                  <a:pt x="1598530" y="2447463"/>
                </a:lnTo>
                <a:lnTo>
                  <a:pt x="1596320" y="2452485"/>
                </a:lnTo>
                <a:cubicBezTo>
                  <a:pt x="693359" y="2055164"/>
                  <a:pt x="81765" y="1193804"/>
                  <a:pt x="4322" y="210339"/>
                </a:cubicBezTo>
                <a:lnTo>
                  <a:pt x="6038" y="210204"/>
                </a:lnTo>
                <a:lnTo>
                  <a:pt x="9417" y="193130"/>
                </a:lnTo>
                <a:cubicBezTo>
                  <a:pt x="17967" y="172510"/>
                  <a:pt x="37984" y="158041"/>
                  <a:pt x="61312" y="158041"/>
                </a:cubicBezTo>
                <a:close/>
                <a:moveTo>
                  <a:pt x="62211" y="0"/>
                </a:moveTo>
                <a:cubicBezTo>
                  <a:pt x="96569" y="0"/>
                  <a:pt x="124422" y="27034"/>
                  <a:pt x="124422" y="60382"/>
                </a:cubicBezTo>
                <a:cubicBezTo>
                  <a:pt x="124422" y="93730"/>
                  <a:pt x="96569" y="120764"/>
                  <a:pt x="62211" y="120764"/>
                </a:cubicBezTo>
                <a:cubicBezTo>
                  <a:pt x="27853" y="120764"/>
                  <a:pt x="0" y="93730"/>
                  <a:pt x="0" y="60382"/>
                </a:cubicBezTo>
                <a:cubicBezTo>
                  <a:pt x="0" y="27034"/>
                  <a:pt x="27853" y="0"/>
                  <a:pt x="622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60123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>
              <a:solidFill>
                <a:srgbClr val="3F3F3F"/>
              </a:solidFill>
            </a:endParaRPr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947A6968-AB68-7A61-A87E-318F5FE95EA4}"/>
              </a:ext>
            </a:extLst>
          </p:cNvPr>
          <p:cNvSpPr/>
          <p:nvPr/>
        </p:nvSpPr>
        <p:spPr>
          <a:xfrm>
            <a:off x="863093" y="5750081"/>
            <a:ext cx="6400488" cy="148084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rgbClr val="3F3F3F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Successful phishing attacks may result in data breaches, exposing sensitive information such as personal, financial, or proprietary data.</a:t>
            </a:r>
            <a:endParaRPr lang="en-US" sz="1500" dirty="0">
              <a:solidFill>
                <a:srgbClr val="3F3F3F"/>
              </a:solidFill>
              <a:latin typeface="Arial" panose="020B0604020202020204" pitchFamily="34" charset="0"/>
              <a:ea typeface="Open Sans" pitchFamily="34" charset="-122"/>
              <a:cs typeface="Arial" panose="020B0604020202020204" pitchFamily="34" charset="0"/>
            </a:endParaRPr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048709CF-3315-D366-8D94-9080F050BA94}"/>
              </a:ext>
            </a:extLst>
          </p:cNvPr>
          <p:cNvSpPr/>
          <p:nvPr/>
        </p:nvSpPr>
        <p:spPr>
          <a:xfrm>
            <a:off x="1891717" y="3358484"/>
            <a:ext cx="5106384" cy="369758"/>
          </a:xfrm>
          <a:prstGeom prst="rect">
            <a:avLst/>
          </a:prstGeom>
          <a:noFill/>
          <a:ln/>
        </p:spPr>
        <p:txBody>
          <a:bodyPr wrap="non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>
                <a:solidFill>
                  <a:srgbClr val="3F3F3F"/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Identity Theft</a:t>
            </a:r>
            <a:endParaRPr lang="en-US" sz="2000" b="1" dirty="0">
              <a:solidFill>
                <a:srgbClr val="3F3F3F"/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27" name="Text 4">
            <a:extLst>
              <a:ext uri="{FF2B5EF4-FFF2-40B4-BE49-F238E27FC236}">
                <a16:creationId xmlns:a16="http://schemas.microsoft.com/office/drawing/2014/main" id="{83F9B7E8-5045-C7FC-386B-B39E5AC006FF}"/>
              </a:ext>
            </a:extLst>
          </p:cNvPr>
          <p:cNvSpPr/>
          <p:nvPr/>
        </p:nvSpPr>
        <p:spPr>
          <a:xfrm>
            <a:off x="1891717" y="3919278"/>
            <a:ext cx="4790829" cy="148084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rgbClr val="3F3F3F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Identity theft resulting from phishing attacks can have long-term consequences, affecting individuals' credit, reputation, and personal security.</a:t>
            </a:r>
            <a:endParaRPr lang="en-US" sz="1500" dirty="0">
              <a:solidFill>
                <a:srgbClr val="3F3F3F"/>
              </a:solidFill>
              <a:latin typeface="Arial" panose="020B0604020202020204" pitchFamily="34" charset="0"/>
              <a:ea typeface="Open Sans" pitchFamily="34" charset="-122"/>
              <a:cs typeface="Arial" panose="020B0604020202020204" pitchFamily="34" charset="0"/>
            </a:endParaRPr>
          </a:p>
        </p:txBody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5F57CA0E-7388-0F2B-2127-663862BFEB09}"/>
              </a:ext>
            </a:extLst>
          </p:cNvPr>
          <p:cNvSpPr/>
          <p:nvPr/>
        </p:nvSpPr>
        <p:spPr>
          <a:xfrm>
            <a:off x="863092" y="5189287"/>
            <a:ext cx="6135009" cy="369758"/>
          </a:xfrm>
          <a:prstGeom prst="rect">
            <a:avLst/>
          </a:prstGeom>
          <a:noFill/>
          <a:ln/>
        </p:spPr>
        <p:txBody>
          <a:bodyPr wrap="non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>
                <a:solidFill>
                  <a:srgbClr val="3F3F3F"/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Data Breaches</a:t>
            </a:r>
            <a:endParaRPr lang="en-US" sz="2000" b="1" dirty="0">
              <a:solidFill>
                <a:srgbClr val="3F3F3F"/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4AE30C-77B5-FD1F-5CC6-A628EFFAAB3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31449" y="1646537"/>
            <a:ext cx="4123824" cy="423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48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FC356376-8EEB-7DFC-1F5B-3C88D591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E858C2B0-DA4F-08D8-7193-BF8EA418965C}"/>
              </a:ext>
            </a:extLst>
          </p:cNvPr>
          <p:cNvSpPr/>
          <p:nvPr/>
        </p:nvSpPr>
        <p:spPr>
          <a:xfrm>
            <a:off x="617974" y="418129"/>
            <a:ext cx="10961316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Protecting Personal Information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7E126-E885-BA24-AE8A-AFC7A629FA14}"/>
              </a:ext>
            </a:extLst>
          </p:cNvPr>
          <p:cNvSpPr txBox="1"/>
          <p:nvPr/>
        </p:nvSpPr>
        <p:spPr>
          <a:xfrm>
            <a:off x="545140" y="5410012"/>
            <a:ext cx="3703019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Implementing strong data encryption methods can help protect personal information from unauthorized access in the event of a security breach.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F39CD-31BB-290E-2DC0-74173008DBDA}"/>
              </a:ext>
            </a:extLst>
          </p:cNvPr>
          <p:cNvSpPr txBox="1"/>
          <p:nvPr/>
        </p:nvSpPr>
        <p:spPr>
          <a:xfrm>
            <a:off x="4428017" y="5410012"/>
            <a:ext cx="3548484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Encouraging the use of complex, unique passwords combined with multi-factor authentication can reinforce the protection of personal information.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7448A2-BBE5-5F33-3844-B8F3853235E6}"/>
              </a:ext>
            </a:extLst>
          </p:cNvPr>
          <p:cNvSpPr txBox="1"/>
          <p:nvPr/>
        </p:nvSpPr>
        <p:spPr>
          <a:xfrm>
            <a:off x="617974" y="4328491"/>
            <a:ext cx="363018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Data Encryption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078640-D541-534E-7E55-E13DCD2DCCB5}"/>
              </a:ext>
            </a:extLst>
          </p:cNvPr>
          <p:cNvSpPr txBox="1"/>
          <p:nvPr/>
        </p:nvSpPr>
        <p:spPr>
          <a:xfrm>
            <a:off x="8156359" y="5410012"/>
            <a:ext cx="3703020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Minimizing the collection and retention of personal information can reduce the impact of potential data breaches and enhance privacy protection.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2EF26-AA26-FD83-FC59-A4B7089BA3D4}"/>
              </a:ext>
            </a:extLst>
          </p:cNvPr>
          <p:cNvSpPr txBox="1"/>
          <p:nvPr/>
        </p:nvSpPr>
        <p:spPr>
          <a:xfrm>
            <a:off x="4248159" y="4328491"/>
            <a:ext cx="3695684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Secure Passwords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994F8-E0F4-17E3-51E1-E88E55091726}"/>
              </a:ext>
            </a:extLst>
          </p:cNvPr>
          <p:cNvSpPr txBox="1"/>
          <p:nvPr/>
        </p:nvSpPr>
        <p:spPr>
          <a:xfrm>
            <a:off x="7943843" y="4328491"/>
            <a:ext cx="3703019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Data Minimization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0EE38-71AF-D284-61F6-4CFA8B3A6AF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18" y="1569866"/>
            <a:ext cx="2292517" cy="2292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E8A7B2-A9E0-2C4D-66FF-AA9BEE693CE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82750" y="1569866"/>
            <a:ext cx="2292517" cy="2292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B86DA8-BAC2-F384-BEFB-52B115DFE44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689482" y="1569866"/>
            <a:ext cx="2292517" cy="229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47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A5AAE5C6-B65C-647F-CB40-4F220F5BB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E858C2B0-DA4F-08D8-7193-BF8EA418965C}"/>
              </a:ext>
            </a:extLst>
          </p:cNvPr>
          <p:cNvSpPr/>
          <p:nvPr/>
        </p:nvSpPr>
        <p:spPr>
          <a:xfrm>
            <a:off x="617974" y="418129"/>
            <a:ext cx="10970646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Security Best Practices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7E126-E885-BA24-AE8A-AFC7A629FA14}"/>
              </a:ext>
            </a:extLst>
          </p:cNvPr>
          <p:cNvSpPr txBox="1"/>
          <p:nvPr/>
        </p:nvSpPr>
        <p:spPr>
          <a:xfrm>
            <a:off x="530245" y="3674840"/>
            <a:ext cx="3703019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Regularly updating software, applications, and security patches can help mitigate vulnerabilities and protect against potential security threats.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F39CD-31BB-290E-2DC0-74173008DBDA}"/>
              </a:ext>
            </a:extLst>
          </p:cNvPr>
          <p:cNvSpPr txBox="1"/>
          <p:nvPr/>
        </p:nvSpPr>
        <p:spPr>
          <a:xfrm>
            <a:off x="4243423" y="3664679"/>
            <a:ext cx="3548484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Utilizing firewalls can help create a barrier between personal devices and potential threats, safeguarding against unauthorized access and data breaches.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7448A2-BBE5-5F33-3844-B8F3853235E6}"/>
              </a:ext>
            </a:extLst>
          </p:cNvPr>
          <p:cNvSpPr txBox="1"/>
          <p:nvPr/>
        </p:nvSpPr>
        <p:spPr>
          <a:xfrm>
            <a:off x="530245" y="2517564"/>
            <a:ext cx="329032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Regular Updates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078640-D541-534E-7E55-E13DCD2DCCB5}"/>
              </a:ext>
            </a:extLst>
          </p:cNvPr>
          <p:cNvSpPr txBox="1"/>
          <p:nvPr/>
        </p:nvSpPr>
        <p:spPr>
          <a:xfrm>
            <a:off x="7958738" y="3664679"/>
            <a:ext cx="3825661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Implementing continuous network monitoring can detect suspicious activities, unusual traffic, or unauthorized access attempts, promoting early threat response.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pic>
        <p:nvPicPr>
          <p:cNvPr id="53" name="Picture 5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B4D32E-465F-20DF-D33E-DAA2AC4D8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485" y="6123008"/>
            <a:ext cx="12292301" cy="5425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41DBDF-2B63-A5C6-ECB6-2E1E6E4C049F}"/>
              </a:ext>
            </a:extLst>
          </p:cNvPr>
          <p:cNvSpPr txBox="1"/>
          <p:nvPr/>
        </p:nvSpPr>
        <p:spPr>
          <a:xfrm>
            <a:off x="4233264" y="2517564"/>
            <a:ext cx="329032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Firewall Protection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0BE93-6BBB-AAD8-7B70-08C6CFFCF77A}"/>
              </a:ext>
            </a:extLst>
          </p:cNvPr>
          <p:cNvSpPr txBox="1"/>
          <p:nvPr/>
        </p:nvSpPr>
        <p:spPr>
          <a:xfrm>
            <a:off x="7903004" y="2517564"/>
            <a:ext cx="329032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Network Monitoring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62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9651D871-A8E2-4B5B-0330-63271654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E858C2B0-DA4F-08D8-7193-BF8EA418965C}"/>
              </a:ext>
            </a:extLst>
          </p:cNvPr>
          <p:cNvSpPr/>
          <p:nvPr/>
        </p:nvSpPr>
        <p:spPr>
          <a:xfrm>
            <a:off x="617973" y="418129"/>
            <a:ext cx="10961318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Creating a Secure Password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1BB28C7B-C477-8656-6250-C2DBB63BEC50}"/>
              </a:ext>
            </a:extLst>
          </p:cNvPr>
          <p:cNvSpPr/>
          <p:nvPr/>
        </p:nvSpPr>
        <p:spPr>
          <a:xfrm>
            <a:off x="940691" y="2346028"/>
            <a:ext cx="5453608" cy="1184672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Encouraging the use of complex passwords with a combination of upper and lower case letters, numbers, and symbols strengthens password security.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A07C6D8B-C9B1-69C2-B84A-27DE976F7F56}"/>
              </a:ext>
            </a:extLst>
          </p:cNvPr>
          <p:cNvSpPr/>
          <p:nvPr/>
        </p:nvSpPr>
        <p:spPr>
          <a:xfrm>
            <a:off x="1252533" y="3955536"/>
            <a:ext cx="5589442" cy="1184672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Utilizing password management tools can help individuals generate and store secure, unique passwords for various accounts, enhancing overall security.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519ABC77-FF62-1CBE-CA89-B2F9D92530BD}"/>
              </a:ext>
            </a:extLst>
          </p:cNvPr>
          <p:cNvSpPr/>
          <p:nvPr/>
        </p:nvSpPr>
        <p:spPr>
          <a:xfrm>
            <a:off x="1938662" y="5554605"/>
            <a:ext cx="5650610" cy="1184672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Regularly updating passwords for different accounts can prevent unauthorized access and reduce the risk of potential security breaches.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34" name="Text 3">
            <a:extLst>
              <a:ext uri="{FF2B5EF4-FFF2-40B4-BE49-F238E27FC236}">
                <a16:creationId xmlns:a16="http://schemas.microsoft.com/office/drawing/2014/main" id="{1016F2F3-F3CD-9B60-41F4-661EF0492A70}"/>
              </a:ext>
            </a:extLst>
          </p:cNvPr>
          <p:cNvSpPr/>
          <p:nvPr/>
        </p:nvSpPr>
        <p:spPr>
          <a:xfrm>
            <a:off x="938207" y="1832786"/>
            <a:ext cx="6946233" cy="431961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>
              <a:lnSpc>
                <a:spcPts val="2278"/>
              </a:lnSpc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ea typeface="Open Sans"/>
                <a:cs typeface="Arial Narrow" panose="020B0604020202020204" pitchFamily="34" charset="0"/>
              </a:rPr>
              <a:t>Password Complexity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ea typeface="Open Sans"/>
              <a:cs typeface="Arial Narrow" panose="020B0604020202020204" pitchFamily="34" charset="0"/>
            </a:endParaRPr>
          </a:p>
        </p:txBody>
      </p:sp>
      <p:sp>
        <p:nvSpPr>
          <p:cNvPr id="35" name="Text 3">
            <a:extLst>
              <a:ext uri="{FF2B5EF4-FFF2-40B4-BE49-F238E27FC236}">
                <a16:creationId xmlns:a16="http://schemas.microsoft.com/office/drawing/2014/main" id="{BF946CA3-619A-D1C2-5B68-0A0DA4D5F7FE}"/>
              </a:ext>
            </a:extLst>
          </p:cNvPr>
          <p:cNvSpPr/>
          <p:nvPr/>
        </p:nvSpPr>
        <p:spPr>
          <a:xfrm>
            <a:off x="1249316" y="3452844"/>
            <a:ext cx="6635124" cy="421412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>
              <a:lnSpc>
                <a:spcPts val="2278"/>
              </a:lnSpc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ea typeface="Open Sans"/>
              </a:rPr>
              <a:t>Password Management Tools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ea typeface="Open Sans"/>
            </a:endParaRPr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C1D3347F-4877-F4B0-2EA4-F603070417EF}"/>
              </a:ext>
            </a:extLst>
          </p:cNvPr>
          <p:cNvSpPr/>
          <p:nvPr/>
        </p:nvSpPr>
        <p:spPr>
          <a:xfrm>
            <a:off x="1930482" y="5051908"/>
            <a:ext cx="6946232" cy="421411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>
              <a:lnSpc>
                <a:spcPts val="2278"/>
              </a:lnSpc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ea typeface="Open Sans"/>
              </a:rPr>
              <a:t>Regular Password Updates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ea typeface="Open San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1DC25A-B3CF-802F-5C95-597D9FBF38F4}"/>
              </a:ext>
            </a:extLst>
          </p:cNvPr>
          <p:cNvSpPr/>
          <p:nvPr/>
        </p:nvSpPr>
        <p:spPr>
          <a:xfrm>
            <a:off x="8726293" y="2837565"/>
            <a:ext cx="3439243" cy="3640772"/>
          </a:xfrm>
          <a:custGeom>
            <a:avLst/>
            <a:gdLst>
              <a:gd name="connsiteX0" fmla="*/ 2743200 w 2743200"/>
              <a:gd name="connsiteY0" fmla="*/ 0 h 2900243"/>
              <a:gd name="connsiteX1" fmla="*/ 406964 w 2743200"/>
              <a:gd name="connsiteY1" fmla="*/ 0 h 2900243"/>
              <a:gd name="connsiteX2" fmla="*/ 405397 w 2743200"/>
              <a:gd name="connsiteY2" fmla="*/ 1720 h 2900243"/>
              <a:gd name="connsiteX3" fmla="*/ 0 w 2743200"/>
              <a:gd name="connsiteY3" fmla="*/ 1128630 h 2900243"/>
              <a:gd name="connsiteX4" fmla="*/ 1775320 w 2743200"/>
              <a:gd name="connsiteY4" fmla="*/ 2900243 h 2900243"/>
              <a:gd name="connsiteX5" fmla="*/ 2621543 w 2743200"/>
              <a:gd name="connsiteY5" fmla="*/ 2686419 h 2900243"/>
              <a:gd name="connsiteX6" fmla="*/ 2743200 w 2743200"/>
              <a:gd name="connsiteY6" fmla="*/ 2612665 h 2900243"/>
              <a:gd name="connsiteX7" fmla="*/ 2743200 w 2743200"/>
              <a:gd name="connsiteY7" fmla="*/ 0 h 290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900243">
                <a:moveTo>
                  <a:pt x="2743200" y="0"/>
                </a:moveTo>
                <a:lnTo>
                  <a:pt x="406964" y="0"/>
                </a:lnTo>
                <a:lnTo>
                  <a:pt x="405397" y="1720"/>
                </a:lnTo>
                <a:cubicBezTo>
                  <a:pt x="152137" y="307959"/>
                  <a:pt x="0" y="700565"/>
                  <a:pt x="0" y="1128630"/>
                </a:cubicBezTo>
                <a:cubicBezTo>
                  <a:pt x="0" y="2107065"/>
                  <a:pt x="794838" y="2900243"/>
                  <a:pt x="1775320" y="2900243"/>
                </a:cubicBezTo>
                <a:cubicBezTo>
                  <a:pt x="2081721" y="2900243"/>
                  <a:pt x="2369992" y="2822784"/>
                  <a:pt x="2621543" y="2686419"/>
                </a:cubicBezTo>
                <a:lnTo>
                  <a:pt x="2743200" y="2612665"/>
                </a:lnTo>
                <a:lnTo>
                  <a:pt x="2743200" y="0"/>
                </a:lnTo>
                <a:close/>
              </a:path>
            </a:pathLst>
          </a:custGeom>
          <a:solidFill>
            <a:srgbClr val="E4E4ED"/>
          </a:solidFill>
          <a:ln/>
        </p:spPr>
        <p:txBody>
          <a:bodyPr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55D211-CB94-B619-52F1-FED1491427AA}"/>
              </a:ext>
            </a:extLst>
          </p:cNvPr>
          <p:cNvSpPr/>
          <p:nvPr/>
        </p:nvSpPr>
        <p:spPr>
          <a:xfrm>
            <a:off x="9034650" y="5416058"/>
            <a:ext cx="566736" cy="5731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1940">
              <a:defRPr/>
            </a:pPr>
            <a:endParaRPr lang="en-IN" sz="1500" kern="0" dirty="0">
              <a:solidFill>
                <a:prstClr val="white"/>
              </a:solidFill>
              <a:latin typeface="Abel" panose="020005060300000200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0B5F62-8ED1-3EDC-3885-9E219829E02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97149" y="1575418"/>
            <a:ext cx="3704917" cy="370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17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1CE41082-62C8-1034-ECE9-160F1C07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E858C2B0-DA4F-08D8-7193-BF8EA418965C}"/>
              </a:ext>
            </a:extLst>
          </p:cNvPr>
          <p:cNvSpPr/>
          <p:nvPr/>
        </p:nvSpPr>
        <p:spPr>
          <a:xfrm>
            <a:off x="617973" y="418129"/>
            <a:ext cx="10970647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Using Multi-Factor Authentication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C741D-75E8-F75C-539B-7507748D9DB5}"/>
              </a:ext>
            </a:extLst>
          </p:cNvPr>
          <p:cNvSpPr txBox="1"/>
          <p:nvPr/>
        </p:nvSpPr>
        <p:spPr>
          <a:xfrm>
            <a:off x="714119" y="5232657"/>
            <a:ext cx="5231120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Implementing multi-factor authentication provides added security benefits, reducing the likelihood of unauthorized access and potential security breaches.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F2A86CD-CBCC-1651-F4AB-B0EBA04E4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57181">
            <a:off x="6460752" y="4740321"/>
            <a:ext cx="5675152" cy="14840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A1F1F50-9F30-193C-86A1-4C084898F548}"/>
              </a:ext>
            </a:extLst>
          </p:cNvPr>
          <p:cNvSpPr txBox="1"/>
          <p:nvPr/>
        </p:nvSpPr>
        <p:spPr>
          <a:xfrm>
            <a:off x="714119" y="2945388"/>
            <a:ext cx="5231120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Using multiple factors for authentication, such as passwords, security tokens, or biometric verification, adds an extra layer of security to account access.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609ED1-E511-FB23-6308-C2FC62333752}"/>
              </a:ext>
            </a:extLst>
          </p:cNvPr>
          <p:cNvSpPr txBox="1"/>
          <p:nvPr/>
        </p:nvSpPr>
        <p:spPr>
          <a:xfrm>
            <a:off x="714118" y="1966016"/>
            <a:ext cx="5002264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Authentication Methods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AE2CE3-FCD8-75CB-D7FA-4FE2542F8080}"/>
              </a:ext>
            </a:extLst>
          </p:cNvPr>
          <p:cNvSpPr txBox="1"/>
          <p:nvPr/>
        </p:nvSpPr>
        <p:spPr>
          <a:xfrm>
            <a:off x="6246761" y="2926726"/>
            <a:ext cx="5231120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Multi-factor authentication enhances account protection by requiring additional verification steps beyond just entering a password.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8CDA05-1D33-52B9-7937-B305B34F5337}"/>
              </a:ext>
            </a:extLst>
          </p:cNvPr>
          <p:cNvSpPr txBox="1"/>
          <p:nvPr/>
        </p:nvSpPr>
        <p:spPr>
          <a:xfrm>
            <a:off x="6230568" y="1966016"/>
            <a:ext cx="5002264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Enhanced Account Protection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5724A-DCA3-C362-819D-4B0A60765B95}"/>
              </a:ext>
            </a:extLst>
          </p:cNvPr>
          <p:cNvSpPr txBox="1"/>
          <p:nvPr/>
        </p:nvSpPr>
        <p:spPr>
          <a:xfrm>
            <a:off x="714118" y="4343067"/>
            <a:ext cx="5002264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Security Benefits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74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5F990327-0126-27D6-9200-C710DAC77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E858C2B0-DA4F-08D8-7193-BF8EA418965C}"/>
              </a:ext>
            </a:extLst>
          </p:cNvPr>
          <p:cNvSpPr/>
          <p:nvPr/>
        </p:nvSpPr>
        <p:spPr>
          <a:xfrm>
            <a:off x="617973" y="418129"/>
            <a:ext cx="10961317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Conclusion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21E86-A2B1-8D9E-DCFF-D41DA5D004CC}"/>
              </a:ext>
            </a:extLst>
          </p:cNvPr>
          <p:cNvSpPr txBox="1"/>
          <p:nvPr/>
        </p:nvSpPr>
        <p:spPr>
          <a:xfrm>
            <a:off x="698619" y="3121132"/>
            <a:ext cx="3575693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Continuously educate yourself on emerging phishing tactics and cybersecurity best practices.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AA93C-5D47-165E-0A25-7A31BD764411}"/>
              </a:ext>
            </a:extLst>
          </p:cNvPr>
          <p:cNvSpPr txBox="1"/>
          <p:nvPr/>
        </p:nvSpPr>
        <p:spPr>
          <a:xfrm>
            <a:off x="623340" y="1847529"/>
            <a:ext cx="3579852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Stay Informed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C741D-75E8-F75C-539B-7507748D9DB5}"/>
              </a:ext>
            </a:extLst>
          </p:cNvPr>
          <p:cNvSpPr txBox="1"/>
          <p:nvPr/>
        </p:nvSpPr>
        <p:spPr>
          <a:xfrm>
            <a:off x="698619" y="5642156"/>
            <a:ext cx="7417656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Play a proactive role in enhancing online security by reporting any suspicious activity or phishing attempts.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16E08-6650-D423-E110-77FE81277C93}"/>
              </a:ext>
            </a:extLst>
          </p:cNvPr>
          <p:cNvSpPr txBox="1"/>
          <p:nvPr/>
        </p:nvSpPr>
        <p:spPr>
          <a:xfrm>
            <a:off x="623340" y="4775522"/>
            <a:ext cx="3579852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Report Suspicious Activity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BD43EE-E26C-245D-16E5-1D9ABF6B744C}"/>
              </a:ext>
            </a:extLst>
          </p:cNvPr>
          <p:cNvSpPr txBox="1"/>
          <p:nvPr/>
        </p:nvSpPr>
        <p:spPr>
          <a:xfrm>
            <a:off x="5094122" y="3121132"/>
            <a:ext cx="3575693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Maintain alertness and skepticism when encountering unsolicited requests or suspicious online activities.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CB837-2129-570D-9489-EF0A1D231ABB}"/>
              </a:ext>
            </a:extLst>
          </p:cNvPr>
          <p:cNvSpPr txBox="1"/>
          <p:nvPr/>
        </p:nvSpPr>
        <p:spPr>
          <a:xfrm>
            <a:off x="5018843" y="1847529"/>
            <a:ext cx="3579852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Remain Vigilant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pic>
        <p:nvPicPr>
          <p:cNvPr id="26" name="Picture Placeholder 15" descr="A hand holding a red and white shirt&#10;&#10;Description automatically generated">
            <a:extLst>
              <a:ext uri="{FF2B5EF4-FFF2-40B4-BE49-F238E27FC236}">
                <a16:creationId xmlns:a16="http://schemas.microsoft.com/office/drawing/2014/main" id="{0319C9A7-6D1F-CA82-D24D-E9C304BD3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49035" y="168764"/>
            <a:ext cx="6260821" cy="59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3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F94E9132-6525-C261-4897-124861093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 2">
            <a:extLst>
              <a:ext uri="{FF2B5EF4-FFF2-40B4-BE49-F238E27FC236}">
                <a16:creationId xmlns:a16="http://schemas.microsoft.com/office/drawing/2014/main" id="{78FD1C47-948F-407D-2635-50B6F89F3A62}"/>
              </a:ext>
            </a:extLst>
          </p:cNvPr>
          <p:cNvSpPr/>
          <p:nvPr/>
        </p:nvSpPr>
        <p:spPr>
          <a:xfrm>
            <a:off x="617975" y="418129"/>
            <a:ext cx="10970646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What is Phishing?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FAD85D89-5E8A-4F3F-24AB-A4E443B3FDE0}"/>
              </a:ext>
            </a:extLst>
          </p:cNvPr>
          <p:cNvSpPr/>
          <p:nvPr/>
        </p:nvSpPr>
        <p:spPr>
          <a:xfrm>
            <a:off x="894659" y="1585640"/>
            <a:ext cx="6204150" cy="339740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endParaRPr lang="en-US" sz="2000" b="1" dirty="0">
              <a:solidFill>
                <a:srgbClr val="3F3F3F"/>
              </a:solidFill>
              <a:latin typeface="Arial Narrow"/>
              <a:ea typeface="Open Sans"/>
              <a:cs typeface="Arial Narrow" panose="020B0604020202020204" pitchFamily="34" charset="0"/>
            </a:endParaRPr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AE3D3601-F63D-0BEA-3512-4E7F5A3E6B89}"/>
              </a:ext>
            </a:extLst>
          </p:cNvPr>
          <p:cNvSpPr/>
          <p:nvPr/>
        </p:nvSpPr>
        <p:spPr>
          <a:xfrm>
            <a:off x="894661" y="2146434"/>
            <a:ext cx="4790829" cy="1480840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endParaRPr lang="en-US" sz="1500" dirty="0">
              <a:solidFill>
                <a:srgbClr val="3F3F3F"/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B36A122F-968E-E069-CEE0-E8E653D3C620}"/>
              </a:ext>
            </a:extLst>
          </p:cNvPr>
          <p:cNvSpPr/>
          <p:nvPr/>
        </p:nvSpPr>
        <p:spPr>
          <a:xfrm flipV="1">
            <a:off x="7098809" y="1921258"/>
            <a:ext cx="980958" cy="1878104"/>
          </a:xfrm>
          <a:custGeom>
            <a:avLst/>
            <a:gdLst>
              <a:gd name="connsiteX0" fmla="*/ 61312 w 1675550"/>
              <a:gd name="connsiteY0" fmla="*/ 158041 h 2454393"/>
              <a:gd name="connsiteX1" fmla="*/ 113207 w 1675550"/>
              <a:gd name="connsiteY1" fmla="*/ 193130 h 2454393"/>
              <a:gd name="connsiteX2" fmla="*/ 114890 w 1675550"/>
              <a:gd name="connsiteY2" fmla="*/ 201632 h 2454393"/>
              <a:gd name="connsiteX3" fmla="*/ 118593 w 1675550"/>
              <a:gd name="connsiteY3" fmla="*/ 201340 h 2454393"/>
              <a:gd name="connsiteX4" fmla="*/ 1642486 w 1675550"/>
              <a:gd name="connsiteY4" fmla="*/ 2347567 h 2454393"/>
              <a:gd name="connsiteX5" fmla="*/ 1641918 w 1675550"/>
              <a:gd name="connsiteY5" fmla="*/ 2348857 h 2454393"/>
              <a:gd name="connsiteX6" fmla="*/ 1658040 w 1675550"/>
              <a:gd name="connsiteY6" fmla="*/ 2355339 h 2454393"/>
              <a:gd name="connsiteX7" fmla="*/ 1675550 w 1675550"/>
              <a:gd name="connsiteY7" fmla="*/ 2396368 h 2454393"/>
              <a:gd name="connsiteX8" fmla="*/ 1615768 w 1675550"/>
              <a:gd name="connsiteY8" fmla="*/ 2454393 h 2454393"/>
              <a:gd name="connsiteX9" fmla="*/ 1598530 w 1675550"/>
              <a:gd name="connsiteY9" fmla="*/ 2447463 h 2454393"/>
              <a:gd name="connsiteX10" fmla="*/ 1596320 w 1675550"/>
              <a:gd name="connsiteY10" fmla="*/ 2452485 h 2454393"/>
              <a:gd name="connsiteX11" fmla="*/ 4322 w 1675550"/>
              <a:gd name="connsiteY11" fmla="*/ 210339 h 2454393"/>
              <a:gd name="connsiteX12" fmla="*/ 6038 w 1675550"/>
              <a:gd name="connsiteY12" fmla="*/ 210204 h 2454393"/>
              <a:gd name="connsiteX13" fmla="*/ 9417 w 1675550"/>
              <a:gd name="connsiteY13" fmla="*/ 193130 h 2454393"/>
              <a:gd name="connsiteX14" fmla="*/ 61312 w 1675550"/>
              <a:gd name="connsiteY14" fmla="*/ 158041 h 2454393"/>
              <a:gd name="connsiteX15" fmla="*/ 62211 w 1675550"/>
              <a:gd name="connsiteY15" fmla="*/ 0 h 2454393"/>
              <a:gd name="connsiteX16" fmla="*/ 124422 w 1675550"/>
              <a:gd name="connsiteY16" fmla="*/ 60382 h 2454393"/>
              <a:gd name="connsiteX17" fmla="*/ 62211 w 1675550"/>
              <a:gd name="connsiteY17" fmla="*/ 120764 h 2454393"/>
              <a:gd name="connsiteX18" fmla="*/ 0 w 1675550"/>
              <a:gd name="connsiteY18" fmla="*/ 60382 h 2454393"/>
              <a:gd name="connsiteX19" fmla="*/ 62211 w 1675550"/>
              <a:gd name="connsiteY19" fmla="*/ 0 h 245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75550" h="2454393">
                <a:moveTo>
                  <a:pt x="61312" y="158041"/>
                </a:moveTo>
                <a:cubicBezTo>
                  <a:pt x="84641" y="158041"/>
                  <a:pt x="104657" y="172510"/>
                  <a:pt x="113207" y="193130"/>
                </a:cubicBezTo>
                <a:lnTo>
                  <a:pt x="114890" y="201632"/>
                </a:lnTo>
                <a:lnTo>
                  <a:pt x="118593" y="201340"/>
                </a:lnTo>
                <a:cubicBezTo>
                  <a:pt x="192724" y="1142733"/>
                  <a:pt x="778154" y="1967243"/>
                  <a:pt x="1642486" y="2347567"/>
                </a:cubicBezTo>
                <a:lnTo>
                  <a:pt x="1641918" y="2348857"/>
                </a:lnTo>
                <a:lnTo>
                  <a:pt x="1658040" y="2355339"/>
                </a:lnTo>
                <a:cubicBezTo>
                  <a:pt x="1668858" y="2365839"/>
                  <a:pt x="1675550" y="2380345"/>
                  <a:pt x="1675550" y="2396368"/>
                </a:cubicBezTo>
                <a:cubicBezTo>
                  <a:pt x="1675550" y="2428414"/>
                  <a:pt x="1648785" y="2454393"/>
                  <a:pt x="1615768" y="2454393"/>
                </a:cubicBezTo>
                <a:lnTo>
                  <a:pt x="1598530" y="2447463"/>
                </a:lnTo>
                <a:lnTo>
                  <a:pt x="1596320" y="2452485"/>
                </a:lnTo>
                <a:cubicBezTo>
                  <a:pt x="693359" y="2055164"/>
                  <a:pt x="81765" y="1193804"/>
                  <a:pt x="4322" y="210339"/>
                </a:cubicBezTo>
                <a:lnTo>
                  <a:pt x="6038" y="210204"/>
                </a:lnTo>
                <a:lnTo>
                  <a:pt x="9417" y="193130"/>
                </a:lnTo>
                <a:cubicBezTo>
                  <a:pt x="17967" y="172510"/>
                  <a:pt x="37984" y="158041"/>
                  <a:pt x="61312" y="158041"/>
                </a:cubicBezTo>
                <a:close/>
                <a:moveTo>
                  <a:pt x="62211" y="0"/>
                </a:moveTo>
                <a:cubicBezTo>
                  <a:pt x="96569" y="0"/>
                  <a:pt x="124422" y="27034"/>
                  <a:pt x="124422" y="60382"/>
                </a:cubicBezTo>
                <a:cubicBezTo>
                  <a:pt x="124422" y="93730"/>
                  <a:pt x="96569" y="120764"/>
                  <a:pt x="62211" y="120764"/>
                </a:cubicBezTo>
                <a:cubicBezTo>
                  <a:pt x="27853" y="120764"/>
                  <a:pt x="0" y="93730"/>
                  <a:pt x="0" y="60382"/>
                </a:cubicBezTo>
                <a:cubicBezTo>
                  <a:pt x="0" y="27034"/>
                  <a:pt x="27853" y="0"/>
                  <a:pt x="622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5972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>
              <a:solidFill>
                <a:srgbClr val="3F3F3F"/>
              </a:solidFill>
            </a:endParaRPr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AFE7E6D8-AE2C-C1A0-01AB-D2AA0C1F2F33}"/>
              </a:ext>
            </a:extLst>
          </p:cNvPr>
          <p:cNvSpPr/>
          <p:nvPr/>
        </p:nvSpPr>
        <p:spPr>
          <a:xfrm flipH="1">
            <a:off x="10506954" y="3723387"/>
            <a:ext cx="980958" cy="1878104"/>
          </a:xfrm>
          <a:custGeom>
            <a:avLst/>
            <a:gdLst>
              <a:gd name="connsiteX0" fmla="*/ 61312 w 1675550"/>
              <a:gd name="connsiteY0" fmla="*/ 158041 h 2454393"/>
              <a:gd name="connsiteX1" fmla="*/ 113207 w 1675550"/>
              <a:gd name="connsiteY1" fmla="*/ 193130 h 2454393"/>
              <a:gd name="connsiteX2" fmla="*/ 114890 w 1675550"/>
              <a:gd name="connsiteY2" fmla="*/ 201632 h 2454393"/>
              <a:gd name="connsiteX3" fmla="*/ 118593 w 1675550"/>
              <a:gd name="connsiteY3" fmla="*/ 201340 h 2454393"/>
              <a:gd name="connsiteX4" fmla="*/ 1642486 w 1675550"/>
              <a:gd name="connsiteY4" fmla="*/ 2347567 h 2454393"/>
              <a:gd name="connsiteX5" fmla="*/ 1641918 w 1675550"/>
              <a:gd name="connsiteY5" fmla="*/ 2348857 h 2454393"/>
              <a:gd name="connsiteX6" fmla="*/ 1658040 w 1675550"/>
              <a:gd name="connsiteY6" fmla="*/ 2355339 h 2454393"/>
              <a:gd name="connsiteX7" fmla="*/ 1675550 w 1675550"/>
              <a:gd name="connsiteY7" fmla="*/ 2396368 h 2454393"/>
              <a:gd name="connsiteX8" fmla="*/ 1615768 w 1675550"/>
              <a:gd name="connsiteY8" fmla="*/ 2454393 h 2454393"/>
              <a:gd name="connsiteX9" fmla="*/ 1598530 w 1675550"/>
              <a:gd name="connsiteY9" fmla="*/ 2447463 h 2454393"/>
              <a:gd name="connsiteX10" fmla="*/ 1596320 w 1675550"/>
              <a:gd name="connsiteY10" fmla="*/ 2452485 h 2454393"/>
              <a:gd name="connsiteX11" fmla="*/ 4322 w 1675550"/>
              <a:gd name="connsiteY11" fmla="*/ 210339 h 2454393"/>
              <a:gd name="connsiteX12" fmla="*/ 6038 w 1675550"/>
              <a:gd name="connsiteY12" fmla="*/ 210204 h 2454393"/>
              <a:gd name="connsiteX13" fmla="*/ 9417 w 1675550"/>
              <a:gd name="connsiteY13" fmla="*/ 193130 h 2454393"/>
              <a:gd name="connsiteX14" fmla="*/ 61312 w 1675550"/>
              <a:gd name="connsiteY14" fmla="*/ 158041 h 2454393"/>
              <a:gd name="connsiteX15" fmla="*/ 62211 w 1675550"/>
              <a:gd name="connsiteY15" fmla="*/ 0 h 2454393"/>
              <a:gd name="connsiteX16" fmla="*/ 124422 w 1675550"/>
              <a:gd name="connsiteY16" fmla="*/ 60382 h 2454393"/>
              <a:gd name="connsiteX17" fmla="*/ 62211 w 1675550"/>
              <a:gd name="connsiteY17" fmla="*/ 120764 h 2454393"/>
              <a:gd name="connsiteX18" fmla="*/ 0 w 1675550"/>
              <a:gd name="connsiteY18" fmla="*/ 60382 h 2454393"/>
              <a:gd name="connsiteX19" fmla="*/ 62211 w 1675550"/>
              <a:gd name="connsiteY19" fmla="*/ 0 h 245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75550" h="2454393">
                <a:moveTo>
                  <a:pt x="61312" y="158041"/>
                </a:moveTo>
                <a:cubicBezTo>
                  <a:pt x="84641" y="158041"/>
                  <a:pt x="104657" y="172510"/>
                  <a:pt x="113207" y="193130"/>
                </a:cubicBezTo>
                <a:lnTo>
                  <a:pt x="114890" y="201632"/>
                </a:lnTo>
                <a:lnTo>
                  <a:pt x="118593" y="201340"/>
                </a:lnTo>
                <a:cubicBezTo>
                  <a:pt x="192724" y="1142733"/>
                  <a:pt x="778154" y="1967243"/>
                  <a:pt x="1642486" y="2347567"/>
                </a:cubicBezTo>
                <a:lnTo>
                  <a:pt x="1641918" y="2348857"/>
                </a:lnTo>
                <a:lnTo>
                  <a:pt x="1658040" y="2355339"/>
                </a:lnTo>
                <a:cubicBezTo>
                  <a:pt x="1668858" y="2365839"/>
                  <a:pt x="1675550" y="2380345"/>
                  <a:pt x="1675550" y="2396368"/>
                </a:cubicBezTo>
                <a:cubicBezTo>
                  <a:pt x="1675550" y="2428414"/>
                  <a:pt x="1648785" y="2454393"/>
                  <a:pt x="1615768" y="2454393"/>
                </a:cubicBezTo>
                <a:lnTo>
                  <a:pt x="1598530" y="2447463"/>
                </a:lnTo>
                <a:lnTo>
                  <a:pt x="1596320" y="2452485"/>
                </a:lnTo>
                <a:cubicBezTo>
                  <a:pt x="693359" y="2055164"/>
                  <a:pt x="81765" y="1193804"/>
                  <a:pt x="4322" y="210339"/>
                </a:cubicBezTo>
                <a:lnTo>
                  <a:pt x="6038" y="210204"/>
                </a:lnTo>
                <a:lnTo>
                  <a:pt x="9417" y="193130"/>
                </a:lnTo>
                <a:cubicBezTo>
                  <a:pt x="17967" y="172510"/>
                  <a:pt x="37984" y="158041"/>
                  <a:pt x="61312" y="158041"/>
                </a:cubicBezTo>
                <a:close/>
                <a:moveTo>
                  <a:pt x="62211" y="0"/>
                </a:moveTo>
                <a:cubicBezTo>
                  <a:pt x="96569" y="0"/>
                  <a:pt x="124422" y="27034"/>
                  <a:pt x="124422" y="60382"/>
                </a:cubicBezTo>
                <a:cubicBezTo>
                  <a:pt x="124422" y="93730"/>
                  <a:pt x="96569" y="120764"/>
                  <a:pt x="62211" y="120764"/>
                </a:cubicBezTo>
                <a:cubicBezTo>
                  <a:pt x="27853" y="120764"/>
                  <a:pt x="0" y="93730"/>
                  <a:pt x="0" y="60382"/>
                </a:cubicBezTo>
                <a:cubicBezTo>
                  <a:pt x="0" y="27034"/>
                  <a:pt x="27853" y="0"/>
                  <a:pt x="622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60123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>
              <a:solidFill>
                <a:srgbClr val="3F3F3F"/>
              </a:solidFill>
            </a:endParaRPr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947A6968-AB68-7A61-A87E-318F5FE95EA4}"/>
              </a:ext>
            </a:extLst>
          </p:cNvPr>
          <p:cNvSpPr/>
          <p:nvPr/>
        </p:nvSpPr>
        <p:spPr>
          <a:xfrm>
            <a:off x="1076986" y="4513456"/>
            <a:ext cx="6400488" cy="148084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 dirty="0">
                <a:solidFill>
                  <a:srgbClr val="3F3F3F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The primary aim of phishing is to deceive individuals into providing personal or financial information.</a:t>
            </a:r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048709CF-3315-D366-8D94-9080F050BA94}"/>
              </a:ext>
            </a:extLst>
          </p:cNvPr>
          <p:cNvSpPr/>
          <p:nvPr/>
        </p:nvSpPr>
        <p:spPr>
          <a:xfrm>
            <a:off x="1076986" y="1681158"/>
            <a:ext cx="5106384" cy="369758"/>
          </a:xfrm>
          <a:prstGeom prst="rect">
            <a:avLst/>
          </a:prstGeom>
          <a:noFill/>
          <a:ln/>
        </p:spPr>
        <p:txBody>
          <a:bodyPr wrap="non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 dirty="0">
                <a:solidFill>
                  <a:srgbClr val="3F3F3F"/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Phishing Methods</a:t>
            </a:r>
          </a:p>
        </p:txBody>
      </p:sp>
      <p:sp>
        <p:nvSpPr>
          <p:cNvPr id="27" name="Text 4">
            <a:extLst>
              <a:ext uri="{FF2B5EF4-FFF2-40B4-BE49-F238E27FC236}">
                <a16:creationId xmlns:a16="http://schemas.microsoft.com/office/drawing/2014/main" id="{83F9B7E8-5045-C7FC-386B-B39E5AC006FF}"/>
              </a:ext>
            </a:extLst>
          </p:cNvPr>
          <p:cNvSpPr/>
          <p:nvPr/>
        </p:nvSpPr>
        <p:spPr>
          <a:xfrm>
            <a:off x="1128009" y="2054959"/>
            <a:ext cx="4790829" cy="148084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 dirty="0">
                <a:solidFill>
                  <a:srgbClr val="3F3F3F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Phishing typically involves fraudulent emails, websites, or messages designed to appear legitimate.</a:t>
            </a:r>
          </a:p>
        </p:txBody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5F57CA0E-7388-0F2B-2127-663862BFEB09}"/>
              </a:ext>
            </a:extLst>
          </p:cNvPr>
          <p:cNvSpPr/>
          <p:nvPr/>
        </p:nvSpPr>
        <p:spPr>
          <a:xfrm>
            <a:off x="1076986" y="4059578"/>
            <a:ext cx="6135009" cy="369758"/>
          </a:xfrm>
          <a:prstGeom prst="rect">
            <a:avLst/>
          </a:prstGeom>
          <a:noFill/>
          <a:ln/>
        </p:spPr>
        <p:txBody>
          <a:bodyPr wrap="non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 dirty="0">
                <a:solidFill>
                  <a:srgbClr val="3F3F3F"/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Goal of Phishing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30C82F-41B3-473C-A27A-CAECC3E1F74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31449" y="1646537"/>
            <a:ext cx="4123824" cy="423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8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FC356376-8EEB-7DFC-1F5B-3C88D591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E858C2B0-DA4F-08D8-7193-BF8EA418965C}"/>
              </a:ext>
            </a:extLst>
          </p:cNvPr>
          <p:cNvSpPr/>
          <p:nvPr/>
        </p:nvSpPr>
        <p:spPr>
          <a:xfrm>
            <a:off x="617974" y="418129"/>
            <a:ext cx="10961316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Types of Phishing Attacks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7E126-E885-BA24-AE8A-AFC7A629FA14}"/>
              </a:ext>
            </a:extLst>
          </p:cNvPr>
          <p:cNvSpPr txBox="1"/>
          <p:nvPr/>
        </p:nvSpPr>
        <p:spPr>
          <a:xfrm>
            <a:off x="545140" y="5410012"/>
            <a:ext cx="3703019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Email phishing is one of the most common methods, where deceptive emails appear legitimate, aiming to trick recipients into revealing confidential information.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F39CD-31BB-290E-2DC0-74173008DBDA}"/>
              </a:ext>
            </a:extLst>
          </p:cNvPr>
          <p:cNvSpPr txBox="1"/>
          <p:nvPr/>
        </p:nvSpPr>
        <p:spPr>
          <a:xfrm>
            <a:off x="4428017" y="5410012"/>
            <a:ext cx="3548484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Spear phishing targets specific individuals or organizations, using personalized information to increase the likelihood of success.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7448A2-BBE5-5F33-3844-B8F3853235E6}"/>
              </a:ext>
            </a:extLst>
          </p:cNvPr>
          <p:cNvSpPr txBox="1"/>
          <p:nvPr/>
        </p:nvSpPr>
        <p:spPr>
          <a:xfrm>
            <a:off x="617974" y="4328491"/>
            <a:ext cx="363018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Email Phishing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078640-D541-534E-7E55-E13DCD2DCCB5}"/>
              </a:ext>
            </a:extLst>
          </p:cNvPr>
          <p:cNvSpPr txBox="1"/>
          <p:nvPr/>
        </p:nvSpPr>
        <p:spPr>
          <a:xfrm>
            <a:off x="8156359" y="5410012"/>
            <a:ext cx="3703020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Pharming redirects users to fraudulent websites, making them believe they are accessing genuine sites, thus disclosing personal information.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2EF26-AA26-FD83-FC59-A4B7089BA3D4}"/>
              </a:ext>
            </a:extLst>
          </p:cNvPr>
          <p:cNvSpPr txBox="1"/>
          <p:nvPr/>
        </p:nvSpPr>
        <p:spPr>
          <a:xfrm>
            <a:off x="4248159" y="4328491"/>
            <a:ext cx="3695684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Spear Phishing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994F8-E0F4-17E3-51E1-E88E55091726}"/>
              </a:ext>
            </a:extLst>
          </p:cNvPr>
          <p:cNvSpPr txBox="1"/>
          <p:nvPr/>
        </p:nvSpPr>
        <p:spPr>
          <a:xfrm>
            <a:off x="7943843" y="4328491"/>
            <a:ext cx="3703019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Pharming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1D266-7CFB-4E3D-3DCD-E7826D8094C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18" y="1569866"/>
            <a:ext cx="2292517" cy="2292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6C11D0-ABFD-6784-2A93-ECBF3482E05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82750" y="1569866"/>
            <a:ext cx="2292517" cy="2292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6B635-BD4A-F643-D4AC-B9467121C72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689482" y="1569866"/>
            <a:ext cx="2292517" cy="229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4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FC356376-8EEB-7DFC-1F5B-3C88D591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E858C2B0-DA4F-08D8-7193-BF8EA418965C}"/>
              </a:ext>
            </a:extLst>
          </p:cNvPr>
          <p:cNvSpPr/>
          <p:nvPr/>
        </p:nvSpPr>
        <p:spPr>
          <a:xfrm>
            <a:off x="617974" y="418129"/>
            <a:ext cx="10961316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Types of Phishing Emails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7E126-E885-BA24-AE8A-AFC7A629FA14}"/>
              </a:ext>
            </a:extLst>
          </p:cNvPr>
          <p:cNvSpPr txBox="1"/>
          <p:nvPr/>
        </p:nvSpPr>
        <p:spPr>
          <a:xfrm>
            <a:off x="545140" y="5410012"/>
            <a:ext cx="3703019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Spear phishing targets specific individuals or organizations, tailored to their interests and activities.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F39CD-31BB-290E-2DC0-74173008DBDA}"/>
              </a:ext>
            </a:extLst>
          </p:cNvPr>
          <p:cNvSpPr txBox="1"/>
          <p:nvPr/>
        </p:nvSpPr>
        <p:spPr>
          <a:xfrm>
            <a:off x="4428017" y="5410012"/>
            <a:ext cx="3548484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Whaling is a type of phishing that targets high-profile individuals such as executives or politicians.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7448A2-BBE5-5F33-3844-B8F3853235E6}"/>
              </a:ext>
            </a:extLst>
          </p:cNvPr>
          <p:cNvSpPr txBox="1"/>
          <p:nvPr/>
        </p:nvSpPr>
        <p:spPr>
          <a:xfrm>
            <a:off x="617974" y="4328491"/>
            <a:ext cx="363018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Spear Phishing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078640-D541-534E-7E55-E13DCD2DCCB5}"/>
              </a:ext>
            </a:extLst>
          </p:cNvPr>
          <p:cNvSpPr txBox="1"/>
          <p:nvPr/>
        </p:nvSpPr>
        <p:spPr>
          <a:xfrm>
            <a:off x="8156359" y="5410012"/>
            <a:ext cx="3703020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Clone phishing creates an exact replica of a legitimate email to deceive recipients.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2EF26-AA26-FD83-FC59-A4B7089BA3D4}"/>
              </a:ext>
            </a:extLst>
          </p:cNvPr>
          <p:cNvSpPr txBox="1"/>
          <p:nvPr/>
        </p:nvSpPr>
        <p:spPr>
          <a:xfrm>
            <a:off x="4248159" y="4328491"/>
            <a:ext cx="3695684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Whaling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994F8-E0F4-17E3-51E1-E88E55091726}"/>
              </a:ext>
            </a:extLst>
          </p:cNvPr>
          <p:cNvSpPr txBox="1"/>
          <p:nvPr/>
        </p:nvSpPr>
        <p:spPr>
          <a:xfrm>
            <a:off x="7943843" y="4328491"/>
            <a:ext cx="3703019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Clone Phishing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3318C-8A48-ECD1-7FD4-846400175EB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18" y="1569866"/>
            <a:ext cx="2292517" cy="2292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43B4D5-7B09-CD44-DA1F-824819F0AA6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82750" y="1569866"/>
            <a:ext cx="2292517" cy="2292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12F7B3-05C8-3AE8-EE15-D4E8B816798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689482" y="1569866"/>
            <a:ext cx="2292517" cy="229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7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A5AAE5C6-B65C-647F-CB40-4F220F5BB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E858C2B0-DA4F-08D8-7193-BF8EA418965C}"/>
              </a:ext>
            </a:extLst>
          </p:cNvPr>
          <p:cNvSpPr/>
          <p:nvPr/>
        </p:nvSpPr>
        <p:spPr>
          <a:xfrm>
            <a:off x="617974" y="418129"/>
            <a:ext cx="10970646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Characteristics of Phishing Emails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7E126-E885-BA24-AE8A-AFC7A629FA14}"/>
              </a:ext>
            </a:extLst>
          </p:cNvPr>
          <p:cNvSpPr txBox="1"/>
          <p:nvPr/>
        </p:nvSpPr>
        <p:spPr>
          <a:xfrm>
            <a:off x="530245" y="3674840"/>
            <a:ext cx="3703019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Phishing emails often come from suspicious or unknown senders, attempting to deceive recipients.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F39CD-31BB-290E-2DC0-74173008DBDA}"/>
              </a:ext>
            </a:extLst>
          </p:cNvPr>
          <p:cNvSpPr txBox="1"/>
          <p:nvPr/>
        </p:nvSpPr>
        <p:spPr>
          <a:xfrm>
            <a:off x="4243423" y="3664679"/>
            <a:ext cx="3548484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The content of phishing emails typically includes urgent requests or tempting offers to entice recipients.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7448A2-BBE5-5F33-3844-B8F3853235E6}"/>
              </a:ext>
            </a:extLst>
          </p:cNvPr>
          <p:cNvSpPr txBox="1"/>
          <p:nvPr/>
        </p:nvSpPr>
        <p:spPr>
          <a:xfrm>
            <a:off x="530245" y="2517564"/>
            <a:ext cx="329032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Suspicious Sender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078640-D541-534E-7E55-E13DCD2DCCB5}"/>
              </a:ext>
            </a:extLst>
          </p:cNvPr>
          <p:cNvSpPr txBox="1"/>
          <p:nvPr/>
        </p:nvSpPr>
        <p:spPr>
          <a:xfrm>
            <a:off x="7958738" y="3664679"/>
            <a:ext cx="3825661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Phishing emails contain links that appear legitimate but redirect to fraudulent websites.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pic>
        <p:nvPicPr>
          <p:cNvPr id="53" name="Picture 5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B4D32E-465F-20DF-D33E-DAA2AC4D8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485" y="6123008"/>
            <a:ext cx="12292301" cy="5425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41DBDF-2B63-A5C6-ECB6-2E1E6E4C049F}"/>
              </a:ext>
            </a:extLst>
          </p:cNvPr>
          <p:cNvSpPr txBox="1"/>
          <p:nvPr/>
        </p:nvSpPr>
        <p:spPr>
          <a:xfrm>
            <a:off x="4233264" y="2517564"/>
            <a:ext cx="329032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Misleading Content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0BE93-6BBB-AAD8-7B70-08C6CFFCF77A}"/>
              </a:ext>
            </a:extLst>
          </p:cNvPr>
          <p:cNvSpPr txBox="1"/>
          <p:nvPr/>
        </p:nvSpPr>
        <p:spPr>
          <a:xfrm>
            <a:off x="7903004" y="2517564"/>
            <a:ext cx="329032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False Links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0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9651D871-A8E2-4B5B-0330-63271654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E858C2B0-DA4F-08D8-7193-BF8EA418965C}"/>
              </a:ext>
            </a:extLst>
          </p:cNvPr>
          <p:cNvSpPr/>
          <p:nvPr/>
        </p:nvSpPr>
        <p:spPr>
          <a:xfrm>
            <a:off x="617973" y="418129"/>
            <a:ext cx="10961318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Identifying Phishing Websites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1BB28C7B-C477-8656-6250-C2DBB63BEC50}"/>
              </a:ext>
            </a:extLst>
          </p:cNvPr>
          <p:cNvSpPr/>
          <p:nvPr/>
        </p:nvSpPr>
        <p:spPr>
          <a:xfrm>
            <a:off x="940691" y="2346028"/>
            <a:ext cx="5453608" cy="1184672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Phishing websites often have URLs that are slightly misspelled or do not match the legitimate site.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A07C6D8B-C9B1-69C2-B84A-27DE976F7F56}"/>
              </a:ext>
            </a:extLst>
          </p:cNvPr>
          <p:cNvSpPr/>
          <p:nvPr/>
        </p:nvSpPr>
        <p:spPr>
          <a:xfrm>
            <a:off x="1252533" y="3955536"/>
            <a:ext cx="5589442" cy="1184672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Legitimate websites have SSL certificates, which encrypt data. Phishing sites may lack this security feature.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519ABC77-FF62-1CBE-CA89-B2F9D92530BD}"/>
              </a:ext>
            </a:extLst>
          </p:cNvPr>
          <p:cNvSpPr/>
          <p:nvPr/>
        </p:nvSpPr>
        <p:spPr>
          <a:xfrm>
            <a:off x="1938662" y="5554605"/>
            <a:ext cx="5650610" cy="1184672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Phishing sites often have low-quality content, incorrect grammar, and suspicious images.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34" name="Text 3">
            <a:extLst>
              <a:ext uri="{FF2B5EF4-FFF2-40B4-BE49-F238E27FC236}">
                <a16:creationId xmlns:a16="http://schemas.microsoft.com/office/drawing/2014/main" id="{1016F2F3-F3CD-9B60-41F4-661EF0492A70}"/>
              </a:ext>
            </a:extLst>
          </p:cNvPr>
          <p:cNvSpPr/>
          <p:nvPr/>
        </p:nvSpPr>
        <p:spPr>
          <a:xfrm>
            <a:off x="938207" y="1832786"/>
            <a:ext cx="6946233" cy="431961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>
              <a:lnSpc>
                <a:spcPts val="2278"/>
              </a:lnSpc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ea typeface="Open Sans"/>
                <a:cs typeface="Arial Narrow" panose="020B0604020202020204" pitchFamily="34" charset="0"/>
              </a:rPr>
              <a:t>Look for Mismatched URLs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ea typeface="Open Sans"/>
              <a:cs typeface="Arial Narrow" panose="020B0604020202020204" pitchFamily="34" charset="0"/>
            </a:endParaRPr>
          </a:p>
        </p:txBody>
      </p:sp>
      <p:sp>
        <p:nvSpPr>
          <p:cNvPr id="35" name="Text 3">
            <a:extLst>
              <a:ext uri="{FF2B5EF4-FFF2-40B4-BE49-F238E27FC236}">
                <a16:creationId xmlns:a16="http://schemas.microsoft.com/office/drawing/2014/main" id="{BF946CA3-619A-D1C2-5B68-0A0DA4D5F7FE}"/>
              </a:ext>
            </a:extLst>
          </p:cNvPr>
          <p:cNvSpPr/>
          <p:nvPr/>
        </p:nvSpPr>
        <p:spPr>
          <a:xfrm>
            <a:off x="1249316" y="3452844"/>
            <a:ext cx="6635124" cy="421412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>
              <a:lnSpc>
                <a:spcPts val="2278"/>
              </a:lnSpc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ea typeface="Open Sans"/>
              </a:rPr>
              <a:t>Check SSL Certificates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ea typeface="Open Sans"/>
            </a:endParaRPr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C1D3347F-4877-F4B0-2EA4-F603070417EF}"/>
              </a:ext>
            </a:extLst>
          </p:cNvPr>
          <p:cNvSpPr/>
          <p:nvPr/>
        </p:nvSpPr>
        <p:spPr>
          <a:xfrm>
            <a:off x="1930482" y="5051908"/>
            <a:ext cx="6946232" cy="421411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/>
          <a:p>
            <a:pPr>
              <a:lnSpc>
                <a:spcPts val="2278"/>
              </a:lnSpc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ea typeface="Open Sans"/>
              </a:rPr>
              <a:t>Review Website Content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ea typeface="Open San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1DC25A-B3CF-802F-5C95-597D9FBF38F4}"/>
              </a:ext>
            </a:extLst>
          </p:cNvPr>
          <p:cNvSpPr/>
          <p:nvPr/>
        </p:nvSpPr>
        <p:spPr>
          <a:xfrm>
            <a:off x="8726293" y="2837565"/>
            <a:ext cx="3439243" cy="3640772"/>
          </a:xfrm>
          <a:custGeom>
            <a:avLst/>
            <a:gdLst>
              <a:gd name="connsiteX0" fmla="*/ 2743200 w 2743200"/>
              <a:gd name="connsiteY0" fmla="*/ 0 h 2900243"/>
              <a:gd name="connsiteX1" fmla="*/ 406964 w 2743200"/>
              <a:gd name="connsiteY1" fmla="*/ 0 h 2900243"/>
              <a:gd name="connsiteX2" fmla="*/ 405397 w 2743200"/>
              <a:gd name="connsiteY2" fmla="*/ 1720 h 2900243"/>
              <a:gd name="connsiteX3" fmla="*/ 0 w 2743200"/>
              <a:gd name="connsiteY3" fmla="*/ 1128630 h 2900243"/>
              <a:gd name="connsiteX4" fmla="*/ 1775320 w 2743200"/>
              <a:gd name="connsiteY4" fmla="*/ 2900243 h 2900243"/>
              <a:gd name="connsiteX5" fmla="*/ 2621543 w 2743200"/>
              <a:gd name="connsiteY5" fmla="*/ 2686419 h 2900243"/>
              <a:gd name="connsiteX6" fmla="*/ 2743200 w 2743200"/>
              <a:gd name="connsiteY6" fmla="*/ 2612665 h 2900243"/>
              <a:gd name="connsiteX7" fmla="*/ 2743200 w 2743200"/>
              <a:gd name="connsiteY7" fmla="*/ 0 h 290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900243">
                <a:moveTo>
                  <a:pt x="2743200" y="0"/>
                </a:moveTo>
                <a:lnTo>
                  <a:pt x="406964" y="0"/>
                </a:lnTo>
                <a:lnTo>
                  <a:pt x="405397" y="1720"/>
                </a:lnTo>
                <a:cubicBezTo>
                  <a:pt x="152137" y="307959"/>
                  <a:pt x="0" y="700565"/>
                  <a:pt x="0" y="1128630"/>
                </a:cubicBezTo>
                <a:cubicBezTo>
                  <a:pt x="0" y="2107065"/>
                  <a:pt x="794838" y="2900243"/>
                  <a:pt x="1775320" y="2900243"/>
                </a:cubicBezTo>
                <a:cubicBezTo>
                  <a:pt x="2081721" y="2900243"/>
                  <a:pt x="2369992" y="2822784"/>
                  <a:pt x="2621543" y="2686419"/>
                </a:cubicBezTo>
                <a:lnTo>
                  <a:pt x="2743200" y="2612665"/>
                </a:lnTo>
                <a:lnTo>
                  <a:pt x="2743200" y="0"/>
                </a:lnTo>
                <a:close/>
              </a:path>
            </a:pathLst>
          </a:custGeom>
          <a:solidFill>
            <a:srgbClr val="E4E4ED"/>
          </a:solidFill>
          <a:ln/>
        </p:spPr>
        <p:txBody>
          <a:bodyPr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55D211-CB94-B619-52F1-FED1491427AA}"/>
              </a:ext>
            </a:extLst>
          </p:cNvPr>
          <p:cNvSpPr/>
          <p:nvPr/>
        </p:nvSpPr>
        <p:spPr>
          <a:xfrm>
            <a:off x="9034650" y="5416058"/>
            <a:ext cx="566736" cy="5731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1940">
              <a:defRPr/>
            </a:pPr>
            <a:endParaRPr lang="en-IN" sz="1500" kern="0" dirty="0">
              <a:solidFill>
                <a:prstClr val="white"/>
              </a:solidFill>
              <a:latin typeface="Abel" panose="020005060300000200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884CF2-19C9-0E28-7962-2DF1E9EC161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97149" y="1575418"/>
            <a:ext cx="3704917" cy="370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2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1CE41082-62C8-1034-ECE9-160F1C07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E858C2B0-DA4F-08D8-7193-BF8EA418965C}"/>
              </a:ext>
            </a:extLst>
          </p:cNvPr>
          <p:cNvSpPr/>
          <p:nvPr/>
        </p:nvSpPr>
        <p:spPr>
          <a:xfrm>
            <a:off x="617973" y="418129"/>
            <a:ext cx="10970647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Common Social Engineering Tactics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C741D-75E8-F75C-539B-7507748D9DB5}"/>
              </a:ext>
            </a:extLst>
          </p:cNvPr>
          <p:cNvSpPr txBox="1"/>
          <p:nvPr/>
        </p:nvSpPr>
        <p:spPr>
          <a:xfrm>
            <a:off x="714119" y="5232657"/>
            <a:ext cx="5231120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Baiting offers something desirable, such as free downloads, to lure individuals into disclosing information.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F2A86CD-CBCC-1651-F4AB-B0EBA04E4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57181">
            <a:off x="6460752" y="4740321"/>
            <a:ext cx="5675152" cy="14840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A1F1F50-9F30-193C-86A1-4C084898F548}"/>
              </a:ext>
            </a:extLst>
          </p:cNvPr>
          <p:cNvSpPr txBox="1"/>
          <p:nvPr/>
        </p:nvSpPr>
        <p:spPr>
          <a:xfrm>
            <a:off x="714119" y="2945388"/>
            <a:ext cx="5231120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Pretexting involves creating a fabricated scenario to trick individuals into revealing sensitive information.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609ED1-E511-FB23-6308-C2FC62333752}"/>
              </a:ext>
            </a:extLst>
          </p:cNvPr>
          <p:cNvSpPr txBox="1"/>
          <p:nvPr/>
        </p:nvSpPr>
        <p:spPr>
          <a:xfrm>
            <a:off x="714118" y="1966016"/>
            <a:ext cx="5002264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Pretexting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AE2CE3-FCD8-75CB-D7FA-4FE2542F8080}"/>
              </a:ext>
            </a:extLst>
          </p:cNvPr>
          <p:cNvSpPr txBox="1"/>
          <p:nvPr/>
        </p:nvSpPr>
        <p:spPr>
          <a:xfrm>
            <a:off x="6246761" y="2926726"/>
            <a:ext cx="5231120" cy="341953"/>
          </a:xfrm>
          <a:prstGeom prst="rect">
            <a:avLst/>
          </a:prstGeom>
          <a:noFill/>
        </p:spPr>
        <p:txBody>
          <a:bodyPr wrap="square" lIns="76200" tIns="38100" rIns="76200" bIns="38100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/>
                <a:cs typeface="Arial"/>
              </a:rPr>
              <a:t>Attackers impersonate trusted entities, such as tech support or bank representatives, to deceive individuals.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8CDA05-1D33-52B9-7937-B305B34F5337}"/>
              </a:ext>
            </a:extLst>
          </p:cNvPr>
          <p:cNvSpPr txBox="1"/>
          <p:nvPr/>
        </p:nvSpPr>
        <p:spPr>
          <a:xfrm>
            <a:off x="6230568" y="1966016"/>
            <a:ext cx="5002264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Phishing Through Impersonation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5724A-DCA3-C362-819D-4B0A60765B95}"/>
              </a:ext>
            </a:extLst>
          </p:cNvPr>
          <p:cNvSpPr txBox="1"/>
          <p:nvPr/>
        </p:nvSpPr>
        <p:spPr>
          <a:xfrm>
            <a:off x="714118" y="4343067"/>
            <a:ext cx="5002264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Baiting Tactics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2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scratches&#10;&#10;Description automatically generated">
            <a:extLst>
              <a:ext uri="{FF2B5EF4-FFF2-40B4-BE49-F238E27FC236}">
                <a16:creationId xmlns:a16="http://schemas.microsoft.com/office/drawing/2014/main" id="{F94E9132-6525-C261-4897-124861093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 2">
            <a:extLst>
              <a:ext uri="{FF2B5EF4-FFF2-40B4-BE49-F238E27FC236}">
                <a16:creationId xmlns:a16="http://schemas.microsoft.com/office/drawing/2014/main" id="{78FD1C47-948F-407D-2635-50B6F89F3A62}"/>
              </a:ext>
            </a:extLst>
          </p:cNvPr>
          <p:cNvSpPr/>
          <p:nvPr/>
        </p:nvSpPr>
        <p:spPr>
          <a:xfrm>
            <a:off x="617975" y="418129"/>
            <a:ext cx="10970646" cy="1157288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56"/>
              </a:lnSpc>
            </a:pPr>
            <a:r>
              <a:rPr lang="en-US" sz="3667" b="1">
                <a:solidFill>
                  <a:srgbClr val="3F3F3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Red Flags to Look For</a:t>
            </a:r>
            <a:endParaRPr lang="en-US" sz="3667" b="1" dirty="0">
              <a:solidFill>
                <a:srgbClr val="3F3F3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FAD85D89-5E8A-4F3F-24AB-A4E443B3FDE0}"/>
              </a:ext>
            </a:extLst>
          </p:cNvPr>
          <p:cNvSpPr/>
          <p:nvPr/>
        </p:nvSpPr>
        <p:spPr>
          <a:xfrm>
            <a:off x="894659" y="1585640"/>
            <a:ext cx="6204150" cy="339740"/>
          </a:xfrm>
          <a:prstGeom prst="rect">
            <a:avLst/>
          </a:prstGeom>
          <a:noFill/>
          <a:ln/>
        </p:spPr>
        <p:txBody>
          <a:bodyPr wrap="non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>
                <a:solidFill>
                  <a:srgbClr val="3F3F3F"/>
                </a:solidFill>
                <a:latin typeface="Arial Narrow"/>
                <a:ea typeface="Open Sans"/>
                <a:cs typeface="Arial Narrow" panose="020B0604020202020204" pitchFamily="34" charset="0"/>
              </a:rPr>
              <a:t>Urgent Requests</a:t>
            </a:r>
            <a:endParaRPr lang="en-US" sz="2000" b="1" dirty="0">
              <a:solidFill>
                <a:srgbClr val="3F3F3F"/>
              </a:solidFill>
              <a:latin typeface="Arial Narrow"/>
              <a:ea typeface="Open Sans"/>
              <a:cs typeface="Arial Narrow" panose="020B0604020202020204" pitchFamily="34" charset="0"/>
            </a:endParaRPr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AE3D3601-F63D-0BEA-3512-4E7F5A3E6B89}"/>
              </a:ext>
            </a:extLst>
          </p:cNvPr>
          <p:cNvSpPr/>
          <p:nvPr/>
        </p:nvSpPr>
        <p:spPr>
          <a:xfrm>
            <a:off x="894661" y="2146434"/>
            <a:ext cx="4790829" cy="1480840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rgbClr val="3F3F3F"/>
                </a:solidFill>
                <a:latin typeface="Arial"/>
                <a:ea typeface="Open Sans"/>
                <a:cs typeface="Arial"/>
              </a:rPr>
              <a:t>Phishing emails often create a sense of urgency, pressuring recipients to act immediately.</a:t>
            </a:r>
            <a:endParaRPr lang="en-US" sz="1500" dirty="0">
              <a:solidFill>
                <a:srgbClr val="3F3F3F"/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B36A122F-968E-E069-CEE0-E8E653D3C620}"/>
              </a:ext>
            </a:extLst>
          </p:cNvPr>
          <p:cNvSpPr/>
          <p:nvPr/>
        </p:nvSpPr>
        <p:spPr>
          <a:xfrm flipV="1">
            <a:off x="7098809" y="1921258"/>
            <a:ext cx="980958" cy="1878104"/>
          </a:xfrm>
          <a:custGeom>
            <a:avLst/>
            <a:gdLst>
              <a:gd name="connsiteX0" fmla="*/ 61312 w 1675550"/>
              <a:gd name="connsiteY0" fmla="*/ 158041 h 2454393"/>
              <a:gd name="connsiteX1" fmla="*/ 113207 w 1675550"/>
              <a:gd name="connsiteY1" fmla="*/ 193130 h 2454393"/>
              <a:gd name="connsiteX2" fmla="*/ 114890 w 1675550"/>
              <a:gd name="connsiteY2" fmla="*/ 201632 h 2454393"/>
              <a:gd name="connsiteX3" fmla="*/ 118593 w 1675550"/>
              <a:gd name="connsiteY3" fmla="*/ 201340 h 2454393"/>
              <a:gd name="connsiteX4" fmla="*/ 1642486 w 1675550"/>
              <a:gd name="connsiteY4" fmla="*/ 2347567 h 2454393"/>
              <a:gd name="connsiteX5" fmla="*/ 1641918 w 1675550"/>
              <a:gd name="connsiteY5" fmla="*/ 2348857 h 2454393"/>
              <a:gd name="connsiteX6" fmla="*/ 1658040 w 1675550"/>
              <a:gd name="connsiteY6" fmla="*/ 2355339 h 2454393"/>
              <a:gd name="connsiteX7" fmla="*/ 1675550 w 1675550"/>
              <a:gd name="connsiteY7" fmla="*/ 2396368 h 2454393"/>
              <a:gd name="connsiteX8" fmla="*/ 1615768 w 1675550"/>
              <a:gd name="connsiteY8" fmla="*/ 2454393 h 2454393"/>
              <a:gd name="connsiteX9" fmla="*/ 1598530 w 1675550"/>
              <a:gd name="connsiteY9" fmla="*/ 2447463 h 2454393"/>
              <a:gd name="connsiteX10" fmla="*/ 1596320 w 1675550"/>
              <a:gd name="connsiteY10" fmla="*/ 2452485 h 2454393"/>
              <a:gd name="connsiteX11" fmla="*/ 4322 w 1675550"/>
              <a:gd name="connsiteY11" fmla="*/ 210339 h 2454393"/>
              <a:gd name="connsiteX12" fmla="*/ 6038 w 1675550"/>
              <a:gd name="connsiteY12" fmla="*/ 210204 h 2454393"/>
              <a:gd name="connsiteX13" fmla="*/ 9417 w 1675550"/>
              <a:gd name="connsiteY13" fmla="*/ 193130 h 2454393"/>
              <a:gd name="connsiteX14" fmla="*/ 61312 w 1675550"/>
              <a:gd name="connsiteY14" fmla="*/ 158041 h 2454393"/>
              <a:gd name="connsiteX15" fmla="*/ 62211 w 1675550"/>
              <a:gd name="connsiteY15" fmla="*/ 0 h 2454393"/>
              <a:gd name="connsiteX16" fmla="*/ 124422 w 1675550"/>
              <a:gd name="connsiteY16" fmla="*/ 60382 h 2454393"/>
              <a:gd name="connsiteX17" fmla="*/ 62211 w 1675550"/>
              <a:gd name="connsiteY17" fmla="*/ 120764 h 2454393"/>
              <a:gd name="connsiteX18" fmla="*/ 0 w 1675550"/>
              <a:gd name="connsiteY18" fmla="*/ 60382 h 2454393"/>
              <a:gd name="connsiteX19" fmla="*/ 62211 w 1675550"/>
              <a:gd name="connsiteY19" fmla="*/ 0 h 245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75550" h="2454393">
                <a:moveTo>
                  <a:pt x="61312" y="158041"/>
                </a:moveTo>
                <a:cubicBezTo>
                  <a:pt x="84641" y="158041"/>
                  <a:pt x="104657" y="172510"/>
                  <a:pt x="113207" y="193130"/>
                </a:cubicBezTo>
                <a:lnTo>
                  <a:pt x="114890" y="201632"/>
                </a:lnTo>
                <a:lnTo>
                  <a:pt x="118593" y="201340"/>
                </a:lnTo>
                <a:cubicBezTo>
                  <a:pt x="192724" y="1142733"/>
                  <a:pt x="778154" y="1967243"/>
                  <a:pt x="1642486" y="2347567"/>
                </a:cubicBezTo>
                <a:lnTo>
                  <a:pt x="1641918" y="2348857"/>
                </a:lnTo>
                <a:lnTo>
                  <a:pt x="1658040" y="2355339"/>
                </a:lnTo>
                <a:cubicBezTo>
                  <a:pt x="1668858" y="2365839"/>
                  <a:pt x="1675550" y="2380345"/>
                  <a:pt x="1675550" y="2396368"/>
                </a:cubicBezTo>
                <a:cubicBezTo>
                  <a:pt x="1675550" y="2428414"/>
                  <a:pt x="1648785" y="2454393"/>
                  <a:pt x="1615768" y="2454393"/>
                </a:cubicBezTo>
                <a:lnTo>
                  <a:pt x="1598530" y="2447463"/>
                </a:lnTo>
                <a:lnTo>
                  <a:pt x="1596320" y="2452485"/>
                </a:lnTo>
                <a:cubicBezTo>
                  <a:pt x="693359" y="2055164"/>
                  <a:pt x="81765" y="1193804"/>
                  <a:pt x="4322" y="210339"/>
                </a:cubicBezTo>
                <a:lnTo>
                  <a:pt x="6038" y="210204"/>
                </a:lnTo>
                <a:lnTo>
                  <a:pt x="9417" y="193130"/>
                </a:lnTo>
                <a:cubicBezTo>
                  <a:pt x="17967" y="172510"/>
                  <a:pt x="37984" y="158041"/>
                  <a:pt x="61312" y="158041"/>
                </a:cubicBezTo>
                <a:close/>
                <a:moveTo>
                  <a:pt x="62211" y="0"/>
                </a:moveTo>
                <a:cubicBezTo>
                  <a:pt x="96569" y="0"/>
                  <a:pt x="124422" y="27034"/>
                  <a:pt x="124422" y="60382"/>
                </a:cubicBezTo>
                <a:cubicBezTo>
                  <a:pt x="124422" y="93730"/>
                  <a:pt x="96569" y="120764"/>
                  <a:pt x="62211" y="120764"/>
                </a:cubicBezTo>
                <a:cubicBezTo>
                  <a:pt x="27853" y="120764"/>
                  <a:pt x="0" y="93730"/>
                  <a:pt x="0" y="60382"/>
                </a:cubicBezTo>
                <a:cubicBezTo>
                  <a:pt x="0" y="27034"/>
                  <a:pt x="27853" y="0"/>
                  <a:pt x="622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5972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>
              <a:solidFill>
                <a:srgbClr val="3F3F3F"/>
              </a:solidFill>
            </a:endParaRPr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AFE7E6D8-AE2C-C1A0-01AB-D2AA0C1F2F33}"/>
              </a:ext>
            </a:extLst>
          </p:cNvPr>
          <p:cNvSpPr/>
          <p:nvPr/>
        </p:nvSpPr>
        <p:spPr>
          <a:xfrm flipH="1">
            <a:off x="10506954" y="3723387"/>
            <a:ext cx="980958" cy="1878104"/>
          </a:xfrm>
          <a:custGeom>
            <a:avLst/>
            <a:gdLst>
              <a:gd name="connsiteX0" fmla="*/ 61312 w 1675550"/>
              <a:gd name="connsiteY0" fmla="*/ 158041 h 2454393"/>
              <a:gd name="connsiteX1" fmla="*/ 113207 w 1675550"/>
              <a:gd name="connsiteY1" fmla="*/ 193130 h 2454393"/>
              <a:gd name="connsiteX2" fmla="*/ 114890 w 1675550"/>
              <a:gd name="connsiteY2" fmla="*/ 201632 h 2454393"/>
              <a:gd name="connsiteX3" fmla="*/ 118593 w 1675550"/>
              <a:gd name="connsiteY3" fmla="*/ 201340 h 2454393"/>
              <a:gd name="connsiteX4" fmla="*/ 1642486 w 1675550"/>
              <a:gd name="connsiteY4" fmla="*/ 2347567 h 2454393"/>
              <a:gd name="connsiteX5" fmla="*/ 1641918 w 1675550"/>
              <a:gd name="connsiteY5" fmla="*/ 2348857 h 2454393"/>
              <a:gd name="connsiteX6" fmla="*/ 1658040 w 1675550"/>
              <a:gd name="connsiteY6" fmla="*/ 2355339 h 2454393"/>
              <a:gd name="connsiteX7" fmla="*/ 1675550 w 1675550"/>
              <a:gd name="connsiteY7" fmla="*/ 2396368 h 2454393"/>
              <a:gd name="connsiteX8" fmla="*/ 1615768 w 1675550"/>
              <a:gd name="connsiteY8" fmla="*/ 2454393 h 2454393"/>
              <a:gd name="connsiteX9" fmla="*/ 1598530 w 1675550"/>
              <a:gd name="connsiteY9" fmla="*/ 2447463 h 2454393"/>
              <a:gd name="connsiteX10" fmla="*/ 1596320 w 1675550"/>
              <a:gd name="connsiteY10" fmla="*/ 2452485 h 2454393"/>
              <a:gd name="connsiteX11" fmla="*/ 4322 w 1675550"/>
              <a:gd name="connsiteY11" fmla="*/ 210339 h 2454393"/>
              <a:gd name="connsiteX12" fmla="*/ 6038 w 1675550"/>
              <a:gd name="connsiteY12" fmla="*/ 210204 h 2454393"/>
              <a:gd name="connsiteX13" fmla="*/ 9417 w 1675550"/>
              <a:gd name="connsiteY13" fmla="*/ 193130 h 2454393"/>
              <a:gd name="connsiteX14" fmla="*/ 61312 w 1675550"/>
              <a:gd name="connsiteY14" fmla="*/ 158041 h 2454393"/>
              <a:gd name="connsiteX15" fmla="*/ 62211 w 1675550"/>
              <a:gd name="connsiteY15" fmla="*/ 0 h 2454393"/>
              <a:gd name="connsiteX16" fmla="*/ 124422 w 1675550"/>
              <a:gd name="connsiteY16" fmla="*/ 60382 h 2454393"/>
              <a:gd name="connsiteX17" fmla="*/ 62211 w 1675550"/>
              <a:gd name="connsiteY17" fmla="*/ 120764 h 2454393"/>
              <a:gd name="connsiteX18" fmla="*/ 0 w 1675550"/>
              <a:gd name="connsiteY18" fmla="*/ 60382 h 2454393"/>
              <a:gd name="connsiteX19" fmla="*/ 62211 w 1675550"/>
              <a:gd name="connsiteY19" fmla="*/ 0 h 245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75550" h="2454393">
                <a:moveTo>
                  <a:pt x="61312" y="158041"/>
                </a:moveTo>
                <a:cubicBezTo>
                  <a:pt x="84641" y="158041"/>
                  <a:pt x="104657" y="172510"/>
                  <a:pt x="113207" y="193130"/>
                </a:cubicBezTo>
                <a:lnTo>
                  <a:pt x="114890" y="201632"/>
                </a:lnTo>
                <a:lnTo>
                  <a:pt x="118593" y="201340"/>
                </a:lnTo>
                <a:cubicBezTo>
                  <a:pt x="192724" y="1142733"/>
                  <a:pt x="778154" y="1967243"/>
                  <a:pt x="1642486" y="2347567"/>
                </a:cubicBezTo>
                <a:lnTo>
                  <a:pt x="1641918" y="2348857"/>
                </a:lnTo>
                <a:lnTo>
                  <a:pt x="1658040" y="2355339"/>
                </a:lnTo>
                <a:cubicBezTo>
                  <a:pt x="1668858" y="2365839"/>
                  <a:pt x="1675550" y="2380345"/>
                  <a:pt x="1675550" y="2396368"/>
                </a:cubicBezTo>
                <a:cubicBezTo>
                  <a:pt x="1675550" y="2428414"/>
                  <a:pt x="1648785" y="2454393"/>
                  <a:pt x="1615768" y="2454393"/>
                </a:cubicBezTo>
                <a:lnTo>
                  <a:pt x="1598530" y="2447463"/>
                </a:lnTo>
                <a:lnTo>
                  <a:pt x="1596320" y="2452485"/>
                </a:lnTo>
                <a:cubicBezTo>
                  <a:pt x="693359" y="2055164"/>
                  <a:pt x="81765" y="1193804"/>
                  <a:pt x="4322" y="210339"/>
                </a:cubicBezTo>
                <a:lnTo>
                  <a:pt x="6038" y="210204"/>
                </a:lnTo>
                <a:lnTo>
                  <a:pt x="9417" y="193130"/>
                </a:lnTo>
                <a:cubicBezTo>
                  <a:pt x="17967" y="172510"/>
                  <a:pt x="37984" y="158041"/>
                  <a:pt x="61312" y="158041"/>
                </a:cubicBezTo>
                <a:close/>
                <a:moveTo>
                  <a:pt x="62211" y="0"/>
                </a:moveTo>
                <a:cubicBezTo>
                  <a:pt x="96569" y="0"/>
                  <a:pt x="124422" y="27034"/>
                  <a:pt x="124422" y="60382"/>
                </a:cubicBezTo>
                <a:cubicBezTo>
                  <a:pt x="124422" y="93730"/>
                  <a:pt x="96569" y="120764"/>
                  <a:pt x="62211" y="120764"/>
                </a:cubicBezTo>
                <a:cubicBezTo>
                  <a:pt x="27853" y="120764"/>
                  <a:pt x="0" y="93730"/>
                  <a:pt x="0" y="60382"/>
                </a:cubicBezTo>
                <a:cubicBezTo>
                  <a:pt x="0" y="27034"/>
                  <a:pt x="27853" y="0"/>
                  <a:pt x="622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60123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>
              <a:solidFill>
                <a:srgbClr val="3F3F3F"/>
              </a:solidFill>
            </a:endParaRPr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947A6968-AB68-7A61-A87E-318F5FE95EA4}"/>
              </a:ext>
            </a:extLst>
          </p:cNvPr>
          <p:cNvSpPr/>
          <p:nvPr/>
        </p:nvSpPr>
        <p:spPr>
          <a:xfrm>
            <a:off x="863093" y="5750081"/>
            <a:ext cx="6400488" cy="148084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rgbClr val="3F3F3F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Avoid opening attachments in unexpected emails, as they may contain malware or viruses.</a:t>
            </a:r>
            <a:endParaRPr lang="en-US" sz="1500" dirty="0">
              <a:solidFill>
                <a:srgbClr val="3F3F3F"/>
              </a:solidFill>
              <a:latin typeface="Arial" panose="020B0604020202020204" pitchFamily="34" charset="0"/>
              <a:ea typeface="Open Sans" pitchFamily="34" charset="-122"/>
              <a:cs typeface="Arial" panose="020B0604020202020204" pitchFamily="34" charset="0"/>
            </a:endParaRPr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048709CF-3315-D366-8D94-9080F050BA94}"/>
              </a:ext>
            </a:extLst>
          </p:cNvPr>
          <p:cNvSpPr/>
          <p:nvPr/>
        </p:nvSpPr>
        <p:spPr>
          <a:xfrm>
            <a:off x="1891717" y="3358484"/>
            <a:ext cx="5106384" cy="369758"/>
          </a:xfrm>
          <a:prstGeom prst="rect">
            <a:avLst/>
          </a:prstGeom>
          <a:noFill/>
          <a:ln/>
        </p:spPr>
        <p:txBody>
          <a:bodyPr wrap="non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>
                <a:solidFill>
                  <a:srgbClr val="3F3F3F"/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Requests for Personal Information</a:t>
            </a:r>
            <a:endParaRPr lang="en-US" sz="2000" b="1" dirty="0">
              <a:solidFill>
                <a:srgbClr val="3F3F3F"/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sp>
        <p:nvSpPr>
          <p:cNvPr id="27" name="Text 4">
            <a:extLst>
              <a:ext uri="{FF2B5EF4-FFF2-40B4-BE49-F238E27FC236}">
                <a16:creationId xmlns:a16="http://schemas.microsoft.com/office/drawing/2014/main" id="{83F9B7E8-5045-C7FC-386B-B39E5AC006FF}"/>
              </a:ext>
            </a:extLst>
          </p:cNvPr>
          <p:cNvSpPr/>
          <p:nvPr/>
        </p:nvSpPr>
        <p:spPr>
          <a:xfrm>
            <a:off x="1891717" y="3919278"/>
            <a:ext cx="4790829" cy="148084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32"/>
              </a:lnSpc>
            </a:pPr>
            <a:r>
              <a:rPr lang="en-US" sz="1500">
                <a:solidFill>
                  <a:srgbClr val="3F3F3F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Legitimate organizations rarely request sensitive information through unsolicited emails or messages.</a:t>
            </a:r>
            <a:endParaRPr lang="en-US" sz="1500" dirty="0">
              <a:solidFill>
                <a:srgbClr val="3F3F3F"/>
              </a:solidFill>
              <a:latin typeface="Arial" panose="020B0604020202020204" pitchFamily="34" charset="0"/>
              <a:ea typeface="Open Sans" pitchFamily="34" charset="-122"/>
              <a:cs typeface="Arial" panose="020B0604020202020204" pitchFamily="34" charset="0"/>
            </a:endParaRPr>
          </a:p>
        </p:txBody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5F57CA0E-7388-0F2B-2127-663862BFEB09}"/>
              </a:ext>
            </a:extLst>
          </p:cNvPr>
          <p:cNvSpPr/>
          <p:nvPr/>
        </p:nvSpPr>
        <p:spPr>
          <a:xfrm>
            <a:off x="863092" y="5189287"/>
            <a:ext cx="6135009" cy="369758"/>
          </a:xfrm>
          <a:prstGeom prst="rect">
            <a:avLst/>
          </a:prstGeom>
          <a:noFill/>
          <a:ln/>
        </p:spPr>
        <p:txBody>
          <a:bodyPr wrap="none" rtlCol="0" anchor="t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78"/>
              </a:lnSpc>
            </a:pPr>
            <a:r>
              <a:rPr lang="en-US" sz="2000" b="1">
                <a:solidFill>
                  <a:srgbClr val="3F3F3F"/>
                </a:solidFill>
                <a:latin typeface="Arial Narrow" panose="020B0604020202020204" pitchFamily="34" charset="0"/>
                <a:ea typeface="Open Sans" pitchFamily="34" charset="-122"/>
                <a:cs typeface="Arial Narrow" panose="020B0604020202020204" pitchFamily="34" charset="0"/>
              </a:rPr>
              <a:t>Unsolicited Attachments</a:t>
            </a:r>
            <a:endParaRPr lang="en-US" sz="2000" b="1" dirty="0">
              <a:solidFill>
                <a:srgbClr val="3F3F3F"/>
              </a:solidFill>
              <a:latin typeface="Arial Narrow" panose="020B0604020202020204" pitchFamily="34" charset="0"/>
              <a:ea typeface="Open Sans" pitchFamily="34" charset="-122"/>
              <a:cs typeface="Arial Narrow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B14FC9-1054-1EB3-6F93-9A99991E635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31449" y="1646537"/>
            <a:ext cx="4123824" cy="423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2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224F9-57D8-4788-8004-4CEE635B0E92}">
  <we:reference id="wa200005566" version="3.0.0.1" store="en-US" storeType="OMEX"/>
  <we:alternateReferences>
    <we:reference id="wa200005566" version="3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1503</Words>
  <Application>Microsoft Office PowerPoint</Application>
  <PresentationFormat>Widescreen</PresentationFormat>
  <Paragraphs>168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Abel</vt:lpstr>
      <vt:lpstr>Arial</vt:lpstr>
      <vt:lpstr>Arial Narrow</vt:lpstr>
      <vt:lpstr>Calibri</vt:lpstr>
      <vt:lpstr>Calibri Light</vt:lpstr>
      <vt:lpstr>MV Boli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Roy</dc:creator>
  <cp:lastModifiedBy>Rohit Roy</cp:lastModifiedBy>
  <cp:revision>2</cp:revision>
  <dcterms:created xsi:type="dcterms:W3CDTF">2024-02-05T08:22:11Z</dcterms:created>
  <dcterms:modified xsi:type="dcterms:W3CDTF">2024-02-05T08:34:28Z</dcterms:modified>
</cp:coreProperties>
</file>