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9"/>
  </p:notesMasterIdLst>
  <p:sldIdLst>
    <p:sldId id="256" r:id="rId2"/>
    <p:sldId id="257" r:id="rId3"/>
    <p:sldId id="258" r:id="rId4"/>
    <p:sldId id="259" r:id="rId5"/>
    <p:sldId id="260" r:id="rId6"/>
    <p:sldId id="261" r:id="rId7"/>
    <p:sldId id="270" r:id="rId8"/>
    <p:sldId id="271" r:id="rId9"/>
    <p:sldId id="269" r:id="rId10"/>
    <p:sldId id="264" r:id="rId11"/>
    <p:sldId id="272" r:id="rId12"/>
    <p:sldId id="273" r:id="rId13"/>
    <p:sldId id="274" r:id="rId14"/>
    <p:sldId id="275"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F57747-107A-47A9-BF6C-E87297C9AC3D}">
          <p14:sldIdLst>
            <p14:sldId id="256"/>
            <p14:sldId id="257"/>
            <p14:sldId id="258"/>
            <p14:sldId id="259"/>
            <p14:sldId id="260"/>
            <p14:sldId id="261"/>
            <p14:sldId id="270"/>
            <p14:sldId id="271"/>
            <p14:sldId id="269"/>
            <p14:sldId id="264"/>
            <p14:sldId id="272"/>
            <p14:sldId id="273"/>
            <p14:sldId id="274"/>
            <p14:sldId id="275"/>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62"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D4280-6390-4CD7-9BE6-14EDBF319A7C}"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FB13D-C513-4E4B-8F86-A70BA668B545}" type="slidenum">
              <a:rPr lang="en-US" smtClean="0"/>
              <a:t>‹#›</a:t>
            </a:fld>
            <a:endParaRPr lang="en-US"/>
          </a:p>
        </p:txBody>
      </p:sp>
    </p:spTree>
    <p:extLst>
      <p:ext uri="{BB962C8B-B14F-4D97-AF65-F5344CB8AC3E}">
        <p14:creationId xmlns:p14="http://schemas.microsoft.com/office/powerpoint/2010/main" val="2721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crisis of 2008 exposed the inter-linkages between credit risk, market risk and liquidity. From January 1, 2008 to April 15, 2011, the FDIC (Federal Deposit Insurance Corporation) closed 365 banks that failed to manage the risks building up in their residential and commercial mortgage exposures. </a:t>
            </a:r>
            <a:r>
              <a:rPr lang="en-US" sz="1200" b="0" i="0" kern="1200" dirty="0">
                <a:solidFill>
                  <a:schemeClr val="tx1"/>
                </a:solidFill>
                <a:effectLst/>
                <a:latin typeface="+mn-lt"/>
                <a:ea typeface="+mn-ea"/>
                <a:cs typeface="+mn-cs"/>
              </a:rPr>
              <a:t>Basel III is intended to strengthen bank capital requirements by increasing bank liquidity and decreasing bank</a:t>
            </a:r>
            <a:r>
              <a:rPr lang="en-US" sz="1200" b="0" i="0" kern="1200">
                <a:solidFill>
                  <a:schemeClr val="tx1"/>
                </a:solidFill>
                <a:effectLst/>
                <a:latin typeface="+mn-lt"/>
                <a:ea typeface="+mn-ea"/>
                <a:cs typeface="+mn-cs"/>
              </a:rPr>
              <a:t> leverage.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99FB13D-C513-4E4B-8F86-A70BA668B545}" type="slidenum">
              <a:rPr lang="en-US" smtClean="0"/>
              <a:t>5</a:t>
            </a:fld>
            <a:endParaRPr lang="en-US"/>
          </a:p>
        </p:txBody>
      </p:sp>
    </p:spTree>
    <p:extLst>
      <p:ext uri="{BB962C8B-B14F-4D97-AF65-F5344CB8AC3E}">
        <p14:creationId xmlns:p14="http://schemas.microsoft.com/office/powerpoint/2010/main" val="35602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former is appropriate in communities where lender and borrower had personal knowledge of each other, but is inefficient in an era of high customer mobility and extended branch networks</a:t>
            </a:r>
          </a:p>
        </p:txBody>
      </p:sp>
      <p:sp>
        <p:nvSpPr>
          <p:cNvPr id="4" name="Slide Number Placeholder 3"/>
          <p:cNvSpPr>
            <a:spLocks noGrp="1"/>
          </p:cNvSpPr>
          <p:nvPr>
            <p:ph type="sldNum" sz="quarter" idx="10"/>
          </p:nvPr>
        </p:nvSpPr>
        <p:spPr/>
        <p:txBody>
          <a:bodyPr/>
          <a:lstStyle/>
          <a:p>
            <a:fld id="{699FB13D-C513-4E4B-8F86-A70BA668B545}" type="slidenum">
              <a:rPr lang="en-US" smtClean="0"/>
              <a:t>6</a:t>
            </a:fld>
            <a:endParaRPr lang="en-US"/>
          </a:p>
        </p:txBody>
      </p:sp>
    </p:spTree>
    <p:extLst>
      <p:ext uri="{BB962C8B-B14F-4D97-AF65-F5344CB8AC3E}">
        <p14:creationId xmlns:p14="http://schemas.microsoft.com/office/powerpoint/2010/main" val="14753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EADB-567A-4153-9BBC-218278258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3667E5-0313-4AFD-A91A-985C1369B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B93CDD-CFB9-4645-9C72-9A40E549E495}"/>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5" name="Footer Placeholder 4">
            <a:extLst>
              <a:ext uri="{FF2B5EF4-FFF2-40B4-BE49-F238E27FC236}">
                <a16:creationId xmlns:a16="http://schemas.microsoft.com/office/drawing/2014/main" id="{CE84851C-F59A-4D46-8EE9-AFFC1DB4F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204DC-26D0-4A91-8624-5F3F6243EC1E}"/>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396063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7CF4-08CE-43A8-BBBA-95894C8EF5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74352F-2070-433D-A0EB-686190C4AD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18822-2794-4E2B-B891-492E5E37A498}"/>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5" name="Footer Placeholder 4">
            <a:extLst>
              <a:ext uri="{FF2B5EF4-FFF2-40B4-BE49-F238E27FC236}">
                <a16:creationId xmlns:a16="http://schemas.microsoft.com/office/drawing/2014/main" id="{34483430-8A40-42AF-A096-4AF26C2A2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ADDA0-BF1E-4B86-B2AB-A375FC11AA0E}"/>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27699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79858-F64A-4BF9-8EFC-0ADB389750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57302-E773-4A9D-8372-10A6E9EB0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B67E3-5E90-48C8-8F93-B3EA2A674597}"/>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5" name="Footer Placeholder 4">
            <a:extLst>
              <a:ext uri="{FF2B5EF4-FFF2-40B4-BE49-F238E27FC236}">
                <a16:creationId xmlns:a16="http://schemas.microsoft.com/office/drawing/2014/main" id="{E586ECA0-3577-4D65-95F4-80F023673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717D5-7938-4F7E-83BC-DDAF34C07746}"/>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35214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902F-BE55-4B20-857D-5E9F3F8C8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BC168-D343-40A2-8051-76A7E806FF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2D4C2-A1E7-4EB3-8CED-2374565792A1}"/>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5" name="Footer Placeholder 4">
            <a:extLst>
              <a:ext uri="{FF2B5EF4-FFF2-40B4-BE49-F238E27FC236}">
                <a16:creationId xmlns:a16="http://schemas.microsoft.com/office/drawing/2014/main" id="{EBBFF16E-BC37-4A70-B39C-6F1C57FF3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1D3D-1F18-4BCA-AB28-6B7F5D06D088}"/>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8426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8441-03C3-4B31-8343-7636983BE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179E2F-155D-4A76-8100-64BE6E4383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5D7497-B843-407B-A01D-253EAEE49702}"/>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5" name="Footer Placeholder 4">
            <a:extLst>
              <a:ext uri="{FF2B5EF4-FFF2-40B4-BE49-F238E27FC236}">
                <a16:creationId xmlns:a16="http://schemas.microsoft.com/office/drawing/2014/main" id="{2AD80686-1EFE-44CF-8483-935F84224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F0EA6-D3B8-42AC-A709-D58C1916F0CD}"/>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285121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1F09-E1A9-45D5-919B-D68098772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73DB6-F81A-473E-920E-917ADD699A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C62970-E2D7-4F3F-AFF5-4D5F0C64D8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8A32F-D9FB-4F19-A6D4-E081372C4AF0}"/>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6" name="Footer Placeholder 5">
            <a:extLst>
              <a:ext uri="{FF2B5EF4-FFF2-40B4-BE49-F238E27FC236}">
                <a16:creationId xmlns:a16="http://schemas.microsoft.com/office/drawing/2014/main" id="{54F7ED66-BB80-416A-93F1-3AB411261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30B86-36D8-4FAD-AA2A-A6A4640EBA1B}"/>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36350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99C4-2479-4673-8195-7AF8BFBC42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B4858-0283-4046-953E-978F19F57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7DBF0D-EDDB-4AB7-95F1-7D7F223978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3F44B-7087-4203-A43B-6C66D6FFD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E5BC7-A841-4303-A2CB-588B788023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EA56D-D1C6-4650-8E5B-D30F5F7983F2}"/>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8" name="Footer Placeholder 7">
            <a:extLst>
              <a:ext uri="{FF2B5EF4-FFF2-40B4-BE49-F238E27FC236}">
                <a16:creationId xmlns:a16="http://schemas.microsoft.com/office/drawing/2014/main" id="{FACBEDF9-C611-4F9C-AE83-B806D7F28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C3F7A6-0F1D-4B77-B9B7-3A413712FCB5}"/>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101579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D549-AEE4-440B-B609-6BD148548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6812E2-0251-4924-B169-6B647F5CC480}"/>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4" name="Footer Placeholder 3">
            <a:extLst>
              <a:ext uri="{FF2B5EF4-FFF2-40B4-BE49-F238E27FC236}">
                <a16:creationId xmlns:a16="http://schemas.microsoft.com/office/drawing/2014/main" id="{74B88B7B-5D2D-4841-A68A-2D11F0C0AF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95F67A-20CE-4569-B592-A8A5EC3F6CF7}"/>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124554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927BD-6834-4EBF-8756-F0822BC77948}"/>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3" name="Footer Placeholder 2">
            <a:extLst>
              <a:ext uri="{FF2B5EF4-FFF2-40B4-BE49-F238E27FC236}">
                <a16:creationId xmlns:a16="http://schemas.microsoft.com/office/drawing/2014/main" id="{9E5BD9C3-35C6-415E-8E9B-8D76018FA2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BF7328-0D20-4A87-BCEC-84A4C4323653}"/>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300040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A50B-5069-4E9F-855D-AE72B5F77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04AECB-2594-4A53-91C0-C4CEF3CD2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BAC8C-FDFE-4727-9709-5086265CD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D03B66-5448-4B34-96C4-3717DECE92E9}"/>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6" name="Footer Placeholder 5">
            <a:extLst>
              <a:ext uri="{FF2B5EF4-FFF2-40B4-BE49-F238E27FC236}">
                <a16:creationId xmlns:a16="http://schemas.microsoft.com/office/drawing/2014/main" id="{648DEA0B-7C1B-4890-9DFB-D4A93E08E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ABAB0-69AB-40D9-90B3-84DC1A3C6363}"/>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25577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FE4-C514-4C03-B805-BD1160E8C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22FC9D-43DB-4608-BAC5-1C0CF7FB5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EEC59-0FB9-41D8-BAD3-1E3CDF9BB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71841-5C27-4711-9067-6A56174C3455}"/>
              </a:ext>
            </a:extLst>
          </p:cNvPr>
          <p:cNvSpPr>
            <a:spLocks noGrp="1"/>
          </p:cNvSpPr>
          <p:nvPr>
            <p:ph type="dt" sz="half" idx="10"/>
          </p:nvPr>
        </p:nvSpPr>
        <p:spPr/>
        <p:txBody>
          <a:bodyPr/>
          <a:lstStyle/>
          <a:p>
            <a:fld id="{19B3C37F-8B20-4B2A-BE70-70326054F61A}" type="datetimeFigureOut">
              <a:rPr lang="en-US" smtClean="0"/>
              <a:t>1/13/2018</a:t>
            </a:fld>
            <a:endParaRPr lang="en-US"/>
          </a:p>
        </p:txBody>
      </p:sp>
      <p:sp>
        <p:nvSpPr>
          <p:cNvPr id="6" name="Footer Placeholder 5">
            <a:extLst>
              <a:ext uri="{FF2B5EF4-FFF2-40B4-BE49-F238E27FC236}">
                <a16:creationId xmlns:a16="http://schemas.microsoft.com/office/drawing/2014/main" id="{7A850A06-2036-43E3-859E-27F342699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19FC9-7C5A-4116-90C8-1A7B101A5C60}"/>
              </a:ext>
            </a:extLst>
          </p:cNvPr>
          <p:cNvSpPr>
            <a:spLocks noGrp="1"/>
          </p:cNvSpPr>
          <p:nvPr>
            <p:ph type="sldNum" sz="quarter" idx="12"/>
          </p:nvPr>
        </p:nvSpPr>
        <p:spPr/>
        <p:txBody>
          <a:bodyPr/>
          <a:lstStyle/>
          <a:p>
            <a:fld id="{82ACB2C1-7283-42B2-9115-0361EB62721D}" type="slidenum">
              <a:rPr lang="en-US" smtClean="0"/>
              <a:t>‹#›</a:t>
            </a:fld>
            <a:endParaRPr lang="en-US"/>
          </a:p>
        </p:txBody>
      </p:sp>
    </p:spTree>
    <p:extLst>
      <p:ext uri="{BB962C8B-B14F-4D97-AF65-F5344CB8AC3E}">
        <p14:creationId xmlns:p14="http://schemas.microsoft.com/office/powerpoint/2010/main" val="178192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DD83A-8C45-475D-8133-4FFCCF1FD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516CE-6A84-4E32-8C32-28731A0E9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29F69-BADE-4FD4-BEAD-F03B83C20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3C37F-8B20-4B2A-BE70-70326054F61A}" type="datetimeFigureOut">
              <a:rPr lang="en-US" smtClean="0"/>
              <a:t>1/13/2018</a:t>
            </a:fld>
            <a:endParaRPr lang="en-US"/>
          </a:p>
        </p:txBody>
      </p:sp>
      <p:sp>
        <p:nvSpPr>
          <p:cNvPr id="5" name="Footer Placeholder 4">
            <a:extLst>
              <a:ext uri="{FF2B5EF4-FFF2-40B4-BE49-F238E27FC236}">
                <a16:creationId xmlns:a16="http://schemas.microsoft.com/office/drawing/2014/main" id="{67EC71FC-CB22-4CD0-AB80-17BA3DF4A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18686-FD4D-4339-9056-9F78D9DEC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B2C1-7283-42B2-9115-0361EB62721D}" type="slidenum">
              <a:rPr lang="en-US" smtClean="0"/>
              <a:t>‹#›</a:t>
            </a:fld>
            <a:endParaRPr lang="en-US"/>
          </a:p>
        </p:txBody>
      </p:sp>
    </p:spTree>
    <p:extLst>
      <p:ext uri="{BB962C8B-B14F-4D97-AF65-F5344CB8AC3E}">
        <p14:creationId xmlns:p14="http://schemas.microsoft.com/office/powerpoint/2010/main" val="371247745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hyperlink" Target="http://datahacking.tech/csv-german-credit-data-statlo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books.google.com/books?id=7LlGfPvOJL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B4C6-16F9-4F12-A088-FC2120DA1A04}"/>
              </a:ext>
            </a:extLst>
          </p:cNvPr>
          <p:cNvSpPr>
            <a:spLocks noGrp="1"/>
          </p:cNvSpPr>
          <p:nvPr>
            <p:ph type="ctrTitle"/>
          </p:nvPr>
        </p:nvSpPr>
        <p:spPr>
          <a:xfrm>
            <a:off x="157370" y="1908313"/>
            <a:ext cx="9558130" cy="775252"/>
          </a:xfrm>
        </p:spPr>
        <p:txBody>
          <a:bodyPr>
            <a:normAutofit fontScale="90000"/>
          </a:bodyPr>
          <a:lstStyle/>
          <a:p>
            <a:r>
              <a:rPr lang="en-US"/>
              <a:t>Analysis of German Credit Data</a:t>
            </a:r>
            <a:endParaRPr lang="en-US" dirty="0"/>
          </a:p>
        </p:txBody>
      </p:sp>
      <p:pic>
        <p:nvPicPr>
          <p:cNvPr id="1026" name="Picture 2" descr="Image result for germany flag">
            <a:extLst>
              <a:ext uri="{FF2B5EF4-FFF2-40B4-BE49-F238E27FC236}">
                <a16:creationId xmlns:a16="http://schemas.microsoft.com/office/drawing/2014/main" id="{BAD000DF-6BD3-4771-B241-C6B53DCB4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7060" y="60463"/>
            <a:ext cx="1914939" cy="14288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B7879D3-AB9B-44CE-9B06-ED049183D84A}"/>
              </a:ext>
            </a:extLst>
          </p:cNvPr>
          <p:cNvSpPr/>
          <p:nvPr/>
        </p:nvSpPr>
        <p:spPr>
          <a:xfrm>
            <a:off x="6302829" y="4043462"/>
            <a:ext cx="4202831" cy="667875"/>
          </a:xfrm>
          <a:prstGeom prst="rect">
            <a:avLst/>
          </a:prstGeom>
        </p:spPr>
        <p:txBody>
          <a:bodyPr wrap="square">
            <a:spAutoFit/>
          </a:bodyPr>
          <a:lstStyle/>
          <a:p>
            <a:pPr>
              <a:lnSpc>
                <a:spcPct val="90000"/>
              </a:lnSpc>
              <a:spcAft>
                <a:spcPts val="600"/>
              </a:spcAft>
            </a:pPr>
            <a:r>
              <a:rPr lang="en-US" dirty="0"/>
              <a:t>By:</a:t>
            </a:r>
          </a:p>
          <a:p>
            <a:pPr indent="-228600">
              <a:lnSpc>
                <a:spcPct val="90000"/>
              </a:lnSpc>
              <a:spcAft>
                <a:spcPts val="600"/>
              </a:spcAft>
              <a:buFont typeface="Arial" panose="020B0604020202020204" pitchFamily="34" charset="0"/>
              <a:buChar char="•"/>
            </a:pPr>
            <a:r>
              <a:rPr lang="en-US" dirty="0"/>
              <a:t>Rohith </a:t>
            </a:r>
            <a:r>
              <a:rPr lang="en-US" dirty="0" err="1"/>
              <a:t>Movva</a:t>
            </a:r>
            <a:r>
              <a:rPr lang="en-US" dirty="0"/>
              <a:t> – U34473539</a:t>
            </a:r>
          </a:p>
        </p:txBody>
      </p:sp>
    </p:spTree>
    <p:extLst>
      <p:ext uri="{BB962C8B-B14F-4D97-AF65-F5344CB8AC3E}">
        <p14:creationId xmlns:p14="http://schemas.microsoft.com/office/powerpoint/2010/main" val="44315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C88-251E-4644-8CB9-0BD0DE31CFDB}"/>
              </a:ext>
            </a:extLst>
          </p:cNvPr>
          <p:cNvSpPr>
            <a:spLocks noGrp="1"/>
          </p:cNvSpPr>
          <p:nvPr>
            <p:ph type="title"/>
          </p:nvPr>
        </p:nvSpPr>
        <p:spPr/>
        <p:txBody>
          <a:bodyPr/>
          <a:lstStyle/>
          <a:p>
            <a:r>
              <a:rPr lang="en-US" b="1" dirty="0"/>
              <a:t>Analysis Models:</a:t>
            </a:r>
          </a:p>
        </p:txBody>
      </p:sp>
      <p:sp>
        <p:nvSpPr>
          <p:cNvPr id="3" name="Content Placeholder 2">
            <a:extLst>
              <a:ext uri="{FF2B5EF4-FFF2-40B4-BE49-F238E27FC236}">
                <a16:creationId xmlns:a16="http://schemas.microsoft.com/office/drawing/2014/main" id="{253A18A4-1C24-4033-A760-5F4839265A59}"/>
              </a:ext>
            </a:extLst>
          </p:cNvPr>
          <p:cNvSpPr>
            <a:spLocks noGrp="1"/>
          </p:cNvSpPr>
          <p:nvPr>
            <p:ph idx="1"/>
          </p:nvPr>
        </p:nvSpPr>
        <p:spPr/>
        <p:txBody>
          <a:bodyPr/>
          <a:lstStyle/>
          <a:p>
            <a:r>
              <a:rPr lang="en-US" dirty="0"/>
              <a:t>The following analytical approaches are conducted:</a:t>
            </a:r>
          </a:p>
          <a:p>
            <a:r>
              <a:rPr lang="en-US" b="1" dirty="0"/>
              <a:t>Logistic regression</a:t>
            </a:r>
            <a:r>
              <a:rPr lang="en-US" dirty="0"/>
              <a:t>—Here we have conducted with 40%, 50% &amp; 75% Threshold. Accuracy-64%, 60.6% &amp; 45% resp.</a:t>
            </a:r>
          </a:p>
          <a:p>
            <a:r>
              <a:rPr lang="en-US" b="1" dirty="0"/>
              <a:t>Discriminant Analysis-</a:t>
            </a:r>
            <a:r>
              <a:rPr lang="en-US" dirty="0"/>
              <a:t>--Both Linear and Quadratic Discriminant Analysis---Accuracy-60.8% &amp; 58.2% resp.</a:t>
            </a:r>
          </a:p>
          <a:p>
            <a:r>
              <a:rPr lang="en-US" b="1" dirty="0"/>
              <a:t>Tree-based method-</a:t>
            </a:r>
            <a:r>
              <a:rPr lang="en-US" dirty="0"/>
              <a:t>--Accuracy-71.6%</a:t>
            </a:r>
          </a:p>
          <a:p>
            <a:r>
              <a:rPr lang="en-US" b="1" dirty="0"/>
              <a:t>Random Forest-</a:t>
            </a:r>
            <a:r>
              <a:rPr lang="en-US" dirty="0"/>
              <a:t>--Accuracy-73.4%</a:t>
            </a:r>
          </a:p>
        </p:txBody>
      </p:sp>
    </p:spTree>
    <p:extLst>
      <p:ext uri="{BB962C8B-B14F-4D97-AF65-F5344CB8AC3E}">
        <p14:creationId xmlns:p14="http://schemas.microsoft.com/office/powerpoint/2010/main" val="131330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2203-63ED-49FC-B0A2-90861C028640}"/>
              </a:ext>
            </a:extLst>
          </p:cNvPr>
          <p:cNvSpPr>
            <a:spLocks noGrp="1"/>
          </p:cNvSpPr>
          <p:nvPr>
            <p:ph type="title"/>
          </p:nvPr>
        </p:nvSpPr>
        <p:spPr/>
        <p:txBody>
          <a:bodyPr/>
          <a:lstStyle/>
          <a:p>
            <a:r>
              <a:rPr lang="en-IN" b="1" dirty="0"/>
              <a:t>Tree Plot</a:t>
            </a:r>
          </a:p>
        </p:txBody>
      </p:sp>
      <p:pic>
        <p:nvPicPr>
          <p:cNvPr id="4" name="Picture 3">
            <a:extLst>
              <a:ext uri="{FF2B5EF4-FFF2-40B4-BE49-F238E27FC236}">
                <a16:creationId xmlns:a16="http://schemas.microsoft.com/office/drawing/2014/main" id="{3267D46A-2131-49C3-85F4-D9E616D135D4}"/>
              </a:ext>
            </a:extLst>
          </p:cNvPr>
          <p:cNvPicPr>
            <a:picLocks noChangeAspect="1"/>
          </p:cNvPicPr>
          <p:nvPr/>
        </p:nvPicPr>
        <p:blipFill>
          <a:blip r:embed="rId2"/>
          <a:stretch>
            <a:fillRect/>
          </a:stretch>
        </p:blipFill>
        <p:spPr>
          <a:xfrm>
            <a:off x="816283" y="1306287"/>
            <a:ext cx="10923959" cy="5421084"/>
          </a:xfrm>
          <a:prstGeom prst="rect">
            <a:avLst/>
          </a:prstGeom>
        </p:spPr>
      </p:pic>
    </p:spTree>
    <p:extLst>
      <p:ext uri="{BB962C8B-B14F-4D97-AF65-F5344CB8AC3E}">
        <p14:creationId xmlns:p14="http://schemas.microsoft.com/office/powerpoint/2010/main" val="212125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FC47-A5EB-40EA-9854-ED505DF1236B}"/>
              </a:ext>
            </a:extLst>
          </p:cNvPr>
          <p:cNvSpPr>
            <a:spLocks noGrp="1"/>
          </p:cNvSpPr>
          <p:nvPr>
            <p:ph type="title"/>
          </p:nvPr>
        </p:nvSpPr>
        <p:spPr/>
        <p:txBody>
          <a:bodyPr/>
          <a:lstStyle/>
          <a:p>
            <a:r>
              <a:rPr lang="en-IN" b="1" dirty="0"/>
              <a:t>Pruned Tree Plot (best=8)</a:t>
            </a:r>
          </a:p>
        </p:txBody>
      </p:sp>
      <p:pic>
        <p:nvPicPr>
          <p:cNvPr id="4" name="Picture 3">
            <a:extLst>
              <a:ext uri="{FF2B5EF4-FFF2-40B4-BE49-F238E27FC236}">
                <a16:creationId xmlns:a16="http://schemas.microsoft.com/office/drawing/2014/main" id="{26DBDA5B-8555-4495-8828-651F6B37A890}"/>
              </a:ext>
            </a:extLst>
          </p:cNvPr>
          <p:cNvPicPr>
            <a:picLocks noChangeAspect="1"/>
          </p:cNvPicPr>
          <p:nvPr/>
        </p:nvPicPr>
        <p:blipFill>
          <a:blip r:embed="rId2"/>
          <a:stretch>
            <a:fillRect/>
          </a:stretch>
        </p:blipFill>
        <p:spPr>
          <a:xfrm>
            <a:off x="669470" y="1469570"/>
            <a:ext cx="11209011" cy="5045530"/>
          </a:xfrm>
          <a:prstGeom prst="rect">
            <a:avLst/>
          </a:prstGeom>
        </p:spPr>
      </p:pic>
    </p:spTree>
    <p:extLst>
      <p:ext uri="{BB962C8B-B14F-4D97-AF65-F5344CB8AC3E}">
        <p14:creationId xmlns:p14="http://schemas.microsoft.com/office/powerpoint/2010/main" val="285532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C13E-1256-4700-8882-2B4D8D343ECB}"/>
              </a:ext>
            </a:extLst>
          </p:cNvPr>
          <p:cNvSpPr>
            <a:spLocks noGrp="1"/>
          </p:cNvSpPr>
          <p:nvPr>
            <p:ph type="title"/>
          </p:nvPr>
        </p:nvSpPr>
        <p:spPr/>
        <p:txBody>
          <a:bodyPr/>
          <a:lstStyle/>
          <a:p>
            <a:r>
              <a:rPr lang="en-IN" b="1" dirty="0"/>
              <a:t>Random Forest Plot</a:t>
            </a:r>
          </a:p>
        </p:txBody>
      </p:sp>
      <p:pic>
        <p:nvPicPr>
          <p:cNvPr id="4" name="Picture 3">
            <a:extLst>
              <a:ext uri="{FF2B5EF4-FFF2-40B4-BE49-F238E27FC236}">
                <a16:creationId xmlns:a16="http://schemas.microsoft.com/office/drawing/2014/main" id="{82FB3885-E9EB-452D-A35A-63FC803BC826}"/>
              </a:ext>
            </a:extLst>
          </p:cNvPr>
          <p:cNvPicPr>
            <a:picLocks noChangeAspect="1"/>
          </p:cNvPicPr>
          <p:nvPr/>
        </p:nvPicPr>
        <p:blipFill>
          <a:blip r:embed="rId2"/>
          <a:stretch>
            <a:fillRect/>
          </a:stretch>
        </p:blipFill>
        <p:spPr>
          <a:xfrm>
            <a:off x="666749" y="1690688"/>
            <a:ext cx="11122479" cy="4710112"/>
          </a:xfrm>
          <a:prstGeom prst="rect">
            <a:avLst/>
          </a:prstGeom>
        </p:spPr>
      </p:pic>
    </p:spTree>
    <p:extLst>
      <p:ext uri="{BB962C8B-B14F-4D97-AF65-F5344CB8AC3E}">
        <p14:creationId xmlns:p14="http://schemas.microsoft.com/office/powerpoint/2010/main" val="402129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34C3-AB9E-41BF-9866-F60B74981CDE}"/>
              </a:ext>
            </a:extLst>
          </p:cNvPr>
          <p:cNvSpPr>
            <a:spLocks noGrp="1"/>
          </p:cNvSpPr>
          <p:nvPr>
            <p:ph type="title"/>
          </p:nvPr>
        </p:nvSpPr>
        <p:spPr/>
        <p:txBody>
          <a:bodyPr/>
          <a:lstStyle/>
          <a:p>
            <a:r>
              <a:rPr lang="en-IN" b="1" dirty="0"/>
              <a:t>Random Forest Variable Importance Plot</a:t>
            </a:r>
          </a:p>
        </p:txBody>
      </p:sp>
      <p:pic>
        <p:nvPicPr>
          <p:cNvPr id="4" name="Picture 3">
            <a:extLst>
              <a:ext uri="{FF2B5EF4-FFF2-40B4-BE49-F238E27FC236}">
                <a16:creationId xmlns:a16="http://schemas.microsoft.com/office/drawing/2014/main" id="{B3D6DF62-FD38-4639-A5F0-DF7510D4023E}"/>
              </a:ext>
            </a:extLst>
          </p:cNvPr>
          <p:cNvPicPr>
            <a:picLocks noChangeAspect="1"/>
          </p:cNvPicPr>
          <p:nvPr/>
        </p:nvPicPr>
        <p:blipFill>
          <a:blip r:embed="rId2"/>
          <a:stretch>
            <a:fillRect/>
          </a:stretch>
        </p:blipFill>
        <p:spPr>
          <a:xfrm>
            <a:off x="576943" y="1821316"/>
            <a:ext cx="11038114" cy="4759097"/>
          </a:xfrm>
          <a:prstGeom prst="rect">
            <a:avLst/>
          </a:prstGeom>
        </p:spPr>
      </p:pic>
    </p:spTree>
    <p:extLst>
      <p:ext uri="{BB962C8B-B14F-4D97-AF65-F5344CB8AC3E}">
        <p14:creationId xmlns:p14="http://schemas.microsoft.com/office/powerpoint/2010/main" val="43552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C74D-E1DF-442F-B76F-B374E640C93C}"/>
              </a:ext>
            </a:extLst>
          </p:cNvPr>
          <p:cNvSpPr>
            <a:spLocks noGrp="1"/>
          </p:cNvSpPr>
          <p:nvPr>
            <p:ph type="title"/>
          </p:nvPr>
        </p:nvSpPr>
        <p:spPr/>
        <p:txBody>
          <a:bodyPr/>
          <a:lstStyle/>
          <a:p>
            <a:r>
              <a:rPr lang="en-US" b="1" dirty="0"/>
              <a:t>Inferences:</a:t>
            </a:r>
          </a:p>
        </p:txBody>
      </p:sp>
      <p:sp>
        <p:nvSpPr>
          <p:cNvPr id="3" name="Content Placeholder 2">
            <a:extLst>
              <a:ext uri="{FF2B5EF4-FFF2-40B4-BE49-F238E27FC236}">
                <a16:creationId xmlns:a16="http://schemas.microsoft.com/office/drawing/2014/main" id="{9E68C5AF-DB52-4750-8A03-11B92FF376F5}"/>
              </a:ext>
            </a:extLst>
          </p:cNvPr>
          <p:cNvSpPr>
            <a:spLocks noGrp="1"/>
          </p:cNvSpPr>
          <p:nvPr>
            <p:ph idx="1"/>
          </p:nvPr>
        </p:nvSpPr>
        <p:spPr/>
        <p:txBody>
          <a:bodyPr/>
          <a:lstStyle/>
          <a:p>
            <a:r>
              <a:rPr lang="en-US" dirty="0"/>
              <a:t>Cost Profit Consideration:</a:t>
            </a:r>
          </a:p>
          <a:p>
            <a:r>
              <a:rPr lang="en-US" dirty="0"/>
              <a:t>Assumption-A correct judgement by the bank would result in 35% profit at the end of 5 years.</a:t>
            </a:r>
          </a:p>
          <a:p>
            <a:r>
              <a:rPr lang="en-US" dirty="0"/>
              <a:t>However, a wrong decision by the bank would leave them a loss of 100% at the end of same period.</a:t>
            </a:r>
          </a:p>
          <a:p>
            <a:endParaRPr lang="en-US" dirty="0"/>
          </a:p>
          <a:p>
            <a:endParaRPr lang="en-US" dirty="0"/>
          </a:p>
        </p:txBody>
      </p:sp>
      <p:pic>
        <p:nvPicPr>
          <p:cNvPr id="4" name="Picture 3">
            <a:extLst>
              <a:ext uri="{FF2B5EF4-FFF2-40B4-BE49-F238E27FC236}">
                <a16:creationId xmlns:a16="http://schemas.microsoft.com/office/drawing/2014/main" id="{9C5295F3-158D-4586-A044-476CCD91FBEF}"/>
              </a:ext>
            </a:extLst>
          </p:cNvPr>
          <p:cNvPicPr>
            <a:picLocks noChangeAspect="1"/>
          </p:cNvPicPr>
          <p:nvPr/>
        </p:nvPicPr>
        <p:blipFill>
          <a:blip r:embed="rId2"/>
          <a:stretch>
            <a:fillRect/>
          </a:stretch>
        </p:blipFill>
        <p:spPr>
          <a:xfrm>
            <a:off x="1376362" y="4224699"/>
            <a:ext cx="9439275" cy="1524000"/>
          </a:xfrm>
          <a:prstGeom prst="rect">
            <a:avLst/>
          </a:prstGeom>
        </p:spPr>
      </p:pic>
    </p:spTree>
    <p:extLst>
      <p:ext uri="{BB962C8B-B14F-4D97-AF65-F5344CB8AC3E}">
        <p14:creationId xmlns:p14="http://schemas.microsoft.com/office/powerpoint/2010/main" val="215442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4436-6476-4FA0-A959-180305C54AB7}"/>
              </a:ext>
            </a:extLst>
          </p:cNvPr>
          <p:cNvSpPr>
            <a:spLocks noGrp="1"/>
          </p:cNvSpPr>
          <p:nvPr>
            <p:ph type="title"/>
          </p:nvPr>
        </p:nvSpPr>
        <p:spPr/>
        <p:txBody>
          <a:bodyPr/>
          <a:lstStyle/>
          <a:p>
            <a:r>
              <a:rPr lang="en-US" b="1" dirty="0"/>
              <a:t>Inferences:</a:t>
            </a:r>
          </a:p>
        </p:txBody>
      </p:sp>
      <p:sp>
        <p:nvSpPr>
          <p:cNvPr id="3" name="Content Placeholder 2">
            <a:extLst>
              <a:ext uri="{FF2B5EF4-FFF2-40B4-BE49-F238E27FC236}">
                <a16:creationId xmlns:a16="http://schemas.microsoft.com/office/drawing/2014/main" id="{41B14811-96BA-4091-9ECC-7384E2A628E7}"/>
              </a:ext>
            </a:extLst>
          </p:cNvPr>
          <p:cNvSpPr>
            <a:spLocks noGrp="1"/>
          </p:cNvSpPr>
          <p:nvPr>
            <p:ph idx="1"/>
          </p:nvPr>
        </p:nvSpPr>
        <p:spPr>
          <a:xfrm>
            <a:off x="838200" y="1825625"/>
            <a:ext cx="11118448" cy="4351338"/>
          </a:xfrm>
        </p:spPr>
        <p:txBody>
          <a:bodyPr/>
          <a:lstStyle/>
          <a:p>
            <a:r>
              <a:rPr lang="en-US" dirty="0"/>
              <a:t>Out of 1000 applicants, 70% are credit-worthy. A loan manager without any model would incur a loss of [(0.7*0.35)+(0.3*-1)] = -0.055 or loss of 0.055 units.</a:t>
            </a:r>
          </a:p>
        </p:txBody>
      </p:sp>
      <p:pic>
        <p:nvPicPr>
          <p:cNvPr id="4" name="Picture 3">
            <a:extLst>
              <a:ext uri="{FF2B5EF4-FFF2-40B4-BE49-F238E27FC236}">
                <a16:creationId xmlns:a16="http://schemas.microsoft.com/office/drawing/2014/main" id="{43F024D0-2D5D-41BF-A312-90B6763059CE}"/>
              </a:ext>
            </a:extLst>
          </p:cNvPr>
          <p:cNvPicPr>
            <a:picLocks noChangeAspect="1"/>
          </p:cNvPicPr>
          <p:nvPr/>
        </p:nvPicPr>
        <p:blipFill>
          <a:blip r:embed="rId2"/>
          <a:stretch>
            <a:fillRect/>
          </a:stretch>
        </p:blipFill>
        <p:spPr>
          <a:xfrm>
            <a:off x="965521" y="3726289"/>
            <a:ext cx="9474843" cy="2164381"/>
          </a:xfrm>
          <a:prstGeom prst="rect">
            <a:avLst/>
          </a:prstGeom>
        </p:spPr>
      </p:pic>
    </p:spTree>
    <p:extLst>
      <p:ext uri="{BB962C8B-B14F-4D97-AF65-F5344CB8AC3E}">
        <p14:creationId xmlns:p14="http://schemas.microsoft.com/office/powerpoint/2010/main" val="380359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51BDF8-8E88-49D3-9B83-C46E9A7A5A5B}"/>
              </a:ext>
            </a:extLst>
          </p:cNvPr>
          <p:cNvSpPr/>
          <p:nvPr/>
        </p:nvSpPr>
        <p:spPr>
          <a:xfrm rot="19637259">
            <a:off x="3083754" y="2318995"/>
            <a:ext cx="5455532"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15672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2A14-A028-4AA7-B2F6-D5121688245B}"/>
              </a:ext>
            </a:extLst>
          </p:cNvPr>
          <p:cNvSpPr>
            <a:spLocks noGrp="1"/>
          </p:cNvSpPr>
          <p:nvPr>
            <p:ph type="title"/>
          </p:nvPr>
        </p:nvSpPr>
        <p:spPr/>
        <p:txBody>
          <a:bodyPr/>
          <a:lstStyle/>
          <a:p>
            <a:r>
              <a:rPr lang="en-US" b="1" dirty="0"/>
              <a:t>Content:</a:t>
            </a:r>
          </a:p>
        </p:txBody>
      </p:sp>
      <p:sp>
        <p:nvSpPr>
          <p:cNvPr id="3" name="Content Placeholder 2">
            <a:extLst>
              <a:ext uri="{FF2B5EF4-FFF2-40B4-BE49-F238E27FC236}">
                <a16:creationId xmlns:a16="http://schemas.microsoft.com/office/drawing/2014/main" id="{325D37EC-C4CA-438D-9C6E-9F0318839A25}"/>
              </a:ext>
            </a:extLst>
          </p:cNvPr>
          <p:cNvSpPr>
            <a:spLocks noGrp="1"/>
          </p:cNvSpPr>
          <p:nvPr>
            <p:ph idx="1"/>
          </p:nvPr>
        </p:nvSpPr>
        <p:spPr/>
        <p:txBody>
          <a:bodyPr>
            <a:normAutofit/>
          </a:bodyPr>
          <a:lstStyle/>
          <a:p>
            <a:r>
              <a:rPr lang="en-US" dirty="0"/>
              <a:t>Introduction</a:t>
            </a:r>
          </a:p>
          <a:p>
            <a:r>
              <a:rPr lang="en-US" dirty="0"/>
              <a:t>Problem??</a:t>
            </a:r>
          </a:p>
          <a:p>
            <a:r>
              <a:rPr lang="en-US" dirty="0"/>
              <a:t>Importance of Problem</a:t>
            </a:r>
          </a:p>
          <a:p>
            <a:r>
              <a:rPr lang="en-US" dirty="0"/>
              <a:t>What others have done to study</a:t>
            </a:r>
          </a:p>
          <a:p>
            <a:r>
              <a:rPr lang="en-US" dirty="0"/>
              <a:t>Credit Scoring</a:t>
            </a:r>
          </a:p>
          <a:p>
            <a:r>
              <a:rPr lang="en-US" dirty="0"/>
              <a:t>Data Complication</a:t>
            </a:r>
          </a:p>
          <a:p>
            <a:r>
              <a:rPr lang="en-US" dirty="0"/>
              <a:t>Analysis Models</a:t>
            </a:r>
          </a:p>
          <a:p>
            <a:r>
              <a:rPr lang="en-US" dirty="0"/>
              <a:t>Inferences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86832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F74D-746E-422B-BC70-620B19E3F1B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DF0152D8-70CE-4C53-B802-13A9593CC43B}"/>
              </a:ext>
            </a:extLst>
          </p:cNvPr>
          <p:cNvSpPr>
            <a:spLocks noGrp="1"/>
          </p:cNvSpPr>
          <p:nvPr>
            <p:ph idx="1"/>
          </p:nvPr>
        </p:nvSpPr>
        <p:spPr/>
        <p:txBody>
          <a:bodyPr>
            <a:normAutofit fontScale="92500" lnSpcReduction="10000"/>
          </a:bodyPr>
          <a:lstStyle/>
          <a:p>
            <a:r>
              <a:rPr lang="en-US" dirty="0"/>
              <a:t>Our Modern world depends on credit. Entire economies are driven by people’s ability to ‘buy-Now, pay-later’.</a:t>
            </a:r>
          </a:p>
          <a:p>
            <a:r>
              <a:rPr lang="en-US" dirty="0"/>
              <a:t>Indeed, 200 years ago it was a privilege to borrow money, but in today’s industrialized societies it is considered as right.</a:t>
            </a:r>
          </a:p>
          <a:p>
            <a:r>
              <a:rPr lang="en-US" dirty="0"/>
              <a:t>Providing credit is a risky business though, as borrower’s differ in their ability and willingness to pay.</a:t>
            </a:r>
          </a:p>
          <a:p>
            <a:r>
              <a:rPr lang="en-US" dirty="0"/>
              <a:t>Among the organizations, banks are the firms which conducted and did business with risks.</a:t>
            </a:r>
          </a:p>
          <a:p>
            <a:r>
              <a:rPr lang="en-US" dirty="0"/>
              <a:t>Credit Risk Management is one of the biggest risks faced by banks and have greater importance in a changing regulatory regime and volatile market conditions</a:t>
            </a:r>
          </a:p>
        </p:txBody>
      </p:sp>
    </p:spTree>
    <p:extLst>
      <p:ext uri="{BB962C8B-B14F-4D97-AF65-F5344CB8AC3E}">
        <p14:creationId xmlns:p14="http://schemas.microsoft.com/office/powerpoint/2010/main" val="99614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D0B4-8396-42B2-B2B9-7E3E30B65C2C}"/>
              </a:ext>
            </a:extLst>
          </p:cNvPr>
          <p:cNvSpPr>
            <a:spLocks noGrp="1"/>
          </p:cNvSpPr>
          <p:nvPr>
            <p:ph type="title"/>
          </p:nvPr>
        </p:nvSpPr>
        <p:spPr/>
        <p:txBody>
          <a:bodyPr/>
          <a:lstStyle/>
          <a:p>
            <a:r>
              <a:rPr lang="en-US" b="1" dirty="0"/>
              <a:t>Problem:</a:t>
            </a:r>
          </a:p>
        </p:txBody>
      </p:sp>
      <p:pic>
        <p:nvPicPr>
          <p:cNvPr id="2052" name="Picture 4" descr="Image result for question mark images">
            <a:extLst>
              <a:ext uri="{FF2B5EF4-FFF2-40B4-BE49-F238E27FC236}">
                <a16:creationId xmlns:a16="http://schemas.microsoft.com/office/drawing/2014/main" id="{426167C6-63B6-4814-9349-A59E6C5FA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530" y="1442361"/>
            <a:ext cx="3624470" cy="45807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8935FA-3981-49A1-BFF3-8C36CFA0441A}"/>
              </a:ext>
            </a:extLst>
          </p:cNvPr>
          <p:cNvSpPr txBox="1"/>
          <p:nvPr/>
        </p:nvSpPr>
        <p:spPr>
          <a:xfrm>
            <a:off x="838200" y="1442361"/>
            <a:ext cx="8183880" cy="5109091"/>
          </a:xfrm>
          <a:prstGeom prst="rect">
            <a:avLst/>
          </a:prstGeom>
          <a:noFill/>
        </p:spPr>
        <p:txBody>
          <a:bodyPr wrap="square" rtlCol="0">
            <a:spAutoFit/>
          </a:bodyPr>
          <a:lstStyle/>
          <a:p>
            <a:r>
              <a:rPr lang="en-US" sz="2800" dirty="0"/>
              <a:t>When a bank receives a loan application, based on the applicant’s profile the bank has to make a decision regarding whether to go ahead with the loan approval or not. Two types of risks are associated with the bank’s decision –</a:t>
            </a:r>
          </a:p>
          <a:p>
            <a:pPr marL="457200" lvl="0" indent="-457200">
              <a:buFont typeface="Arial" panose="020B0604020202020204" pitchFamily="34" charset="0"/>
              <a:buChar char="•"/>
            </a:pPr>
            <a:r>
              <a:rPr lang="en-US" sz="2800" dirty="0"/>
              <a:t>If the applicant is a </a:t>
            </a:r>
            <a:r>
              <a:rPr lang="en-US" sz="2800" b="1" dirty="0"/>
              <a:t>good</a:t>
            </a:r>
            <a:r>
              <a:rPr lang="en-US" sz="2800" dirty="0"/>
              <a:t> credit risk, i.e. is likely to repay the loan, then </a:t>
            </a:r>
            <a:r>
              <a:rPr lang="en-US" sz="2800" b="1" dirty="0"/>
              <a:t>not approving </a:t>
            </a:r>
            <a:r>
              <a:rPr lang="en-US" sz="2800" dirty="0"/>
              <a:t>the loan to the person results in a loss of business to the bank</a:t>
            </a:r>
          </a:p>
          <a:p>
            <a:pPr marL="457200" lvl="0" indent="-457200">
              <a:buFont typeface="Arial" panose="020B0604020202020204" pitchFamily="34" charset="0"/>
              <a:buChar char="•"/>
            </a:pPr>
            <a:r>
              <a:rPr lang="en-US" sz="2800" dirty="0"/>
              <a:t>If the applicant is a </a:t>
            </a:r>
            <a:r>
              <a:rPr lang="en-US" sz="2800" b="1" dirty="0"/>
              <a:t>bad</a:t>
            </a:r>
            <a:r>
              <a:rPr lang="en-US" sz="2800" dirty="0"/>
              <a:t> credit risk, i.e. is not likely to repay the loan, then </a:t>
            </a:r>
            <a:r>
              <a:rPr lang="en-US" sz="2800" b="1" dirty="0"/>
              <a:t>approving</a:t>
            </a:r>
            <a:r>
              <a:rPr lang="en-US" sz="2800" dirty="0"/>
              <a:t> the loan to the person results in a financial loss to the bank</a:t>
            </a:r>
          </a:p>
          <a:p>
            <a:endParaRPr lang="en-US" dirty="0"/>
          </a:p>
        </p:txBody>
      </p:sp>
    </p:spTree>
    <p:extLst>
      <p:ext uri="{BB962C8B-B14F-4D97-AF65-F5344CB8AC3E}">
        <p14:creationId xmlns:p14="http://schemas.microsoft.com/office/powerpoint/2010/main" val="2014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86B1-2646-486F-A60E-D70BF5F5C95E}"/>
              </a:ext>
            </a:extLst>
          </p:cNvPr>
          <p:cNvSpPr>
            <a:spLocks noGrp="1"/>
          </p:cNvSpPr>
          <p:nvPr>
            <p:ph type="title"/>
          </p:nvPr>
        </p:nvSpPr>
        <p:spPr/>
        <p:txBody>
          <a:bodyPr/>
          <a:lstStyle/>
          <a:p>
            <a:r>
              <a:rPr lang="en-US" b="1" dirty="0"/>
              <a:t>Importance of Problem:</a:t>
            </a:r>
          </a:p>
        </p:txBody>
      </p:sp>
      <p:pic>
        <p:nvPicPr>
          <p:cNvPr id="4" name="Picture 3">
            <a:extLst>
              <a:ext uri="{FF2B5EF4-FFF2-40B4-BE49-F238E27FC236}">
                <a16:creationId xmlns:a16="http://schemas.microsoft.com/office/drawing/2014/main" id="{338AACAD-8CA5-4D95-8A59-26CCF305EB93}"/>
              </a:ext>
            </a:extLst>
          </p:cNvPr>
          <p:cNvPicPr>
            <a:picLocks noChangeAspect="1"/>
          </p:cNvPicPr>
          <p:nvPr/>
        </p:nvPicPr>
        <p:blipFill>
          <a:blip r:embed="rId3"/>
          <a:stretch>
            <a:fillRect/>
          </a:stretch>
        </p:blipFill>
        <p:spPr>
          <a:xfrm>
            <a:off x="2095707" y="1878495"/>
            <a:ext cx="8887031" cy="4362864"/>
          </a:xfrm>
          <a:prstGeom prst="rect">
            <a:avLst/>
          </a:prstGeom>
        </p:spPr>
      </p:pic>
    </p:spTree>
    <p:extLst>
      <p:ext uri="{BB962C8B-B14F-4D97-AF65-F5344CB8AC3E}">
        <p14:creationId xmlns:p14="http://schemas.microsoft.com/office/powerpoint/2010/main" val="342138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543D-DE93-49AA-8804-7DFD7A85D524}"/>
              </a:ext>
            </a:extLst>
          </p:cNvPr>
          <p:cNvSpPr>
            <a:spLocks noGrp="1"/>
          </p:cNvSpPr>
          <p:nvPr>
            <p:ph type="title"/>
          </p:nvPr>
        </p:nvSpPr>
        <p:spPr/>
        <p:txBody>
          <a:bodyPr/>
          <a:lstStyle/>
          <a:p>
            <a:r>
              <a:rPr lang="en-US" b="1" dirty="0"/>
              <a:t>What others have done to study:</a:t>
            </a:r>
          </a:p>
        </p:txBody>
      </p:sp>
      <p:sp>
        <p:nvSpPr>
          <p:cNvPr id="3" name="Content Placeholder 2">
            <a:extLst>
              <a:ext uri="{FF2B5EF4-FFF2-40B4-BE49-F238E27FC236}">
                <a16:creationId xmlns:a16="http://schemas.microsoft.com/office/drawing/2014/main" id="{EC274EE6-1CE7-4661-A383-A1D832CCD86E}"/>
              </a:ext>
            </a:extLst>
          </p:cNvPr>
          <p:cNvSpPr>
            <a:spLocks noGrp="1"/>
          </p:cNvSpPr>
          <p:nvPr>
            <p:ph idx="1"/>
          </p:nvPr>
        </p:nvSpPr>
        <p:spPr/>
        <p:txBody>
          <a:bodyPr>
            <a:normAutofit fontScale="85000" lnSpcReduction="20000"/>
          </a:bodyPr>
          <a:lstStyle/>
          <a:p>
            <a:r>
              <a:rPr lang="en-US" dirty="0"/>
              <a:t>In traditional lending, underwriters make judgmental assessments of prospective borrowers according to the 5 Cs: character(of the applicant), capacity(to borrow), capital(as backup), collateral(as security), and conditions(external factors).</a:t>
            </a:r>
          </a:p>
          <a:p>
            <a:r>
              <a:rPr lang="en-US" dirty="0"/>
              <a:t>These assessments are based on underwriters’ own experience, and what they have learnt from their mentors, taking into consideration not only historical information, but also a forward-looking view of borrowers’ prospects. </a:t>
            </a:r>
          </a:p>
          <a:p>
            <a:r>
              <a:rPr lang="en-US" dirty="0"/>
              <a:t>The key was to obtain information through customer relationships, which makes it very difficult for customers to fulfill their dreams.</a:t>
            </a:r>
          </a:p>
          <a:p>
            <a:r>
              <a:rPr lang="en-US" dirty="0"/>
              <a:t>The use of credit scoring has caused a shift away from relationship lending to transactional lending. </a:t>
            </a:r>
          </a:p>
          <a:p>
            <a:r>
              <a:rPr lang="en-US" dirty="0"/>
              <a:t>Advances in technology since 1960 have significantly increased the quantity and quality of available credit intelligence, especially in terms of (</a:t>
            </a:r>
            <a:r>
              <a:rPr lang="en-US" dirty="0" err="1"/>
              <a:t>i</a:t>
            </a:r>
            <a:r>
              <a:rPr lang="en-US" dirty="0"/>
              <a:t>) the number of data sources; (ii) the amount of relevant information provided; and (iii) the ease with which it can be acquired, analyzed and summarized.</a:t>
            </a:r>
          </a:p>
        </p:txBody>
      </p:sp>
    </p:spTree>
    <p:extLst>
      <p:ext uri="{BB962C8B-B14F-4D97-AF65-F5344CB8AC3E}">
        <p14:creationId xmlns:p14="http://schemas.microsoft.com/office/powerpoint/2010/main" val="7909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700-E0C5-4F19-B1E7-78F5D7C7EDFD}"/>
              </a:ext>
            </a:extLst>
          </p:cNvPr>
          <p:cNvSpPr>
            <a:spLocks noGrp="1"/>
          </p:cNvSpPr>
          <p:nvPr>
            <p:ph type="title"/>
          </p:nvPr>
        </p:nvSpPr>
        <p:spPr/>
        <p:txBody>
          <a:bodyPr/>
          <a:lstStyle/>
          <a:p>
            <a:r>
              <a:rPr lang="en-US" b="1" dirty="0"/>
              <a:t>Continuation:</a:t>
            </a:r>
            <a:endParaRPr lang="en-US" dirty="0"/>
          </a:p>
        </p:txBody>
      </p:sp>
      <p:sp>
        <p:nvSpPr>
          <p:cNvPr id="3" name="Content Placeholder 2">
            <a:extLst>
              <a:ext uri="{FF2B5EF4-FFF2-40B4-BE49-F238E27FC236}">
                <a16:creationId xmlns:a16="http://schemas.microsoft.com/office/drawing/2014/main" id="{6F9FFDD2-3FE2-4E8C-8462-D0A3258A18A3}"/>
              </a:ext>
            </a:extLst>
          </p:cNvPr>
          <p:cNvSpPr>
            <a:spLocks noGrp="1"/>
          </p:cNvSpPr>
          <p:nvPr>
            <p:ph idx="1"/>
          </p:nvPr>
        </p:nvSpPr>
        <p:spPr/>
        <p:txBody>
          <a:bodyPr/>
          <a:lstStyle/>
          <a:p>
            <a:r>
              <a:rPr lang="en-US" dirty="0"/>
              <a:t>At the same there has been shift away from secured lending, based upon collateral and guarantees, to unsecured lending, that relies upon information, and repayment out of the next month’s income.</a:t>
            </a:r>
          </a:p>
          <a:p>
            <a:r>
              <a:rPr lang="en-US" dirty="0"/>
              <a:t>Data has replaced experience, causing underwriters and human judgement to play less role.</a:t>
            </a:r>
          </a:p>
          <a:p>
            <a:r>
              <a:rPr lang="en-US" dirty="0"/>
              <a:t>The 5 Cs still apply, but credit scores can now capture much of them by extracting maximum value out of available information.</a:t>
            </a:r>
          </a:p>
          <a:p>
            <a:endParaRPr lang="en-US" dirty="0"/>
          </a:p>
        </p:txBody>
      </p:sp>
    </p:spTree>
    <p:extLst>
      <p:ext uri="{BB962C8B-B14F-4D97-AF65-F5344CB8AC3E}">
        <p14:creationId xmlns:p14="http://schemas.microsoft.com/office/powerpoint/2010/main" val="292637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C7E4-79DB-47DD-BA9D-F30E10348BC0}"/>
              </a:ext>
            </a:extLst>
          </p:cNvPr>
          <p:cNvSpPr>
            <a:spLocks noGrp="1"/>
          </p:cNvSpPr>
          <p:nvPr>
            <p:ph type="title"/>
          </p:nvPr>
        </p:nvSpPr>
        <p:spPr/>
        <p:txBody>
          <a:bodyPr/>
          <a:lstStyle/>
          <a:p>
            <a:r>
              <a:rPr lang="en-US" b="1" dirty="0"/>
              <a:t>Credit Scoring:</a:t>
            </a:r>
          </a:p>
        </p:txBody>
      </p:sp>
      <p:sp>
        <p:nvSpPr>
          <p:cNvPr id="3" name="Content Placeholder 2">
            <a:extLst>
              <a:ext uri="{FF2B5EF4-FFF2-40B4-BE49-F238E27FC236}">
                <a16:creationId xmlns:a16="http://schemas.microsoft.com/office/drawing/2014/main" id="{E2E79E98-6BEF-4BC7-86B5-48FCD5C5F6D2}"/>
              </a:ext>
            </a:extLst>
          </p:cNvPr>
          <p:cNvSpPr>
            <a:spLocks noGrp="1"/>
          </p:cNvSpPr>
          <p:nvPr>
            <p:ph idx="1"/>
          </p:nvPr>
        </p:nvSpPr>
        <p:spPr/>
        <p:txBody>
          <a:bodyPr/>
          <a:lstStyle/>
          <a:p>
            <a:r>
              <a:rPr lang="en-US" dirty="0"/>
              <a:t>The advent of credit scoring brought this industrialization into the realm of decision-making.</a:t>
            </a:r>
          </a:p>
          <a:p>
            <a:endParaRPr lang="en-US" dirty="0"/>
          </a:p>
        </p:txBody>
      </p:sp>
      <p:pic>
        <p:nvPicPr>
          <p:cNvPr id="4" name="Picture 3">
            <a:extLst>
              <a:ext uri="{FF2B5EF4-FFF2-40B4-BE49-F238E27FC236}">
                <a16:creationId xmlns:a16="http://schemas.microsoft.com/office/drawing/2014/main" id="{E3B0FEB6-A9A9-4A3C-9563-D09AD261CAF5}"/>
              </a:ext>
            </a:extLst>
          </p:cNvPr>
          <p:cNvPicPr>
            <a:picLocks noChangeAspect="1"/>
          </p:cNvPicPr>
          <p:nvPr/>
        </p:nvPicPr>
        <p:blipFill>
          <a:blip r:embed="rId2"/>
          <a:stretch>
            <a:fillRect/>
          </a:stretch>
        </p:blipFill>
        <p:spPr>
          <a:xfrm>
            <a:off x="364502" y="3171462"/>
            <a:ext cx="5731498" cy="3651813"/>
          </a:xfrm>
          <a:prstGeom prst="rect">
            <a:avLst/>
          </a:prstGeom>
        </p:spPr>
      </p:pic>
      <p:pic>
        <p:nvPicPr>
          <p:cNvPr id="5" name="Picture 4">
            <a:extLst>
              <a:ext uri="{FF2B5EF4-FFF2-40B4-BE49-F238E27FC236}">
                <a16:creationId xmlns:a16="http://schemas.microsoft.com/office/drawing/2014/main" id="{56EB78ED-0CA7-4C94-9A36-9BBB785451BD}"/>
              </a:ext>
            </a:extLst>
          </p:cNvPr>
          <p:cNvPicPr>
            <a:picLocks noChangeAspect="1"/>
          </p:cNvPicPr>
          <p:nvPr/>
        </p:nvPicPr>
        <p:blipFill>
          <a:blip r:embed="rId3"/>
          <a:stretch>
            <a:fillRect/>
          </a:stretch>
        </p:blipFill>
        <p:spPr>
          <a:xfrm>
            <a:off x="6096000" y="3194939"/>
            <a:ext cx="5582856" cy="3553102"/>
          </a:xfrm>
          <a:prstGeom prst="rect">
            <a:avLst/>
          </a:prstGeom>
        </p:spPr>
      </p:pic>
    </p:spTree>
    <p:extLst>
      <p:ext uri="{BB962C8B-B14F-4D97-AF65-F5344CB8AC3E}">
        <p14:creationId xmlns:p14="http://schemas.microsoft.com/office/powerpoint/2010/main" val="379126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C4F4-F296-403C-82C7-25DD734F34ED}"/>
              </a:ext>
            </a:extLst>
          </p:cNvPr>
          <p:cNvSpPr>
            <a:spLocks noGrp="1"/>
          </p:cNvSpPr>
          <p:nvPr>
            <p:ph type="title"/>
          </p:nvPr>
        </p:nvSpPr>
        <p:spPr/>
        <p:txBody>
          <a:bodyPr/>
          <a:lstStyle/>
          <a:p>
            <a:r>
              <a:rPr lang="en-US" b="1" dirty="0"/>
              <a:t>Data Complication:</a:t>
            </a:r>
            <a:endParaRPr lang="en-US" dirty="0"/>
          </a:p>
        </p:txBody>
      </p:sp>
      <p:sp>
        <p:nvSpPr>
          <p:cNvPr id="3" name="Content Placeholder 2">
            <a:extLst>
              <a:ext uri="{FF2B5EF4-FFF2-40B4-BE49-F238E27FC236}">
                <a16:creationId xmlns:a16="http://schemas.microsoft.com/office/drawing/2014/main" id="{3FB32EAE-F86C-415C-89B1-07B35B64E6A1}"/>
              </a:ext>
            </a:extLst>
          </p:cNvPr>
          <p:cNvSpPr>
            <a:spLocks noGrp="1"/>
          </p:cNvSpPr>
          <p:nvPr>
            <p:ph idx="1"/>
          </p:nvPr>
        </p:nvSpPr>
        <p:spPr>
          <a:xfrm>
            <a:off x="838199" y="1825625"/>
            <a:ext cx="10829081" cy="4351338"/>
          </a:xfrm>
        </p:spPr>
        <p:txBody>
          <a:bodyPr>
            <a:normAutofit fontScale="92500" lnSpcReduction="20000"/>
          </a:bodyPr>
          <a:lstStyle/>
          <a:p>
            <a:r>
              <a:rPr lang="en-US" dirty="0"/>
              <a:t>This Dataset classifies people described by a set of attributes as good or bad credit risks.</a:t>
            </a:r>
          </a:p>
          <a:p>
            <a:endParaRPr lang="en-US" dirty="0"/>
          </a:p>
          <a:p>
            <a:endParaRPr lang="en-US" dirty="0"/>
          </a:p>
          <a:p>
            <a:endParaRPr lang="en-US" dirty="0"/>
          </a:p>
          <a:p>
            <a:endParaRPr lang="en-US" dirty="0"/>
          </a:p>
          <a:p>
            <a:r>
              <a:rPr lang="en-US" dirty="0"/>
              <a:t>Data taken from</a:t>
            </a:r>
          </a:p>
          <a:p>
            <a:r>
              <a:rPr lang="en-US" dirty="0"/>
              <a:t> </a:t>
            </a:r>
            <a:r>
              <a:rPr lang="en-US" dirty="0">
                <a:hlinkClick r:id="rId2"/>
              </a:rPr>
              <a:t>http://datahacking.tech/csv-german-credit-data-statlog/</a:t>
            </a:r>
            <a:endParaRPr lang="en-US" dirty="0"/>
          </a:p>
          <a:p>
            <a:r>
              <a:rPr lang="en-US" dirty="0">
                <a:hlinkClick r:id="rId3"/>
              </a:rPr>
              <a:t>https://archive.ics.uci.edu/ml/datasets/Statlog+(German+Credit+Data)</a:t>
            </a:r>
            <a:endParaRPr lang="en-US" dirty="0"/>
          </a:p>
          <a:p>
            <a:r>
              <a:rPr lang="en-US" dirty="0"/>
              <a:t>Anderson, R. (2007). </a:t>
            </a:r>
            <a:r>
              <a:rPr lang="en-US" dirty="0">
                <a:hlinkClick r:id="rId4"/>
              </a:rPr>
              <a:t>The credit scoring toolkit: Theory and practice for retail credit risk management and decision automation</a:t>
            </a:r>
            <a:r>
              <a:rPr lang="en-US" dirty="0"/>
              <a:t>.</a:t>
            </a:r>
          </a:p>
        </p:txBody>
      </p:sp>
      <p:pic>
        <p:nvPicPr>
          <p:cNvPr id="4" name="Picture 3">
            <a:extLst>
              <a:ext uri="{FF2B5EF4-FFF2-40B4-BE49-F238E27FC236}">
                <a16:creationId xmlns:a16="http://schemas.microsoft.com/office/drawing/2014/main" id="{6EA3A5F2-44A3-40CD-A55B-16F78C3CF424}"/>
              </a:ext>
            </a:extLst>
          </p:cNvPr>
          <p:cNvPicPr>
            <a:picLocks noChangeAspect="1"/>
          </p:cNvPicPr>
          <p:nvPr/>
        </p:nvPicPr>
        <p:blipFill>
          <a:blip r:embed="rId5"/>
          <a:stretch>
            <a:fillRect/>
          </a:stretch>
        </p:blipFill>
        <p:spPr>
          <a:xfrm>
            <a:off x="960698" y="2511656"/>
            <a:ext cx="10486663" cy="1504106"/>
          </a:xfrm>
          <a:prstGeom prst="rect">
            <a:avLst/>
          </a:prstGeom>
        </p:spPr>
      </p:pic>
    </p:spTree>
    <p:extLst>
      <p:ext uri="{BB962C8B-B14F-4D97-AF65-F5344CB8AC3E}">
        <p14:creationId xmlns:p14="http://schemas.microsoft.com/office/powerpoint/2010/main" val="362969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873</Words>
  <Application>Microsoft Office PowerPoint</Application>
  <PresentationFormat>Widescreen</PresentationFormat>
  <Paragraphs>68</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Analysis of German Credit Data</vt:lpstr>
      <vt:lpstr>Content:</vt:lpstr>
      <vt:lpstr>Introduction:</vt:lpstr>
      <vt:lpstr>Problem:</vt:lpstr>
      <vt:lpstr>Importance of Problem:</vt:lpstr>
      <vt:lpstr>What others have done to study:</vt:lpstr>
      <vt:lpstr>Continuation:</vt:lpstr>
      <vt:lpstr>Credit Scoring:</vt:lpstr>
      <vt:lpstr>Data Complication:</vt:lpstr>
      <vt:lpstr>Analysis Models:</vt:lpstr>
      <vt:lpstr>Tree Plot</vt:lpstr>
      <vt:lpstr>Pruned Tree Plot (best=8)</vt:lpstr>
      <vt:lpstr>Random Forest Plot</vt:lpstr>
      <vt:lpstr>Random Forest Variable Importance Plot</vt:lpstr>
      <vt:lpstr>Inferences:</vt:lpstr>
      <vt:lpstr>Inferences: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German Credit Data</dc:title>
  <dc:creator>srini</dc:creator>
  <cp:lastModifiedBy>MOVVA ROHITH</cp:lastModifiedBy>
  <cp:revision>55</cp:revision>
  <dcterms:created xsi:type="dcterms:W3CDTF">2017-11-11T22:51:16Z</dcterms:created>
  <dcterms:modified xsi:type="dcterms:W3CDTF">2018-01-13T19:47:11Z</dcterms:modified>
</cp:coreProperties>
</file>