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8" r:id="rId13"/>
    <p:sldId id="266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IMPACT ON CROP YIELD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3" y="3747052"/>
            <a:ext cx="9079464" cy="3031435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 Mahendra Verma								         Rohit Sen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        Aman Patel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       	 Abhishek Mehto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         Anurag Baghel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10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747209" y="783575"/>
            <a:ext cx="311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6.3 Software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96650"/>
              </p:ext>
            </p:extLst>
          </p:nvPr>
        </p:nvGraphicFramePr>
        <p:xfrm>
          <a:off x="1747209" y="1447800"/>
          <a:ext cx="5066545" cy="51308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1575235">
                  <a:extLst>
                    <a:ext uri="{9D8B030D-6E8A-4147-A177-3AD203B41FA5}">
                      <a16:colId xmlns:a16="http://schemas.microsoft.com/office/drawing/2014/main" val="4005968029"/>
                    </a:ext>
                  </a:extLst>
                </a:gridCol>
                <a:gridCol w="1500831">
                  <a:extLst>
                    <a:ext uri="{9D8B030D-6E8A-4147-A177-3AD203B41FA5}">
                      <a16:colId xmlns:a16="http://schemas.microsoft.com/office/drawing/2014/main" val="2968022935"/>
                    </a:ext>
                  </a:extLst>
                </a:gridCol>
                <a:gridCol w="1990479">
                  <a:extLst>
                    <a:ext uri="{9D8B030D-6E8A-4147-A177-3AD203B41FA5}">
                      <a16:colId xmlns:a16="http://schemas.microsoft.com/office/drawing/2014/main" val="2490017115"/>
                    </a:ext>
                  </a:extLst>
                </a:gridCol>
              </a:tblGrid>
              <a:tr h="207120">
                <a:tc>
                  <a:txBody>
                    <a:bodyPr/>
                    <a:lstStyle/>
                    <a:p>
                      <a:pPr marL="5715" marR="317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Software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635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spc="-10">
                          <a:effectLst/>
                        </a:rPr>
                        <a:t>Purpose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444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8607682"/>
                  </a:ext>
                </a:extLst>
              </a:tr>
              <a:tr h="812977">
                <a:tc>
                  <a:txBody>
                    <a:bodyPr/>
                    <a:lstStyle/>
                    <a:p>
                      <a:pPr marL="5715" marR="254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5715" marR="254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Operating</a:t>
                      </a:r>
                      <a:r>
                        <a:rPr lang="en-US" sz="1200" spc="-20" dirty="0">
                          <a:effectLst/>
                        </a:rPr>
                        <a:t> </a:t>
                      </a:r>
                      <a:r>
                        <a:rPr lang="en-US" sz="1200" spc="-10" dirty="0">
                          <a:effectLst/>
                        </a:rPr>
                        <a:t>System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 marR="283210" indent="164465" algn="l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286385" marR="283210" indent="164465" algn="l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System environment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1035" indent="-396875" algn="l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661035" indent="-396875" algn="l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Windows</a:t>
                      </a:r>
                      <a:r>
                        <a:rPr lang="en-US" sz="1200" spc="-7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10</a:t>
                      </a:r>
                      <a:r>
                        <a:rPr lang="en-US" sz="1200" spc="-7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spc="-7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Linux </a:t>
                      </a:r>
                      <a:r>
                        <a:rPr lang="en-US" sz="1200" spc="-10" dirty="0">
                          <a:effectLst/>
                        </a:rPr>
                        <a:t>Ubuntu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6826869"/>
                  </a:ext>
                </a:extLst>
              </a:tr>
              <a:tr h="600505">
                <a:tc>
                  <a:txBody>
                    <a:bodyPr/>
                    <a:lstStyle/>
                    <a:p>
                      <a:pPr marL="383540" marR="243205" indent="-134620" algn="l">
                        <a:lnSpc>
                          <a:spcPct val="98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383540" marR="243205" indent="-134620" algn="l">
                        <a:lnSpc>
                          <a:spcPct val="98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Programming Language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762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8890" marR="762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Development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444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4445" marR="444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Python</a:t>
                      </a:r>
                      <a:r>
                        <a:rPr lang="en-US" sz="1200" spc="-20" dirty="0">
                          <a:effectLst/>
                        </a:rPr>
                        <a:t> 3.8+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6455545"/>
                  </a:ext>
                </a:extLst>
              </a:tr>
              <a:tr h="500708">
                <a:tc>
                  <a:txBody>
                    <a:bodyPr/>
                    <a:lstStyle/>
                    <a:p>
                      <a:pPr marL="57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57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Code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-10" dirty="0">
                          <a:effectLst/>
                        </a:rPr>
                        <a:t>Editor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0225" marR="81915" indent="-441960" algn="l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530225" marR="81915" indent="-441960" algn="l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Writing code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444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4445" marR="444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Vs</a:t>
                      </a:r>
                      <a:r>
                        <a:rPr lang="en-US" sz="1200" spc="-2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code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(version</a:t>
                      </a:r>
                      <a:r>
                        <a:rPr lang="en-US" sz="1200" spc="-20" dirty="0">
                          <a:effectLst/>
                        </a:rPr>
                        <a:t> 1.94)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37445479"/>
                  </a:ext>
                </a:extLst>
              </a:tr>
              <a:tr h="836991">
                <a:tc>
                  <a:txBody>
                    <a:bodyPr/>
                    <a:lstStyle/>
                    <a:p>
                      <a:pPr marL="5715" marR="254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5715" marR="254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</a:t>
                      </a:r>
                      <a:r>
                        <a:rPr lang="en-US" sz="1200" spc="-8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Analysis</a:t>
                      </a:r>
                      <a:r>
                        <a:rPr lang="en-US" sz="1200" spc="-55" dirty="0">
                          <a:effectLst/>
                        </a:rPr>
                        <a:t> </a:t>
                      </a:r>
                      <a:r>
                        <a:rPr lang="en-US" sz="1200" spc="-20" dirty="0">
                          <a:effectLst/>
                        </a:rPr>
                        <a:t>Tools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8890" marR="381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</a:t>
                      </a:r>
                      <a:r>
                        <a:rPr lang="en-US" sz="1200" spc="-7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manipulation, </a:t>
                      </a:r>
                      <a:r>
                        <a:rPr lang="en-US" sz="1200" spc="-10" dirty="0">
                          <a:effectLst/>
                        </a:rPr>
                        <a:t>numerical</a:t>
                      </a:r>
                      <a:endParaRPr lang="en-IN" sz="1100" dirty="0">
                        <a:effectLst/>
                      </a:endParaRPr>
                    </a:p>
                    <a:p>
                      <a:pPr marL="8890" marR="5715" algn="ctr">
                        <a:lnSpc>
                          <a:spcPts val="1355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computations.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444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8255" marR="444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Pandas,</a:t>
                      </a:r>
                      <a:r>
                        <a:rPr lang="en-US" sz="1200" spc="-10" dirty="0">
                          <a:effectLst/>
                        </a:rPr>
                        <a:t> NumPy.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3160829"/>
                  </a:ext>
                </a:extLst>
              </a:tr>
              <a:tr h="691529">
                <a:tc>
                  <a:txBody>
                    <a:bodyPr/>
                    <a:lstStyle/>
                    <a:p>
                      <a:pPr marL="532765" indent="-426720" algn="l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532765" indent="-426720" algn="l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Data</a:t>
                      </a:r>
                      <a:r>
                        <a:rPr lang="en-US" sz="1200" spc="-65" dirty="0">
                          <a:effectLst/>
                        </a:rPr>
                        <a:t> </a:t>
                      </a:r>
                      <a:r>
                        <a:rPr lang="en-US" sz="1200" spc="-10" dirty="0">
                          <a:effectLst/>
                        </a:rPr>
                        <a:t>Visualization Tools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8890"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</a:t>
                      </a:r>
                      <a:r>
                        <a:rPr lang="en-US" sz="1200" spc="15" dirty="0">
                          <a:effectLst/>
                        </a:rPr>
                        <a:t> </a:t>
                      </a:r>
                      <a:r>
                        <a:rPr lang="en-US" sz="1200" spc="-20" dirty="0">
                          <a:effectLst/>
                        </a:rPr>
                        <a:t>data</a:t>
                      </a:r>
                      <a:endParaRPr lang="en-IN" sz="1100" dirty="0">
                        <a:effectLst/>
                      </a:endParaRPr>
                    </a:p>
                    <a:p>
                      <a:pPr marL="8890" marR="381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Visualization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marR="444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4445" marR="444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Matplotlib/Seaborn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6545113"/>
                  </a:ext>
                </a:extLst>
              </a:tr>
              <a:tr h="817130">
                <a:tc>
                  <a:txBody>
                    <a:bodyPr/>
                    <a:lstStyle/>
                    <a:p>
                      <a:pPr marL="447675" marR="194945" indent="-2438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447675" marR="194945" indent="-2438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Other</a:t>
                      </a:r>
                      <a:r>
                        <a:rPr lang="en-US" sz="1200" spc="-7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Python’s </a:t>
                      </a:r>
                      <a:r>
                        <a:rPr lang="en-US" sz="1200" spc="-10" dirty="0">
                          <a:effectLst/>
                        </a:rPr>
                        <a:t>Library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 marR="203200" indent="787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213360" marR="203200" indent="787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 machine learning</a:t>
                      </a:r>
                      <a:r>
                        <a:rPr lang="en-US" sz="1200" spc="-7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444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3810" marR="444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Scikit-learn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55161552"/>
                  </a:ext>
                </a:extLst>
              </a:tr>
              <a:tr h="663918">
                <a:tc>
                  <a:txBody>
                    <a:bodyPr/>
                    <a:lstStyle/>
                    <a:p>
                      <a:pPr marL="447675" marR="194945" indent="-2438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447675" marR="194945" indent="-24384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Other</a:t>
                      </a:r>
                      <a:r>
                        <a:rPr lang="en-US" sz="1200" spc="-7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Python’s </a:t>
                      </a:r>
                      <a:r>
                        <a:rPr lang="en-US" sz="1200" spc="-10" dirty="0">
                          <a:effectLst/>
                        </a:rPr>
                        <a:t>Library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280" indent="-1403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335280" indent="-140335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For</a:t>
                      </a:r>
                      <a:r>
                        <a:rPr lang="en-US" sz="1200" spc="-6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build</a:t>
                      </a:r>
                      <a:r>
                        <a:rPr lang="en-US" sz="1200" spc="-7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a</a:t>
                      </a:r>
                      <a:r>
                        <a:rPr lang="en-US" sz="1200" spc="-7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en-US" sz="1200" spc="-10" dirty="0">
                          <a:effectLst/>
                        </a:rPr>
                        <a:t>application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marR="444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1905" marR="444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Stream </a:t>
                      </a:r>
                      <a:r>
                        <a:rPr lang="en-US" sz="1200" spc="-25" dirty="0">
                          <a:effectLst/>
                        </a:rPr>
                        <a:t>lit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296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51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romanLcPeriod"/>
            </a:pPr>
            <a:r>
              <a:rPr lang="en-US" dirty="0"/>
              <a:t>Agricultural Planning Farmers can use predictive models to plan planting and harvesting schedules based on expected weather conditions, improving efficiency and yield. </a:t>
            </a:r>
          </a:p>
          <a:p>
            <a:pPr marL="514350" indent="-514350" algn="just">
              <a:buAutoNum type="romanLcPeriod"/>
            </a:pPr>
            <a:r>
              <a:rPr lang="en-US" dirty="0"/>
              <a:t>Risk Management For Farmers </a:t>
            </a:r>
            <a:r>
              <a:rPr lang="en-US" dirty="0" err="1"/>
              <a:t>Farmers</a:t>
            </a:r>
            <a:r>
              <a:rPr lang="en-US" dirty="0"/>
              <a:t> can reduce financial losses by using real-time decision-support tools to anticipate climate risks and implement preventive measures.</a:t>
            </a:r>
          </a:p>
          <a:p>
            <a:pPr marL="514350" indent="-514350" algn="just">
              <a:buAutoNum type="romanLcPeriod"/>
            </a:pPr>
            <a:r>
              <a:rPr lang="en-US" dirty="0"/>
              <a:t>Sustainable Farming Practices The project promotes the adoption of climate-resilient techniques, such as crop rotation, drought-resistant seeds, and optimized water use. </a:t>
            </a:r>
          </a:p>
          <a:p>
            <a:pPr marL="514350" indent="-514350" algn="just">
              <a:buAutoNum type="romanLcPeriod"/>
            </a:pPr>
            <a:r>
              <a:rPr lang="en-US" dirty="0"/>
              <a:t>Investment and Insurance Planning Financial institutions and insures can use the yield forecast and climate data to assess risks and structure agriculture loans or insurance products.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GitHub - rohit12u · GitHub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AutoNum type="arabicPeriod"/>
            </a:pPr>
            <a:r>
              <a:rPr lang="en-US" b="1" dirty="0"/>
              <a:t>Books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. "Climate Change and Agricultural Food Production" by Golam         Kibria </a:t>
            </a:r>
          </a:p>
          <a:p>
            <a:pPr marL="0" indent="0" algn="just">
              <a:buNone/>
            </a:pPr>
            <a:r>
              <a:rPr lang="en-US" dirty="0"/>
              <a:t>This book explores the implications of climate change on crop production and agricultural systems.</a:t>
            </a:r>
          </a:p>
          <a:p>
            <a:pPr marL="0" indent="0" algn="just">
              <a:buNone/>
            </a:pPr>
            <a:r>
              <a:rPr lang="en-US" dirty="0"/>
              <a:t> ISBN: 978-8190957704</a:t>
            </a:r>
            <a:endParaRPr lang="en-IN" dirty="0"/>
          </a:p>
          <a:p>
            <a:pPr marL="0" indent="0" algn="just">
              <a:buNone/>
            </a:pPr>
            <a:r>
              <a:rPr lang="en-US" b="1" dirty="0"/>
              <a:t>ii. "Agricultural Adaptation to Climate Change" by Christopher  Rosenzweig &amp; Anthony Iglesias.</a:t>
            </a: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This book focuses on potential adaptation strategies in agriculture for mitigating the negative effects of climate change. </a:t>
            </a:r>
          </a:p>
          <a:p>
            <a:pPr marL="0" indent="0" algn="just">
              <a:buNone/>
            </a:pPr>
            <a:r>
              <a:rPr lang="en-US" dirty="0"/>
              <a:t>ISBN: 978-1617260963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204" y="147337"/>
            <a:ext cx="8911687" cy="128089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Websites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Climate Change Knowledge Portal (World Bank).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tools and data on how weather and climate variables affect crop yields in different countries and regions.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to portal - https://climateknowledgeportal.worldbank.org/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Agricultural Model Intercomparison and Improvement Project (AgMIP)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insights into crop modeling, climate data, and projections of how changing weather patterns will impact crop yields.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AgMIP - Home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agmipor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6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32661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Datasets For Analysis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NOAA's National Centers for Environmental Information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historical weather and climate data that can be used to analyze trends affecting crop yields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NOAA link - https://www.ncei.noaa.gov/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FAOSTAT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global data on agricultural production, including crops, which can be correlated with weather data.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to FAOSTAT - FAOSTAT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7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5038-74F4-BFA9-7BB7-A3BBAFBC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571-788C-E54B-B080-EEB4F50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5057618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5310893" y="4262735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9"/>
            <a:ext cx="8915400" cy="51852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Proposed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Theoretical Analysis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6.1</a:t>
            </a:r>
            <a:r>
              <a:rPr lang="en-IN" dirty="0"/>
              <a:t> Block Diagram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6.2</a:t>
            </a:r>
            <a:r>
              <a:rPr lang="en-IN" dirty="0"/>
              <a:t> Hardware Requirements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6.3</a:t>
            </a:r>
            <a:r>
              <a:rPr lang="en-IN" dirty="0"/>
              <a:t>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Applications 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9282748" cy="43632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1.1 Overview.</a:t>
            </a:r>
            <a:endParaRPr lang="en-IN" sz="1800" dirty="0"/>
          </a:p>
          <a:p>
            <a:pPr marL="514350" indent="-514350" algn="just">
              <a:buFont typeface="+mj-lt"/>
              <a:buAutoNum type="romanLcPeriod"/>
            </a:pPr>
            <a:r>
              <a:rPr lang="en-IN" sz="1800" dirty="0"/>
              <a:t>Investigate the impact of weather patterns(temperature, extreme events)on crop yields.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1800" dirty="0"/>
              <a:t>Analysis historical data and develops predictive model for future yield trends.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IN" sz="1800" dirty="0"/>
              <a:t>Provides insights and recommendation for climate-resilient farming patterns.</a:t>
            </a:r>
          </a:p>
          <a:p>
            <a:pPr marL="0" indent="0" algn="just">
              <a:buNone/>
            </a:pPr>
            <a:r>
              <a:rPr lang="en-IN" dirty="0"/>
              <a:t>         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1.2 Purpose.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Understand how </a:t>
            </a:r>
            <a:r>
              <a:rPr lang="en-US" sz="1800" dirty="0">
                <a:solidFill>
                  <a:srgbClr val="000000"/>
                </a:solidFill>
              </a:rPr>
              <a:t>weather patterns influence crop yield and agricultural productivity.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Analysis historical data to identify trends between climate variable and crop </a:t>
            </a:r>
            <a:r>
              <a:rPr lang="en-US" sz="1800" dirty="0">
                <a:solidFill>
                  <a:srgbClr val="000000"/>
                </a:solidFill>
              </a:rPr>
              <a:t>performance.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Deve</a:t>
            </a:r>
            <a:r>
              <a:rPr lang="en-US" sz="1800" dirty="0">
                <a:solidFill>
                  <a:srgbClr val="000000"/>
                </a:solidFill>
              </a:rPr>
              <a:t>lop predictive model to forecast crop yield under different climate scenarios.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1800" dirty="0">
                <a:solidFill>
                  <a:srgbClr val="000000"/>
                </a:solidFill>
              </a:rPr>
              <a:t>Offer practical recommendation for climate adaption and resilience in farming.</a:t>
            </a:r>
          </a:p>
          <a:p>
            <a:pPr marL="0" indent="0" algn="just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514350" indent="-514350" algn="just">
              <a:buFont typeface="+mj-lt"/>
              <a:buAutoNum type="romanLcPeriod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Summary of Solutions/Systems already available that are addressing the same issue/problem. (prepare a table of such solutions 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486EC0-E04D-95E7-B43B-C60E6CC60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50131"/>
              </p:ext>
            </p:extLst>
          </p:nvPr>
        </p:nvGraphicFramePr>
        <p:xfrm>
          <a:off x="2747618" y="2735427"/>
          <a:ext cx="891168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15">
                  <a:extLst>
                    <a:ext uri="{9D8B030D-6E8A-4147-A177-3AD203B41FA5}">
                      <a16:colId xmlns:a16="http://schemas.microsoft.com/office/drawing/2014/main" val="3061002685"/>
                    </a:ext>
                  </a:extLst>
                </a:gridCol>
                <a:gridCol w="2977796">
                  <a:extLst>
                    <a:ext uri="{9D8B030D-6E8A-4147-A177-3AD203B41FA5}">
                      <a16:colId xmlns:a16="http://schemas.microsoft.com/office/drawing/2014/main" val="3308928935"/>
                    </a:ext>
                  </a:extLst>
                </a:gridCol>
                <a:gridCol w="2686454">
                  <a:extLst>
                    <a:ext uri="{9D8B030D-6E8A-4147-A177-3AD203B41FA5}">
                      <a16:colId xmlns:a16="http://schemas.microsoft.com/office/drawing/2014/main" val="3184326738"/>
                    </a:ext>
                  </a:extLst>
                </a:gridCol>
                <a:gridCol w="2227922">
                  <a:extLst>
                    <a:ext uri="{9D8B030D-6E8A-4147-A177-3AD203B41FA5}">
                      <a16:colId xmlns:a16="http://schemas.microsoft.com/office/drawing/2014/main" val="3980447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 of Solution/System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Limitations/</a:t>
                      </a:r>
                    </a:p>
                    <a:p>
                      <a:pPr algn="ctr"/>
                      <a:r>
                        <a:rPr lang="en-IN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05766"/>
                  </a:ext>
                </a:extLst>
              </a:tr>
              <a:tr h="575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AgMIP (Agricultural model intercompares and improvement project)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 modeling, climate scenarios, economic analysis, adaption strategies.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of model it requires expertise to interpret model.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DSSAT( Decision support system for agrotechnology transfer)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Simulates growth, yield, and water use of crops.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high-quality input data.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Cropping system simulation 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Simulates weather impact on crop growth, water, carbon and nitrogen cycles.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specific crops and regions.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29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romanLcPeriod"/>
            </a:pPr>
            <a:r>
              <a:rPr lang="en-US" dirty="0"/>
              <a:t>Unpredictable Climate Patterns Increasingly variable and extreme weather conditions (droughts, floods, heatwaves) make it difficult for farmers to predict crop outcomes. </a:t>
            </a:r>
          </a:p>
          <a:p>
            <a:pPr marL="514350" indent="-514350" algn="just">
              <a:buAutoNum type="romanLcPeriod"/>
            </a:pPr>
            <a:r>
              <a:rPr lang="en-US" dirty="0"/>
              <a:t>Crop Yield Decline Many regions are experiencing reduced yields due to adverse weather impacts, threatening food security. </a:t>
            </a:r>
          </a:p>
          <a:p>
            <a:pPr marL="514350" indent="-514350" algn="just">
              <a:buAutoNum type="romanLcPeriod"/>
            </a:pPr>
            <a:r>
              <a:rPr lang="en-US" dirty="0"/>
              <a:t>Data Gaps Lack of accurate, localized weather and yield data hampers    the ability to make informed agricultural decisions. </a:t>
            </a:r>
          </a:p>
          <a:p>
            <a:pPr marL="514350" indent="-514350" algn="just">
              <a:buAutoNum type="romanLcPeriod"/>
            </a:pPr>
            <a:r>
              <a:rPr lang="en-US" dirty="0"/>
              <a:t>Inadequate Climate Adaptation Farmers and policymakers lack  actionable tools and strategies to effectively mitigate the negative effects of climate change.</a:t>
            </a:r>
          </a:p>
          <a:p>
            <a:pPr marL="514350" indent="-514350" algn="just">
              <a:buAutoNum type="romanLcPeriod"/>
            </a:pPr>
            <a:r>
              <a:rPr lang="en-US" dirty="0"/>
              <a:t>Economic Losses Unstable crop yields due to weather variability result in significant financial losses for farmers and the agricultural sector.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algn="just"/>
            <a:r>
              <a:rPr lang="en-US" dirty="0"/>
              <a:t>Develop machine learning-based model to predict crop yield under various weather scenarios, helping farmers make informed decisions. Create accessible application for farmers and policymakers that offer real-time weather forecast and yield prediction based on historical and current data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marL="514350" indent="-514350" algn="just">
              <a:buFont typeface="+mj-lt"/>
              <a:buAutoNum type="romanLcPeriod"/>
            </a:pPr>
            <a:r>
              <a:rPr lang="en-US" dirty="0"/>
              <a:t>Examine the impact of key weather parameters on crop yields.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dirty="0"/>
              <a:t>Model and predict crop yield under varying climate scenarios.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dirty="0"/>
              <a:t>Analyze the relationship between weather variables and crop yields.</a:t>
            </a:r>
          </a:p>
          <a:p>
            <a:pPr marL="514350" indent="-514350" algn="just">
              <a:buFont typeface="+mj-lt"/>
              <a:buAutoNum type="romanL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6.1 Block Diagram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grpSp>
        <p:nvGrpSpPr>
          <p:cNvPr id="59" name="Group 58"/>
          <p:cNvGrpSpPr>
            <a:grpSpLocks/>
          </p:cNvGrpSpPr>
          <p:nvPr/>
        </p:nvGrpSpPr>
        <p:grpSpPr>
          <a:xfrm>
            <a:off x="7345610" y="1491379"/>
            <a:ext cx="1797685" cy="5029338"/>
            <a:chOff x="6350" y="6350"/>
            <a:chExt cx="1522730" cy="6232651"/>
          </a:xfrm>
        </p:grpSpPr>
        <p:sp>
          <p:nvSpPr>
            <p:cNvPr id="60" name="Graphic 3"/>
            <p:cNvSpPr/>
            <p:nvPr/>
          </p:nvSpPr>
          <p:spPr>
            <a:xfrm>
              <a:off x="692150" y="410082"/>
              <a:ext cx="144780" cy="5257800"/>
            </a:xfrm>
            <a:custGeom>
              <a:avLst/>
              <a:gdLst/>
              <a:ahLst/>
              <a:cxnLst/>
              <a:rect l="l" t="t" r="r" b="b"/>
              <a:pathLst>
                <a:path w="144780" h="5257800">
                  <a:moveTo>
                    <a:pt x="76200" y="259080"/>
                  </a:moveTo>
                  <a:lnTo>
                    <a:pt x="41275" y="259080"/>
                  </a:lnTo>
                  <a:lnTo>
                    <a:pt x="41275" y="0"/>
                  </a:lnTo>
                  <a:lnTo>
                    <a:pt x="34925" y="0"/>
                  </a:lnTo>
                  <a:lnTo>
                    <a:pt x="34925" y="259080"/>
                  </a:lnTo>
                  <a:lnTo>
                    <a:pt x="0" y="259080"/>
                  </a:lnTo>
                  <a:lnTo>
                    <a:pt x="38100" y="335280"/>
                  </a:lnTo>
                  <a:lnTo>
                    <a:pt x="69850" y="271780"/>
                  </a:lnTo>
                  <a:lnTo>
                    <a:pt x="76200" y="259080"/>
                  </a:lnTo>
                  <a:close/>
                </a:path>
                <a:path w="144780" h="5257800">
                  <a:moveTo>
                    <a:pt x="89789" y="1134618"/>
                  </a:moveTo>
                  <a:lnTo>
                    <a:pt x="54838" y="1135329"/>
                  </a:lnTo>
                  <a:lnTo>
                    <a:pt x="48895" y="853313"/>
                  </a:lnTo>
                  <a:lnTo>
                    <a:pt x="42545" y="853440"/>
                  </a:lnTo>
                  <a:lnTo>
                    <a:pt x="48488" y="1135456"/>
                  </a:lnTo>
                  <a:lnTo>
                    <a:pt x="13589" y="1136142"/>
                  </a:lnTo>
                  <a:lnTo>
                    <a:pt x="53340" y="1211580"/>
                  </a:lnTo>
                  <a:lnTo>
                    <a:pt x="83350" y="1148207"/>
                  </a:lnTo>
                  <a:lnTo>
                    <a:pt x="89789" y="1134618"/>
                  </a:lnTo>
                  <a:close/>
                </a:path>
                <a:path w="144780" h="5257800">
                  <a:moveTo>
                    <a:pt x="105156" y="2399411"/>
                  </a:moveTo>
                  <a:lnTo>
                    <a:pt x="70218" y="2400122"/>
                  </a:lnTo>
                  <a:lnTo>
                    <a:pt x="64135" y="2095373"/>
                  </a:lnTo>
                  <a:lnTo>
                    <a:pt x="57785" y="2095500"/>
                  </a:lnTo>
                  <a:lnTo>
                    <a:pt x="63868" y="2400249"/>
                  </a:lnTo>
                  <a:lnTo>
                    <a:pt x="28956" y="2400935"/>
                  </a:lnTo>
                  <a:lnTo>
                    <a:pt x="68580" y="2476373"/>
                  </a:lnTo>
                  <a:lnTo>
                    <a:pt x="98691" y="2413000"/>
                  </a:lnTo>
                  <a:lnTo>
                    <a:pt x="105156" y="2399411"/>
                  </a:lnTo>
                  <a:close/>
                </a:path>
                <a:path w="144780" h="5257800">
                  <a:moveTo>
                    <a:pt x="128143" y="3329051"/>
                  </a:moveTo>
                  <a:lnTo>
                    <a:pt x="93218" y="3329698"/>
                  </a:lnTo>
                  <a:lnTo>
                    <a:pt x="86995" y="3002026"/>
                  </a:lnTo>
                  <a:lnTo>
                    <a:pt x="80645" y="3002153"/>
                  </a:lnTo>
                  <a:lnTo>
                    <a:pt x="86868" y="3329813"/>
                  </a:lnTo>
                  <a:lnTo>
                    <a:pt x="51943" y="3330448"/>
                  </a:lnTo>
                  <a:lnTo>
                    <a:pt x="91440" y="3405886"/>
                  </a:lnTo>
                  <a:lnTo>
                    <a:pt x="121704" y="3342513"/>
                  </a:lnTo>
                  <a:lnTo>
                    <a:pt x="128143" y="3329051"/>
                  </a:lnTo>
                  <a:close/>
                </a:path>
                <a:path w="144780" h="5257800">
                  <a:moveTo>
                    <a:pt x="129540" y="4221226"/>
                  </a:moveTo>
                  <a:lnTo>
                    <a:pt x="94615" y="4221226"/>
                  </a:lnTo>
                  <a:lnTo>
                    <a:pt x="94615" y="3901186"/>
                  </a:lnTo>
                  <a:lnTo>
                    <a:pt x="88265" y="3901186"/>
                  </a:lnTo>
                  <a:lnTo>
                    <a:pt x="88265" y="4221226"/>
                  </a:lnTo>
                  <a:lnTo>
                    <a:pt x="53340" y="4221226"/>
                  </a:lnTo>
                  <a:lnTo>
                    <a:pt x="91440" y="4297426"/>
                  </a:lnTo>
                  <a:lnTo>
                    <a:pt x="123190" y="4233926"/>
                  </a:lnTo>
                  <a:lnTo>
                    <a:pt x="129540" y="4221226"/>
                  </a:lnTo>
                  <a:close/>
                </a:path>
                <a:path w="144780" h="5257800">
                  <a:moveTo>
                    <a:pt x="144780" y="5181219"/>
                  </a:moveTo>
                  <a:lnTo>
                    <a:pt x="109855" y="5181219"/>
                  </a:lnTo>
                  <a:lnTo>
                    <a:pt x="109855" y="4845939"/>
                  </a:lnTo>
                  <a:lnTo>
                    <a:pt x="103505" y="4845939"/>
                  </a:lnTo>
                  <a:lnTo>
                    <a:pt x="103505" y="5181219"/>
                  </a:lnTo>
                  <a:lnTo>
                    <a:pt x="68580" y="5181219"/>
                  </a:lnTo>
                  <a:lnTo>
                    <a:pt x="106680" y="5257419"/>
                  </a:lnTo>
                  <a:lnTo>
                    <a:pt x="138430" y="5193919"/>
                  </a:lnTo>
                  <a:lnTo>
                    <a:pt x="144780" y="5181219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61" name="Textbox 4"/>
            <p:cNvSpPr txBox="1"/>
            <p:nvPr/>
          </p:nvSpPr>
          <p:spPr>
            <a:xfrm>
              <a:off x="6350" y="737743"/>
              <a:ext cx="1440180" cy="525780"/>
            </a:xfrm>
            <a:prstGeom prst="rect">
              <a:avLst/>
            </a:prstGeom>
            <a:ln w="12700">
              <a:solidFill>
                <a:srgbClr val="4EA72D"/>
              </a:solidFill>
              <a:prstDash val="solid"/>
            </a:ln>
          </p:spPr>
          <p:txBody>
            <a:bodyPr wrap="square" lIns="0" tIns="0" rIns="0" bIns="0" rtlCol="0">
              <a:noAutofit/>
            </a:bodyPr>
            <a:lstStyle/>
            <a:p>
              <a:pPr marL="123825" algn="ctr">
                <a:spcBef>
                  <a:spcPts val="84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</a:t>
              </a:r>
              <a:r>
                <a:rPr lang="en-US" sz="1200" spc="2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spc="-1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Preprocessing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Textbox 5"/>
            <p:cNvSpPr txBox="1"/>
            <p:nvPr/>
          </p:nvSpPr>
          <p:spPr>
            <a:xfrm>
              <a:off x="36830" y="6350"/>
              <a:ext cx="1409700" cy="426720"/>
            </a:xfrm>
            <a:prstGeom prst="rect">
              <a:avLst/>
            </a:prstGeom>
            <a:ln w="12700">
              <a:solidFill>
                <a:srgbClr val="4EA72D"/>
              </a:solidFill>
              <a:prstDash val="solid"/>
            </a:ln>
          </p:spPr>
          <p:txBody>
            <a:bodyPr wrap="square" lIns="0" tIns="0" rIns="0" bIns="0" rtlCol="0">
              <a:noAutofit/>
            </a:bodyPr>
            <a:lstStyle/>
            <a:p>
              <a:pPr marL="218440" algn="ctr">
                <a:spcBef>
                  <a:spcPts val="475"/>
                </a:spcBef>
                <a:spcAft>
                  <a:spcPts val="0"/>
                </a:spcAft>
              </a:pPr>
              <a:r>
                <a:rPr lang="en-US" sz="1200" spc="-1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Data Collection</a:t>
              </a:r>
              <a:r>
                <a:rPr lang="en-US" sz="1200" spc="-1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box 6"/>
            <p:cNvSpPr txBox="1"/>
            <p:nvPr/>
          </p:nvSpPr>
          <p:spPr>
            <a:xfrm>
              <a:off x="29209" y="1614042"/>
              <a:ext cx="1424940" cy="883919"/>
            </a:xfrm>
            <a:prstGeom prst="rect">
              <a:avLst/>
            </a:prstGeom>
            <a:ln w="12700">
              <a:solidFill>
                <a:srgbClr val="4EA72D"/>
              </a:solidFill>
              <a:prstDash val="solid"/>
            </a:ln>
          </p:spPr>
          <p:txBody>
            <a:bodyPr wrap="square" lIns="0" tIns="0" rIns="0" bIns="0" rtlCol="0">
              <a:noAutofit/>
            </a:bodyPr>
            <a:lstStyle/>
            <a:p>
              <a:pPr marR="635" algn="ctr">
                <a:spcBef>
                  <a:spcPts val="35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Data</a:t>
              </a:r>
              <a:r>
                <a:rPr lang="en-US" sz="1200" spc="-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spc="-1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Analysis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74625" marR="174625" indent="-635" algn="ctr">
                <a:lnSpc>
                  <a:spcPct val="116000"/>
                </a:lnSpc>
                <a:spcBef>
                  <a:spcPts val="1020"/>
                </a:spcBef>
                <a:spcAft>
                  <a:spcPts val="0"/>
                </a:spcAft>
              </a:pPr>
              <a:r>
                <a:rPr lang="en-US" sz="1200" spc="-1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(statistics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correlations,</a:t>
              </a:r>
              <a:r>
                <a:rPr lang="en-US" sz="1200" spc="-7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etc.)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box 7"/>
            <p:cNvSpPr txBox="1"/>
            <p:nvPr/>
          </p:nvSpPr>
          <p:spPr>
            <a:xfrm>
              <a:off x="58419" y="3823589"/>
              <a:ext cx="1440180" cy="480059"/>
            </a:xfrm>
            <a:prstGeom prst="rect">
              <a:avLst/>
            </a:prstGeom>
            <a:ln w="12700">
              <a:solidFill>
                <a:srgbClr val="4EA72D"/>
              </a:solidFill>
              <a:prstDash val="solid"/>
            </a:ln>
          </p:spPr>
          <p:txBody>
            <a:bodyPr wrap="square" lIns="0" tIns="0" rIns="0" bIns="0" rtlCol="0">
              <a:noAutofit/>
            </a:bodyPr>
            <a:lstStyle/>
            <a:p>
              <a:pPr marL="99695" algn="ctr">
                <a:spcBef>
                  <a:spcPts val="665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Result</a:t>
              </a:r>
              <a:r>
                <a:rPr lang="en-US" sz="1200" spc="-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spc="-1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Visualization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Textbox 8"/>
            <p:cNvSpPr txBox="1"/>
            <p:nvPr/>
          </p:nvSpPr>
          <p:spPr>
            <a:xfrm>
              <a:off x="52069" y="2894076"/>
              <a:ext cx="1424940" cy="518159"/>
            </a:xfrm>
            <a:prstGeom prst="rect">
              <a:avLst/>
            </a:prstGeom>
            <a:ln w="12700">
              <a:solidFill>
                <a:srgbClr val="4EA72D"/>
              </a:solidFill>
              <a:prstDash val="solid"/>
            </a:ln>
          </p:spPr>
          <p:txBody>
            <a:bodyPr wrap="square" lIns="0" tIns="0" rIns="0" bIns="0" rtlCol="0">
              <a:noAutofit/>
            </a:bodyPr>
            <a:lstStyle/>
            <a:p>
              <a:pPr marL="395605" marR="325120" indent="-60960" algn="ctr">
                <a:lnSpc>
                  <a:spcPct val="116000"/>
                </a:lnSpc>
                <a:spcBef>
                  <a:spcPts val="35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Modeling</a:t>
              </a:r>
              <a:r>
                <a:rPr lang="en-US" sz="1200" spc="-75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&amp; </a:t>
              </a:r>
              <a:r>
                <a:rPr lang="en-US" sz="1200" spc="-1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Prediction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Textbox 9"/>
            <p:cNvSpPr txBox="1"/>
            <p:nvPr/>
          </p:nvSpPr>
          <p:spPr>
            <a:xfrm>
              <a:off x="88900" y="5682741"/>
              <a:ext cx="1440180" cy="556260"/>
            </a:xfrm>
            <a:prstGeom prst="rect">
              <a:avLst/>
            </a:prstGeom>
            <a:ln w="12700">
              <a:solidFill>
                <a:srgbClr val="4EA72D"/>
              </a:solidFill>
              <a:prstDash val="solid"/>
            </a:ln>
          </p:spPr>
          <p:txBody>
            <a:bodyPr wrap="square" lIns="0" tIns="0" rIns="0" bIns="0" rtlCol="0">
              <a:noAutofit/>
            </a:bodyPr>
            <a:lstStyle/>
            <a:p>
              <a:pPr marL="181610" algn="ctr">
                <a:spcBef>
                  <a:spcPts val="935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Decision</a:t>
              </a:r>
              <a:r>
                <a:rPr lang="en-US" sz="1200" spc="-3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200" spc="-1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Support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Textbox 10"/>
            <p:cNvSpPr txBox="1"/>
            <p:nvPr/>
          </p:nvSpPr>
          <p:spPr>
            <a:xfrm>
              <a:off x="66039" y="4722621"/>
              <a:ext cx="1455420" cy="533400"/>
            </a:xfrm>
            <a:prstGeom prst="rect">
              <a:avLst/>
            </a:prstGeom>
            <a:ln w="12700">
              <a:solidFill>
                <a:srgbClr val="4EA72D"/>
              </a:solidFill>
              <a:prstDash val="solid"/>
            </a:ln>
          </p:spPr>
          <p:txBody>
            <a:bodyPr wrap="square" lIns="0" tIns="0" rIns="0" bIns="0" rtlCol="0">
              <a:noAutofit/>
            </a:bodyPr>
            <a:lstStyle/>
            <a:p>
              <a:pPr marL="153035" algn="ctr">
                <a:spcBef>
                  <a:spcPts val="910"/>
                </a:spcBef>
                <a:spcAft>
                  <a:spcPts val="0"/>
                </a:spcAft>
              </a:pPr>
              <a:r>
                <a:rPr lang="en-US" sz="1200" spc="-1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Recommendations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6376"/>
            <a:ext cx="8915400" cy="43632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6.2 Hardware Requirements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55624"/>
              </p:ext>
            </p:extLst>
          </p:nvPr>
        </p:nvGraphicFramePr>
        <p:xfrm>
          <a:off x="2838758" y="2669264"/>
          <a:ext cx="6539021" cy="33161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{7DF18680-E054-41AD-8BC1-D1AEF772440D}</a:tableStyleId>
              </a:tblPr>
              <a:tblGrid>
                <a:gridCol w="2090988">
                  <a:extLst>
                    <a:ext uri="{9D8B030D-6E8A-4147-A177-3AD203B41FA5}">
                      <a16:colId xmlns:a16="http://schemas.microsoft.com/office/drawing/2014/main" val="1134077554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3414393407"/>
                    </a:ext>
                  </a:extLst>
                </a:gridCol>
                <a:gridCol w="2222993">
                  <a:extLst>
                    <a:ext uri="{9D8B030D-6E8A-4147-A177-3AD203B41FA5}">
                      <a16:colId xmlns:a16="http://schemas.microsoft.com/office/drawing/2014/main" val="2108449557"/>
                    </a:ext>
                  </a:extLst>
                </a:gridCol>
              </a:tblGrid>
              <a:tr h="607336">
                <a:tc>
                  <a:txBody>
                    <a:bodyPr/>
                    <a:lstStyle/>
                    <a:p>
                      <a:pPr marL="340995" marR="337185" indent="48260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340995" marR="337185" indent="48260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Hardware Component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165" indent="121920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304165" indent="121920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Minimum Specifications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 indent="-33655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320040" indent="-33655" algn="ctr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Recommended Specifications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1296043"/>
                  </a:ext>
                </a:extLst>
              </a:tr>
              <a:tr h="727662">
                <a:tc>
                  <a:txBody>
                    <a:bodyPr/>
                    <a:lstStyle/>
                    <a:p>
                      <a:pPr marL="5080" marR="508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5080" marR="508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Processor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5610" indent="-23812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435610" indent="-23812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Intel</a:t>
                      </a:r>
                      <a:r>
                        <a:rPr lang="en-US" sz="1200" spc="-7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i5</a:t>
                      </a:r>
                      <a:r>
                        <a:rPr lang="en-US" sz="1200" spc="-4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(2.5Hz)</a:t>
                      </a:r>
                      <a:r>
                        <a:rPr lang="en-US" sz="1200" spc="-6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or </a:t>
                      </a:r>
                      <a:r>
                        <a:rPr lang="en-US" sz="1200" spc="-10" dirty="0">
                          <a:effectLst/>
                        </a:rPr>
                        <a:t>equivalent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3405" indent="-43624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573405" indent="-436245" algn="ctr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Intel</a:t>
                      </a:r>
                      <a:r>
                        <a:rPr lang="en-US" sz="1200" spc="-6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i7</a:t>
                      </a:r>
                      <a:r>
                        <a:rPr lang="en-US" sz="1200" spc="-4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(3.0</a:t>
                      </a:r>
                      <a:r>
                        <a:rPr lang="en-US" sz="1200" spc="-4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GHz)</a:t>
                      </a:r>
                      <a:r>
                        <a:rPr lang="en-US" sz="1200" spc="-5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or </a:t>
                      </a:r>
                      <a:r>
                        <a:rPr lang="en-US" sz="1200" spc="-10" dirty="0">
                          <a:effectLst/>
                        </a:rPr>
                        <a:t>higher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7839560"/>
                  </a:ext>
                </a:extLst>
              </a:tr>
              <a:tr h="245201">
                <a:tc>
                  <a:txBody>
                    <a:bodyPr/>
                    <a:lstStyle/>
                    <a:p>
                      <a:pPr marL="5080" marR="508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en-US" sz="1200" spc="-25" dirty="0">
                        <a:effectLst/>
                      </a:endParaRPr>
                    </a:p>
                    <a:p>
                      <a:pPr marL="5080" marR="508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RAM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6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1270" marR="6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spc="-25" dirty="0">
                          <a:effectLst/>
                        </a:rPr>
                        <a:t>GB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38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8255" marR="38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spc="-25" dirty="0">
                          <a:effectLst/>
                        </a:rPr>
                        <a:t>GB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4094333"/>
                  </a:ext>
                </a:extLst>
              </a:tr>
              <a:tr h="245201">
                <a:tc>
                  <a:txBody>
                    <a:bodyPr/>
                    <a:lstStyle/>
                    <a:p>
                      <a:pPr marL="5080" marR="3810" algn="ctr">
                        <a:lnSpc>
                          <a:spcPts val="129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5080" marR="3810" algn="ctr">
                        <a:lnSpc>
                          <a:spcPts val="129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Hard</a:t>
                      </a:r>
                      <a:r>
                        <a:rPr lang="en-US" sz="1200" spc="-20" dirty="0">
                          <a:effectLst/>
                        </a:rPr>
                        <a:t> Disk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635" algn="ctr">
                        <a:lnSpc>
                          <a:spcPts val="129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1270" marR="635" algn="ctr">
                        <a:lnSpc>
                          <a:spcPts val="129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</a:t>
                      </a:r>
                      <a:r>
                        <a:rPr lang="en-US" sz="1200" spc="10" dirty="0">
                          <a:effectLst/>
                        </a:rPr>
                        <a:t> </a:t>
                      </a:r>
                      <a:r>
                        <a:rPr lang="en-US" sz="1200" spc="-25" dirty="0">
                          <a:effectLst/>
                        </a:rPr>
                        <a:t>GB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5080" algn="ctr">
                        <a:lnSpc>
                          <a:spcPts val="129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8255" marR="5080" algn="ctr">
                        <a:lnSpc>
                          <a:spcPts val="129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en-US" sz="1200" spc="-2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TB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-25" dirty="0">
                          <a:effectLst/>
                        </a:rPr>
                        <a:t>SSD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4939815"/>
                  </a:ext>
                </a:extLst>
              </a:tr>
              <a:tr h="485990">
                <a:tc>
                  <a:txBody>
                    <a:bodyPr/>
                    <a:lstStyle/>
                    <a:p>
                      <a:pPr marL="5080" marR="825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5080" marR="825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Graphics</a:t>
                      </a:r>
                      <a:r>
                        <a:rPr lang="en-US" sz="1200" spc="-60" dirty="0">
                          <a:effectLst/>
                        </a:rPr>
                        <a:t> </a:t>
                      </a:r>
                      <a:r>
                        <a:rPr lang="en-US" sz="1200" spc="-20" dirty="0">
                          <a:effectLst/>
                        </a:rPr>
                        <a:t>Card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1270"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1270" marR="1270"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Integrated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Intel</a:t>
                      </a:r>
                      <a:r>
                        <a:rPr lang="en-US" sz="1200" spc="-35" dirty="0">
                          <a:effectLst/>
                        </a:rPr>
                        <a:t> </a:t>
                      </a:r>
                      <a:r>
                        <a:rPr lang="en-US" sz="1200" spc="-25" dirty="0">
                          <a:effectLst/>
                        </a:rPr>
                        <a:t>HD</a:t>
                      </a:r>
                      <a:endParaRPr lang="en-IN" sz="1100" dirty="0">
                        <a:effectLst/>
                      </a:endParaRPr>
                    </a:p>
                    <a:p>
                      <a:pPr marL="1270" algn="ctr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Graphics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6985"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8255" marR="6985" algn="ctr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Dedicated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4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spc="-25" dirty="0">
                          <a:effectLst/>
                        </a:rPr>
                        <a:t>GB</a:t>
                      </a:r>
                      <a:endParaRPr lang="en-IN" sz="1100" dirty="0">
                        <a:effectLst/>
                      </a:endParaRPr>
                    </a:p>
                    <a:p>
                      <a:pPr marL="8255" marR="9525" algn="ctr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NVIDIA/AMD</a:t>
                      </a:r>
                      <a:r>
                        <a:rPr lang="en-US" sz="1200" spc="-50" dirty="0">
                          <a:effectLst/>
                        </a:rPr>
                        <a:t> </a:t>
                      </a:r>
                      <a:r>
                        <a:rPr lang="en-US" sz="1200" spc="-25" dirty="0">
                          <a:effectLst/>
                        </a:rPr>
                        <a:t>GPU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2388022"/>
                  </a:ext>
                </a:extLst>
              </a:tr>
              <a:tr h="240789">
                <a:tc>
                  <a:txBody>
                    <a:bodyPr/>
                    <a:lstStyle/>
                    <a:p>
                      <a:pPr marL="8255" marR="3175" algn="ctr">
                        <a:lnSpc>
                          <a:spcPts val="1265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8255" marR="3175" algn="ctr">
                        <a:lnSpc>
                          <a:spcPts val="1265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Monitor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1270" algn="ctr">
                        <a:lnSpc>
                          <a:spcPts val="126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1270" marR="1270" algn="ctr">
                        <a:lnSpc>
                          <a:spcPts val="12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15-Inch</a:t>
                      </a:r>
                      <a:r>
                        <a:rPr lang="en-US" sz="1200" spc="-10" dirty="0">
                          <a:effectLst/>
                        </a:rPr>
                        <a:t> </a:t>
                      </a:r>
                      <a:r>
                        <a:rPr lang="en-US" sz="1200" spc="-25" dirty="0">
                          <a:effectLst/>
                        </a:rPr>
                        <a:t>LED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7620" algn="ctr">
                        <a:lnSpc>
                          <a:spcPts val="126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8255" marR="7620" algn="ctr">
                        <a:lnSpc>
                          <a:spcPts val="12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24-inch</a:t>
                      </a:r>
                      <a:r>
                        <a:rPr lang="en-US" sz="1200" spc="-2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Full</a:t>
                      </a:r>
                      <a:r>
                        <a:rPr lang="en-US" sz="1200" spc="-35" dirty="0">
                          <a:effectLst/>
                        </a:rPr>
                        <a:t> </a:t>
                      </a:r>
                      <a:r>
                        <a:rPr lang="en-US" sz="1200" spc="-25" dirty="0">
                          <a:effectLst/>
                        </a:rPr>
                        <a:t>HD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4246440"/>
                  </a:ext>
                </a:extLst>
              </a:tr>
              <a:tr h="485990">
                <a:tc>
                  <a:txBody>
                    <a:bodyPr/>
                    <a:lstStyle/>
                    <a:p>
                      <a:pPr marL="5080" marR="57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5080" marR="571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Other</a:t>
                      </a:r>
                      <a:r>
                        <a:rPr lang="en-US" sz="1200" spc="-115" dirty="0">
                          <a:effectLst/>
                        </a:rPr>
                        <a:t> </a:t>
                      </a:r>
                      <a:r>
                        <a:rPr lang="en-US" sz="1200" spc="-10" dirty="0">
                          <a:effectLst/>
                        </a:rPr>
                        <a:t>Accessories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127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1270" marR="127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Keyboard,</a:t>
                      </a:r>
                      <a:r>
                        <a:rPr lang="en-US" sz="1200" spc="-2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Mouse</a:t>
                      </a:r>
                      <a:r>
                        <a:rPr lang="en-US" sz="1200" spc="-20" dirty="0">
                          <a:effectLst/>
                        </a:rPr>
                        <a:t> etc.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marR="254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endParaRPr lang="en-US" sz="1200" spc="-10" dirty="0">
                        <a:effectLst/>
                      </a:endParaRPr>
                    </a:p>
                    <a:p>
                      <a:pPr marL="10795" marR="254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External</a:t>
                      </a:r>
                      <a:endParaRPr lang="en-IN" sz="1100" dirty="0">
                        <a:effectLst/>
                      </a:endParaRPr>
                    </a:p>
                    <a:p>
                      <a:pPr marL="8255" marR="10795" algn="ctr">
                        <a:lnSpc>
                          <a:spcPts val="130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effectLst/>
                        </a:rPr>
                        <a:t>storage(optional)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459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001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230</TotalTime>
  <Words>1084</Words>
  <Application>Microsoft Office PowerPoint</Application>
  <PresentationFormat>Widescreen</PresentationFormat>
  <Paragraphs>211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Wisp</vt:lpstr>
      <vt:lpstr>          Synopsis Presentation on  WEATHER IMPACT ON CROP YIELD </vt:lpstr>
      <vt:lpstr>Contents</vt:lpstr>
      <vt:lpstr>1. Introduction</vt:lpstr>
      <vt:lpstr>2. Literature Review</vt:lpstr>
      <vt:lpstr>3. Problem Statement</vt:lpstr>
      <vt:lpstr>4. Proposed Solution</vt:lpstr>
      <vt:lpstr>5. Objectives</vt:lpstr>
      <vt:lpstr>6. Theoretical Analysis</vt:lpstr>
      <vt:lpstr>6. Theoretical Analysis</vt:lpstr>
      <vt:lpstr>PowerPoint Presentation</vt:lpstr>
      <vt:lpstr>Applications</vt:lpstr>
      <vt:lpstr>GitHub Link</vt:lpstr>
      <vt:lpstr>REFERENCES</vt:lpstr>
      <vt:lpstr>2. Websites  i. Climate Change Knowledge Portal (World Bank).  Provides tools and data on how weather and climate variables affect crop yields in different countries and regions.   Link to portal - https://climateknowledgeportal.worldbank.org/   ii. Agricultural Model Intercomparison and Improvement Project (AgMIP)   Offers insights into crop modeling, climate data, and projections of how changing weather patterns will impact crop yields.   Link to AgMIP - Home - agmipor</vt:lpstr>
      <vt:lpstr>3. Datasets For Analysis   i. NOAA's National Centers for Environmental Information  Provides historical weather and climate data that can be used to analyze trends affecting crop yields   NOAA link - https://www.ncei.noaa.gov/    ii. FAOSTAT   Access global data on agricultural production, including crops, which can be correlated with weather data.   Link to FAOSTAT - FAOSTAT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Presentation on  WEATHER IMPACT ON CROP YIELD</dc:title>
  <dc:creator>Deepak Singh Chouhan</dc:creator>
  <cp:lastModifiedBy>Rohit Sen</cp:lastModifiedBy>
  <cp:revision>19</cp:revision>
  <dcterms:created xsi:type="dcterms:W3CDTF">2024-09-26T07:25:32Z</dcterms:created>
  <dcterms:modified xsi:type="dcterms:W3CDTF">2024-10-03T02:21:00Z</dcterms:modified>
</cp:coreProperties>
</file>