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390" r:id="rId3"/>
    <p:sldId id="455" r:id="rId4"/>
    <p:sldId id="507" r:id="rId5"/>
    <p:sldId id="508" r:id="rId6"/>
    <p:sldId id="484" r:id="rId7"/>
    <p:sldId id="475" r:id="rId8"/>
    <p:sldId id="505" r:id="rId9"/>
    <p:sldId id="476" r:id="rId10"/>
    <p:sldId id="501" r:id="rId11"/>
    <p:sldId id="515" r:id="rId12"/>
    <p:sldId id="473" r:id="rId13"/>
    <p:sldId id="472" r:id="rId14"/>
    <p:sldId id="474" r:id="rId15"/>
    <p:sldId id="513" r:id="rId16"/>
    <p:sldId id="502" r:id="rId17"/>
    <p:sldId id="478" r:id="rId18"/>
    <p:sldId id="512" r:id="rId19"/>
    <p:sldId id="493" r:id="rId20"/>
    <p:sldId id="494" r:id="rId21"/>
    <p:sldId id="496" r:id="rId22"/>
    <p:sldId id="499" r:id="rId23"/>
    <p:sldId id="498" r:id="rId24"/>
    <p:sldId id="514" r:id="rId25"/>
    <p:sldId id="511" r:id="rId26"/>
    <p:sldId id="510" r:id="rId27"/>
    <p:sldId id="516" r:id="rId2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BACC6"/>
    <a:srgbClr val="0099FF"/>
    <a:srgbClr val="0033CC"/>
    <a:srgbClr val="000066"/>
    <a:srgbClr val="003399"/>
    <a:srgbClr val="3366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75" autoAdjust="0"/>
    <p:restoredTop sz="88800" autoAdjust="0"/>
  </p:normalViewPr>
  <p:slideViewPr>
    <p:cSldViewPr>
      <p:cViewPr varScale="1">
        <p:scale>
          <a:sx n="79" d="100"/>
          <a:sy n="79" d="100"/>
        </p:scale>
        <p:origin x="-131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EBAC3B-9487-4C8D-A960-BE03EE838149}" type="datetimeFigureOut">
              <a:rPr lang="es-ES"/>
              <a:pPr>
                <a:defRPr/>
              </a:pPr>
              <a:t>26/09/2017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17277D-AB08-4494-B329-FAC99B05A81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681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69EDAFB-B8C7-4D59-BD1C-373573C7EABA}" type="datetimeFigureOut">
              <a:rPr lang="es-ES"/>
              <a:pPr>
                <a:defRPr/>
              </a:pPr>
              <a:t>26/09/2017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1155"/>
            <a:ext cx="5680103" cy="4605821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488D903-0D34-493C-8DDD-DCAC24325EC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057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82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81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VLDB paper</a:t>
            </a:r>
            <a:r>
              <a:rPr lang="en-US" baseline="0" dirty="0" smtClean="0"/>
              <a:t> as inspiration for rule explanation and mining.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79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10" name="Shape 135"/>
          <p:cNvSpPr/>
          <p:nvPr userDrawn="1"/>
        </p:nvSpPr>
        <p:spPr>
          <a:xfrm flipV="1">
            <a:off x="4285672" y="1196752"/>
            <a:ext cx="4858328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36"/>
          <p:cNvSpPr/>
          <p:nvPr userDrawn="1"/>
        </p:nvSpPr>
        <p:spPr>
          <a:xfrm>
            <a:off x="0" y="6525344"/>
            <a:ext cx="5220072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90547"/>
            <a:ext cx="1872208" cy="42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Image result for ulb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4001"/>
            <a:ext cx="121889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46112"/>
            <a:ext cx="1728193" cy="5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8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7AD13-650E-4D25-B73C-15C88D000D9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69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B693B-1713-40E2-8BCB-4E80E00D405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89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BCCDA-3561-4972-9119-AA5CCD388F4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64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C6D3-5D63-4BF1-84D5-485CA6AD8A4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18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21AB3-6C18-45AA-8757-738AD6C75D8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33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D5736-5D6F-43D5-B5AD-1FD495DBDEA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0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20DCD-DB83-4A6D-B946-663CE605F74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4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CADDC-6BD6-485E-93FB-2AC0F965BAE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200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97F74-B302-4378-B497-92BBBAD3A9B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573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687DE-AD6D-47CE-93DB-6F99DD343D4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0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121965"/>
            <a:ext cx="6408712" cy="764704"/>
          </a:xfrm>
          <a:noFill/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b="1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b="1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6084" y="63563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0" name="Shape 156"/>
          <p:cNvSpPr/>
          <p:nvPr userDrawn="1"/>
        </p:nvSpPr>
        <p:spPr>
          <a:xfrm>
            <a:off x="467544" y="476672"/>
            <a:ext cx="875167" cy="911"/>
          </a:xfrm>
          <a:prstGeom prst="line">
            <a:avLst/>
          </a:prstGeom>
          <a:ln w="63500">
            <a:solidFill>
              <a:srgbClr val="2194C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56"/>
          <p:cNvSpPr/>
          <p:nvPr userDrawn="1"/>
        </p:nvSpPr>
        <p:spPr>
          <a:xfrm>
            <a:off x="7854247" y="476672"/>
            <a:ext cx="875167" cy="911"/>
          </a:xfrm>
          <a:prstGeom prst="line">
            <a:avLst/>
          </a:prstGeom>
          <a:ln w="63500">
            <a:solidFill>
              <a:srgbClr val="2194C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44"/>
          <p:cNvSpPr/>
          <p:nvPr userDrawn="1"/>
        </p:nvSpPr>
        <p:spPr>
          <a:xfrm>
            <a:off x="1080112" y="6553919"/>
            <a:ext cx="4500000" cy="0"/>
          </a:xfrm>
          <a:prstGeom prst="line">
            <a:avLst/>
          </a:prstGeom>
          <a:ln w="19050">
            <a:solidFill>
              <a:srgbClr val="2194CB"/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2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30E33-47E2-457A-8E95-1B27FDFC1A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017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CB5C-02B5-492A-853D-DDA44F55B61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379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E15E0-030D-410C-B42E-BD38004F7CB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962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2A40B-D4D5-4468-A59A-44C8400E0C5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11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6084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8DE39-2997-4F0C-AEF0-F19B3EAF952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3014464" y="63474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35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hape 135"/>
          <p:cNvSpPr/>
          <p:nvPr userDrawn="1"/>
        </p:nvSpPr>
        <p:spPr>
          <a:xfrm flipV="1">
            <a:off x="4285672" y="1196752"/>
            <a:ext cx="4858328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136"/>
          <p:cNvSpPr/>
          <p:nvPr userDrawn="1"/>
        </p:nvSpPr>
        <p:spPr>
          <a:xfrm>
            <a:off x="0" y="6525344"/>
            <a:ext cx="5220072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8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483E2-E20D-403C-B7BA-FDB6BD7E6A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6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6750-C808-4A40-AE25-01F6233C278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06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8EAE2-ADDF-4066-9BCB-ED93608CB43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02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1F5C-F61A-4324-AB53-9457B951859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3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68D88-C4D5-482C-B909-2B2951BAE04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1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56084" y="63563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pic>
        <p:nvPicPr>
          <p:cNvPr id="11" name="Picture 4" descr="C:\Users\Rohit\ownCloud\CV\rohit13k.github.io\fnr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28528"/>
            <a:ext cx="657228" cy="4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Rohit\ownCloud\ulb\DPP\RPR\IT4BI-DC_logo.gi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6301637"/>
            <a:ext cx="581253" cy="47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58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EBC9C58-F41B-46A5-8168-9CFBF0EAE6E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992888" cy="2547715"/>
          </a:xfrm>
        </p:spPr>
        <p:txBody>
          <a:bodyPr/>
          <a:lstStyle/>
          <a:p>
            <a:r>
              <a:rPr lang="en-US" sz="6000" dirty="0" smtClean="0"/>
              <a:t>Cost Model for </a:t>
            </a:r>
            <a:r>
              <a:rPr lang="en-US" sz="6000" dirty="0" err="1" smtClean="0"/>
              <a:t>Pregel</a:t>
            </a:r>
            <a:r>
              <a:rPr lang="en-US" sz="6000" dirty="0" smtClean="0"/>
              <a:t> in </a:t>
            </a:r>
            <a:r>
              <a:rPr lang="en-US" sz="6000" dirty="0" err="1" smtClean="0"/>
              <a:t>GraphX</a:t>
            </a:r>
            <a:endParaRPr lang="en-U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606280"/>
            <a:ext cx="6400800" cy="1752600"/>
          </a:xfrm>
        </p:spPr>
        <p:txBody>
          <a:bodyPr/>
          <a:lstStyle/>
          <a:p>
            <a:r>
              <a:rPr lang="en-US" b="1" u="sng" dirty="0" err="1" smtClean="0">
                <a:solidFill>
                  <a:schemeClr val="tx2">
                    <a:lumMod val="75000"/>
                  </a:schemeClr>
                </a:solidFill>
              </a:rPr>
              <a:t>Rohit</a:t>
            </a: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 Kumar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Alberto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Abello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Toon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Calders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26-09-2017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Connected Component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0" dirty="0" err="1"/>
              <a:t>def</a:t>
            </a:r>
            <a:r>
              <a:rPr lang="en-US" sz="1600" b="0" dirty="0"/>
              <a:t> </a:t>
            </a:r>
            <a:r>
              <a:rPr lang="en-US" sz="1600" b="0" dirty="0" err="1" smtClean="0">
                <a:solidFill>
                  <a:srgbClr val="FF0000"/>
                </a:solidFill>
              </a:rPr>
              <a:t>vProg</a:t>
            </a:r>
            <a:r>
              <a:rPr lang="en-US" sz="1600" b="0" dirty="0" smtClean="0"/>
              <a:t>(id</a:t>
            </a:r>
            <a:r>
              <a:rPr lang="en-US" sz="1600" b="0" dirty="0"/>
              <a:t>: </a:t>
            </a:r>
            <a:r>
              <a:rPr lang="en-US" sz="1600" b="0" dirty="0" err="1"/>
              <a:t>VertexId</a:t>
            </a:r>
            <a:r>
              <a:rPr lang="en-US" sz="1600" b="0" dirty="0"/>
              <a:t>, </a:t>
            </a:r>
            <a:r>
              <a:rPr lang="en-US" sz="1600" b="0" dirty="0" err="1"/>
              <a:t>attr</a:t>
            </a:r>
            <a:r>
              <a:rPr lang="en-US" sz="1600" b="0" dirty="0"/>
              <a:t>: </a:t>
            </a:r>
            <a:r>
              <a:rPr lang="en-US" sz="1600" b="0" dirty="0" smtClean="0"/>
              <a:t>double, </a:t>
            </a:r>
            <a:r>
              <a:rPr lang="en-US" sz="1600" b="0" dirty="0" err="1" smtClean="0"/>
              <a:t>msg:double</a:t>
            </a:r>
            <a:r>
              <a:rPr lang="en-US" sz="1600" b="0" dirty="0" smtClean="0"/>
              <a:t> ) </a:t>
            </a:r>
            <a:r>
              <a:rPr lang="en-US" sz="1600" b="0" dirty="0"/>
              <a:t>= {</a:t>
            </a:r>
          </a:p>
          <a:p>
            <a:pPr marL="0" indent="0">
              <a:buNone/>
            </a:pPr>
            <a:r>
              <a:rPr lang="en-US" sz="1600" b="0" dirty="0"/>
              <a:t>      </a:t>
            </a:r>
            <a:r>
              <a:rPr lang="en-US" sz="1600" b="0" dirty="0" err="1"/>
              <a:t>math.min</a:t>
            </a:r>
            <a:r>
              <a:rPr lang="en-US" sz="1600" b="0" dirty="0"/>
              <a:t>(</a:t>
            </a:r>
            <a:r>
              <a:rPr lang="en-US" sz="1600" b="0" dirty="0" err="1"/>
              <a:t>attr</a:t>
            </a:r>
            <a:r>
              <a:rPr lang="en-US" sz="1600" b="0" dirty="0"/>
              <a:t>, </a:t>
            </a:r>
            <a:r>
              <a:rPr lang="en-US" sz="1600" b="0" dirty="0" err="1"/>
              <a:t>msg</a:t>
            </a:r>
            <a:r>
              <a:rPr lang="en-US" sz="1600" b="0" dirty="0"/>
              <a:t>)</a:t>
            </a:r>
          </a:p>
          <a:p>
            <a:pPr marL="0" indent="0">
              <a:buNone/>
            </a:pPr>
            <a:r>
              <a:rPr lang="en-US" sz="1600" b="0" dirty="0"/>
              <a:t>    }</a:t>
            </a:r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r>
              <a:rPr lang="en-US" sz="1600" b="0" dirty="0" err="1" smtClean="0"/>
              <a:t>def</a:t>
            </a:r>
            <a:r>
              <a:rPr lang="en-US" sz="1600" b="0" dirty="0" smtClean="0"/>
              <a:t> </a:t>
            </a:r>
            <a:r>
              <a:rPr lang="en-US" sz="1600" b="0" dirty="0" err="1" smtClean="0">
                <a:solidFill>
                  <a:srgbClr val="FF0000"/>
                </a:solidFill>
              </a:rPr>
              <a:t>sendMsg</a:t>
            </a:r>
            <a:r>
              <a:rPr lang="en-US" sz="1600" b="0" dirty="0" smtClean="0"/>
              <a:t>(edge</a:t>
            </a:r>
            <a:r>
              <a:rPr lang="en-US" sz="1600" b="0" dirty="0"/>
              <a:t>: </a:t>
            </a:r>
            <a:r>
              <a:rPr lang="en-US" sz="1600" b="0" dirty="0" err="1" smtClean="0"/>
              <a:t>EdgeTriplet</a:t>
            </a:r>
            <a:r>
              <a:rPr lang="en-US" sz="1600" b="0" dirty="0" smtClean="0"/>
              <a:t>) </a:t>
            </a:r>
            <a:r>
              <a:rPr lang="en-US" sz="1600" b="0" dirty="0"/>
              <a:t>= {</a:t>
            </a:r>
          </a:p>
          <a:p>
            <a:pPr marL="0" indent="0">
              <a:buNone/>
            </a:pPr>
            <a:r>
              <a:rPr lang="en-US" sz="1600" b="0" dirty="0" smtClean="0"/>
              <a:t> if </a:t>
            </a:r>
            <a:r>
              <a:rPr lang="en-US" sz="1600" b="0" dirty="0"/>
              <a:t>(</a:t>
            </a:r>
            <a:r>
              <a:rPr lang="en-US" sz="1600" b="0" dirty="0" err="1"/>
              <a:t>edge.srcAttr</a:t>
            </a:r>
            <a:r>
              <a:rPr lang="en-US" sz="1600" b="0" dirty="0"/>
              <a:t> &lt; </a:t>
            </a:r>
            <a:r>
              <a:rPr lang="en-US" sz="1600" b="0" dirty="0" err="1"/>
              <a:t>edge.dstAttr</a:t>
            </a:r>
            <a:r>
              <a:rPr lang="en-US" sz="1600" b="0" dirty="0"/>
              <a:t>) {</a:t>
            </a:r>
          </a:p>
          <a:p>
            <a:pPr marL="0" indent="0">
              <a:buNone/>
            </a:pPr>
            <a:r>
              <a:rPr lang="en-US" sz="1600" b="0" dirty="0"/>
              <a:t>        Iterator((</a:t>
            </a:r>
            <a:r>
              <a:rPr lang="en-US" sz="1600" b="0" dirty="0" err="1"/>
              <a:t>edge.dstId</a:t>
            </a:r>
            <a:r>
              <a:rPr lang="en-US" sz="1600" b="0" dirty="0"/>
              <a:t>, </a:t>
            </a:r>
            <a:r>
              <a:rPr lang="en-US" sz="1600" b="0" dirty="0" err="1"/>
              <a:t>edge.srcAttr</a:t>
            </a:r>
            <a:r>
              <a:rPr lang="en-US" sz="1600" b="0" dirty="0"/>
              <a:t>))</a:t>
            </a:r>
          </a:p>
          <a:p>
            <a:pPr marL="0" indent="0">
              <a:buNone/>
            </a:pPr>
            <a:r>
              <a:rPr lang="en-US" sz="1600" b="0" dirty="0"/>
              <a:t>      } else if (</a:t>
            </a:r>
            <a:r>
              <a:rPr lang="en-US" sz="1600" b="0" dirty="0" err="1"/>
              <a:t>edge.srcAttr</a:t>
            </a:r>
            <a:r>
              <a:rPr lang="en-US" sz="1600" b="0" dirty="0"/>
              <a:t> &gt; </a:t>
            </a:r>
            <a:r>
              <a:rPr lang="en-US" sz="1600" b="0" dirty="0" err="1"/>
              <a:t>edge.dstAttr</a:t>
            </a:r>
            <a:r>
              <a:rPr lang="en-US" sz="1600" b="0" dirty="0"/>
              <a:t>) {</a:t>
            </a:r>
          </a:p>
          <a:p>
            <a:pPr marL="0" indent="0">
              <a:buNone/>
            </a:pPr>
            <a:r>
              <a:rPr lang="en-US" sz="1600" b="0" dirty="0"/>
              <a:t>        Iterator((</a:t>
            </a:r>
            <a:r>
              <a:rPr lang="en-US" sz="1600" b="0" dirty="0" err="1"/>
              <a:t>edge.srcId</a:t>
            </a:r>
            <a:r>
              <a:rPr lang="en-US" sz="1600" b="0" dirty="0"/>
              <a:t>, </a:t>
            </a:r>
            <a:r>
              <a:rPr lang="en-US" sz="1600" b="0" dirty="0" err="1"/>
              <a:t>edge.dstAttr</a:t>
            </a:r>
            <a:r>
              <a:rPr lang="en-US" sz="1600" b="0" dirty="0"/>
              <a:t>))</a:t>
            </a:r>
          </a:p>
          <a:p>
            <a:pPr marL="0" indent="0">
              <a:buNone/>
            </a:pPr>
            <a:r>
              <a:rPr lang="en-US" sz="1600" b="0" dirty="0"/>
              <a:t>      } else {</a:t>
            </a:r>
          </a:p>
          <a:p>
            <a:pPr marL="0" indent="0">
              <a:buNone/>
            </a:pPr>
            <a:r>
              <a:rPr lang="en-US" sz="1600" b="0" dirty="0"/>
              <a:t>        </a:t>
            </a:r>
            <a:r>
              <a:rPr lang="en-US" sz="1600" b="0" dirty="0" err="1"/>
              <a:t>Iterator.empty</a:t>
            </a:r>
            <a:endParaRPr lang="en-US" sz="1600" b="0" dirty="0"/>
          </a:p>
          <a:p>
            <a:pPr marL="0" indent="0">
              <a:buNone/>
            </a:pPr>
            <a:r>
              <a:rPr lang="en-US" sz="1600" b="0" dirty="0"/>
              <a:t>      </a:t>
            </a:r>
            <a:r>
              <a:rPr lang="en-US" sz="1600" b="0" dirty="0" smtClean="0"/>
              <a:t>}</a:t>
            </a:r>
          </a:p>
          <a:p>
            <a:pPr marL="0" indent="0">
              <a:buNone/>
            </a:pPr>
            <a:r>
              <a:rPr lang="en-US" sz="1600" b="0" dirty="0" smtClean="0"/>
              <a:t>    </a:t>
            </a:r>
            <a:r>
              <a:rPr lang="en-US" sz="1600" b="0" dirty="0"/>
              <a:t>}</a:t>
            </a:r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r>
              <a:rPr lang="en-US" sz="1600" b="0" dirty="0" err="1" smtClean="0"/>
              <a:t>def</a:t>
            </a:r>
            <a:r>
              <a:rPr lang="en-US" sz="1600" b="0" dirty="0" smtClean="0"/>
              <a:t> </a:t>
            </a:r>
            <a:r>
              <a:rPr lang="en-US" sz="1600" b="0" dirty="0" err="1" smtClean="0">
                <a:solidFill>
                  <a:srgbClr val="FF0000"/>
                </a:solidFill>
              </a:rPr>
              <a:t>mergeMsg</a:t>
            </a:r>
            <a:r>
              <a:rPr lang="en-US" sz="1600" b="0" dirty="0" smtClean="0"/>
              <a:t>(a</a:t>
            </a:r>
            <a:r>
              <a:rPr lang="en-US" sz="1600" b="0" dirty="0"/>
              <a:t>: Double, b: Double): Double = </a:t>
            </a:r>
            <a:r>
              <a:rPr lang="en-US" sz="1600" b="0" dirty="0" err="1"/>
              <a:t>math.min</a:t>
            </a:r>
            <a:r>
              <a:rPr lang="en-US" sz="1600" b="0" dirty="0"/>
              <a:t>(a, 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258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Model in </a:t>
            </a:r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sp>
        <p:nvSpPr>
          <p:cNvPr id="5" name="Rounded Rectangle 4"/>
          <p:cNvSpPr/>
          <p:nvPr/>
        </p:nvSpPr>
        <p:spPr>
          <a:xfrm>
            <a:off x="611559" y="1350335"/>
            <a:ext cx="2433461" cy="472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03848" y="1350335"/>
            <a:ext cx="5688632" cy="472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340935"/>
            <a:ext cx="838200" cy="14478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4093535"/>
            <a:ext cx="838200" cy="1524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577" y="2188535"/>
            <a:ext cx="2027834" cy="3581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0264" y="2340935"/>
            <a:ext cx="3159968" cy="11811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00263" y="3590528"/>
            <a:ext cx="2682167" cy="9906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0264" y="4626935"/>
            <a:ext cx="3159968" cy="9906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47863" y="2188535"/>
            <a:ext cx="3503941" cy="3581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87959" y="1880758"/>
            <a:ext cx="97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VertexRDD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28864" y="1883735"/>
            <a:ext cx="1582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EdgeTrippletRDD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56455" y="1502735"/>
            <a:ext cx="13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mapVertices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70493" y="1484447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mapReduceTriplets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67178" y="2471999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76400" y="2923103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67178" y="3369635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676400" y="4207835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60041" y="5046035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" name="Oval 27"/>
          <p:cNvSpPr/>
          <p:nvPr/>
        </p:nvSpPr>
        <p:spPr>
          <a:xfrm>
            <a:off x="1660041" y="4617791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28864" y="2417135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89696" y="2417135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4033664" y="2569535"/>
            <a:ext cx="25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728864" y="2798135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4289696" y="2798135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2" idx="6"/>
            <a:endCxn id="33" idx="2"/>
          </p:cNvCxnSpPr>
          <p:nvPr/>
        </p:nvCxnSpPr>
        <p:spPr>
          <a:xfrm>
            <a:off x="4033664" y="2950535"/>
            <a:ext cx="25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28864" y="3751312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4289696" y="3751312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7" name="Straight Arrow Connector 36"/>
          <p:cNvCxnSpPr>
            <a:stCxn id="35" idx="6"/>
            <a:endCxn id="36" idx="2"/>
          </p:cNvCxnSpPr>
          <p:nvPr/>
        </p:nvCxnSpPr>
        <p:spPr>
          <a:xfrm>
            <a:off x="4033664" y="3903712"/>
            <a:ext cx="25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728864" y="4132312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289696" y="4132312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4033664" y="4284712"/>
            <a:ext cx="25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701432" y="4626935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62264" y="4626935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1" idx="6"/>
            <a:endCxn id="42" idx="2"/>
          </p:cNvCxnSpPr>
          <p:nvPr/>
        </p:nvCxnSpPr>
        <p:spPr>
          <a:xfrm>
            <a:off x="4006232" y="4779335"/>
            <a:ext cx="25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710576" y="4971359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" name="Oval 44"/>
          <p:cNvSpPr/>
          <p:nvPr/>
        </p:nvSpPr>
        <p:spPr>
          <a:xfrm>
            <a:off x="4271408" y="4971359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4" idx="6"/>
            <a:endCxn id="45" idx="2"/>
          </p:cNvCxnSpPr>
          <p:nvPr/>
        </p:nvCxnSpPr>
        <p:spPr>
          <a:xfrm>
            <a:off x="4015376" y="5123759"/>
            <a:ext cx="25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719720" y="5312735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" name="Oval 47"/>
          <p:cNvSpPr/>
          <p:nvPr/>
        </p:nvSpPr>
        <p:spPr>
          <a:xfrm>
            <a:off x="4280552" y="5312735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7" idx="6"/>
            <a:endCxn id="48" idx="2"/>
          </p:cNvCxnSpPr>
          <p:nvPr/>
        </p:nvCxnSpPr>
        <p:spPr>
          <a:xfrm>
            <a:off x="4024520" y="5465135"/>
            <a:ext cx="25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-Turn Arrow 73"/>
          <p:cNvSpPr/>
          <p:nvPr/>
        </p:nvSpPr>
        <p:spPr>
          <a:xfrm rot="10800000">
            <a:off x="1156455" y="5627711"/>
            <a:ext cx="6747222" cy="609600"/>
          </a:xfrm>
          <a:prstGeom prst="uturnArrow">
            <a:avLst>
              <a:gd name="adj1" fmla="val 31461"/>
              <a:gd name="adj2" fmla="val 25000"/>
              <a:gd name="adj3" fmla="val 35112"/>
              <a:gd name="adj4" fmla="val 39888"/>
              <a:gd name="adj5" fmla="val 75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18918" y="5969828"/>
            <a:ext cx="393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Messages for next super Step to required partitions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159359" y="2453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815079" y="2482667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a</a:t>
            </a:r>
            <a:r>
              <a:rPr lang="en-US" sz="1400" b="1" baseline="-25000" dirty="0" err="1" smtClean="0">
                <a:solidFill>
                  <a:schemeClr val="tx1"/>
                </a:solidFill>
              </a:rPr>
              <a:t>msg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15079" y="2933771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</a:t>
            </a:r>
            <a:r>
              <a:rPr lang="en-US" sz="1400" b="1" baseline="-25000" dirty="0" err="1" smtClean="0">
                <a:solidFill>
                  <a:schemeClr val="tx1"/>
                </a:solidFill>
              </a:rPr>
              <a:t>msg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827584" y="4635769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f</a:t>
            </a:r>
            <a:r>
              <a:rPr lang="en-US" sz="1400" b="1" baseline="-25000" dirty="0" err="1" smtClean="0">
                <a:solidFill>
                  <a:schemeClr val="tx1"/>
                </a:solidFill>
              </a:rPr>
              <a:t>msg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23" idx="6"/>
            <a:endCxn id="10" idx="1"/>
          </p:cNvCxnSpPr>
          <p:nvPr/>
        </p:nvCxnSpPr>
        <p:spPr>
          <a:xfrm>
            <a:off x="1971978" y="2624399"/>
            <a:ext cx="1528286" cy="30708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4" idx="6"/>
            <a:endCxn id="10" idx="1"/>
          </p:cNvCxnSpPr>
          <p:nvPr/>
        </p:nvCxnSpPr>
        <p:spPr>
          <a:xfrm flipV="1">
            <a:off x="1981200" y="2931485"/>
            <a:ext cx="1519064" cy="14401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6" idx="6"/>
            <a:endCxn id="10" idx="1"/>
          </p:cNvCxnSpPr>
          <p:nvPr/>
        </p:nvCxnSpPr>
        <p:spPr>
          <a:xfrm flipV="1">
            <a:off x="1981200" y="2931485"/>
            <a:ext cx="1519064" cy="142875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3" idx="5"/>
            <a:endCxn id="12" idx="1"/>
          </p:cNvCxnSpPr>
          <p:nvPr/>
        </p:nvCxnSpPr>
        <p:spPr>
          <a:xfrm>
            <a:off x="1927341" y="2732162"/>
            <a:ext cx="1572923" cy="239007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7" idx="5"/>
            <a:endCxn id="12" idx="1"/>
          </p:cNvCxnSpPr>
          <p:nvPr/>
        </p:nvCxnSpPr>
        <p:spPr>
          <a:xfrm flipV="1">
            <a:off x="1920204" y="5122235"/>
            <a:ext cx="1580060" cy="18396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8" idx="6"/>
            <a:endCxn id="12" idx="1"/>
          </p:cNvCxnSpPr>
          <p:nvPr/>
        </p:nvCxnSpPr>
        <p:spPr>
          <a:xfrm>
            <a:off x="1964841" y="4770191"/>
            <a:ext cx="1535423" cy="35204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4" idx="5"/>
            <a:endCxn id="12" idx="1"/>
          </p:cNvCxnSpPr>
          <p:nvPr/>
        </p:nvCxnSpPr>
        <p:spPr>
          <a:xfrm>
            <a:off x="1936563" y="3183266"/>
            <a:ext cx="1563701" cy="193896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4860032" y="2428976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</a:t>
            </a:r>
            <a:r>
              <a:rPr lang="en-US" sz="1400" b="1" baseline="-25000" dirty="0" err="1" smtClean="0">
                <a:solidFill>
                  <a:schemeClr val="tx1"/>
                </a:solidFill>
              </a:rPr>
              <a:t>msg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727360" y="3143656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291742" y="3137359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047627" y="3295868"/>
            <a:ext cx="25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4860032" y="2823043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c</a:t>
            </a:r>
            <a:r>
              <a:rPr lang="en-US" sz="1400" b="1" baseline="-25000" dirty="0" err="1" smtClean="0">
                <a:solidFill>
                  <a:schemeClr val="tx1"/>
                </a:solidFill>
              </a:rPr>
              <a:t>msg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866517" y="3189803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</a:t>
            </a:r>
            <a:r>
              <a:rPr lang="en-US" sz="1400" b="1" baseline="-25000" dirty="0" err="1" smtClean="0">
                <a:solidFill>
                  <a:schemeClr val="tx1"/>
                </a:solidFill>
              </a:rPr>
              <a:t>msg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5099833" y="4725304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msg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107120" y="5198435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msg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283298" y="2302024"/>
            <a:ext cx="1162000" cy="160168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283298" y="4056112"/>
            <a:ext cx="1162000" cy="152251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130898" y="2149624"/>
            <a:ext cx="1545558" cy="3581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283298" y="1844824"/>
            <a:ext cx="1148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MessageRDD</a:t>
            </a:r>
            <a:endParaRPr lang="en-US" sz="1400" dirty="0"/>
          </a:p>
        </p:txBody>
      </p:sp>
      <p:sp>
        <p:nvSpPr>
          <p:cNvPr id="141" name="Rounded Rectangle 140"/>
          <p:cNvSpPr/>
          <p:nvPr/>
        </p:nvSpPr>
        <p:spPr>
          <a:xfrm>
            <a:off x="7537756" y="4669558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msg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544241" y="5159524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msg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5706788" y="2417135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msg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505330" y="2754201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msg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stCxn id="132" idx="3"/>
            <a:endCxn id="86" idx="1"/>
          </p:cNvCxnSpPr>
          <p:nvPr/>
        </p:nvCxnSpPr>
        <p:spPr>
          <a:xfrm flipV="1">
            <a:off x="5789872" y="3556061"/>
            <a:ext cx="1726149" cy="178944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31" idx="3"/>
            <a:endCxn id="142" idx="1"/>
          </p:cNvCxnSpPr>
          <p:nvPr/>
        </p:nvCxnSpPr>
        <p:spPr>
          <a:xfrm>
            <a:off x="5782585" y="4872370"/>
            <a:ext cx="1761656" cy="43422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9" idx="3"/>
            <a:endCxn id="141" idx="1"/>
          </p:cNvCxnSpPr>
          <p:nvPr/>
        </p:nvCxnSpPr>
        <p:spPr>
          <a:xfrm>
            <a:off x="5542784" y="2970109"/>
            <a:ext cx="1994972" cy="184651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5" idx="3"/>
          </p:cNvCxnSpPr>
          <p:nvPr/>
        </p:nvCxnSpPr>
        <p:spPr>
          <a:xfrm>
            <a:off x="6389540" y="2564201"/>
            <a:ext cx="1115790" cy="38633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796994" y="3413437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</a:t>
            </a:r>
            <a:r>
              <a:rPr lang="en-US" sz="1400" b="1" baseline="-25000" dirty="0" err="1" smtClean="0">
                <a:solidFill>
                  <a:schemeClr val="tx1"/>
                </a:solidFill>
              </a:rPr>
              <a:t>msg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827584" y="4218503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</a:t>
            </a:r>
            <a:r>
              <a:rPr lang="en-US" sz="1400" b="1" baseline="-25000" dirty="0" err="1" smtClean="0">
                <a:solidFill>
                  <a:schemeClr val="tx1"/>
                </a:solidFill>
              </a:rPr>
              <a:t>msg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42514" y="5078513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e</a:t>
            </a:r>
            <a:r>
              <a:rPr lang="en-US" sz="1400" b="1" baseline="-25000" dirty="0" err="1" smtClean="0">
                <a:solidFill>
                  <a:schemeClr val="tx1"/>
                </a:solidFill>
              </a:rPr>
              <a:t>msg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26" idx="6"/>
            <a:endCxn id="11" idx="1"/>
          </p:cNvCxnSpPr>
          <p:nvPr/>
        </p:nvCxnSpPr>
        <p:spPr>
          <a:xfrm flipV="1">
            <a:off x="1981200" y="4085828"/>
            <a:ext cx="1519063" cy="27440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3" idx="5"/>
            <a:endCxn id="11" idx="1"/>
          </p:cNvCxnSpPr>
          <p:nvPr/>
        </p:nvCxnSpPr>
        <p:spPr>
          <a:xfrm>
            <a:off x="1927341" y="2732162"/>
            <a:ext cx="1572922" cy="135366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7516021" y="3408995"/>
            <a:ext cx="682752" cy="29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msg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43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5.92593E-6 C 0.03438 -0.00254 0.01268 -0.00138 0.06476 -0.00138 " pathEditMode="relative" ptsTypes="fA">
                                      <p:cBhvr>
                                        <p:cTn id="8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1.11111E-6 C 0.00399 -0.00717 0.00642 -0.01574 0.01076 -0.02268 C 0.01753 -0.03356 0.02552 -0.04282 0.03298 -0.05254 C 0.0375 -0.05833 0.03976 -0.06342 0.04375 -0.06944 C 0.04548 -0.07199 0.04722 -0.0743 0.04896 -0.07662 C 0.05 -0.07801 0.05226 -0.08078 0.05226 -0.08078 C 0.05434 -0.0868 0.05677 -0.0912 0.05972 -0.09652 C 0.06076 -0.10046 0.06389 -0.1037 0.06389 -0.10648 " pathEditMode="relative" ptsTypes="fffffffA">
                                      <p:cBhvr>
                                        <p:cTn id="8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6 0.01295 L -0.00243 0.01295 C -0.00487 0.01295 -0.00763 -0.01943 -0.00763 -0.04534 L -0.00763 -0.10248 " pathEditMode="relative" rAng="0" ptsTypes="FfFF">
                                      <p:cBhvr>
                                        <p:cTn id="14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-57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84" grpId="0" animBg="1"/>
      <p:bldP spid="85" grpId="0" animBg="1"/>
      <p:bldP spid="91" grpId="0" animBg="1"/>
      <p:bldP spid="125" grpId="0" animBg="1"/>
      <p:bldP spid="125" grpId="1" animBg="1"/>
      <p:bldP spid="125" grpId="2" animBg="1"/>
      <p:bldP spid="129" grpId="0" animBg="1"/>
      <p:bldP spid="130" grpId="0" animBg="1"/>
      <p:bldP spid="130" grpId="1" animBg="1"/>
      <p:bldP spid="130" grpId="2" animBg="1"/>
      <p:bldP spid="131" grpId="0" animBg="1"/>
      <p:bldP spid="132" grpId="0" animBg="1"/>
      <p:bldP spid="133" grpId="0" animBg="1"/>
      <p:bldP spid="135" grpId="0" animBg="1"/>
      <p:bldP spid="136" grpId="0" animBg="1"/>
      <p:bldP spid="137" grpId="0"/>
      <p:bldP spid="141" grpId="0" animBg="1"/>
      <p:bldP spid="142" grpId="0" animBg="1"/>
      <p:bldP spid="145" grpId="0" animBg="1"/>
      <p:bldP spid="150" grpId="0" animBg="1"/>
      <p:bldP spid="77" grpId="0" animBg="1"/>
      <p:bldP spid="78" grpId="0" animBg="1"/>
      <p:bldP spid="79" grpId="0" animBg="1"/>
      <p:bldP spid="86" grpId="0" animBg="1"/>
      <p:bldP spid="86" grpId="1" animBg="1"/>
      <p:bldP spid="86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for </a:t>
            </a:r>
            <a:r>
              <a:rPr lang="en-US" dirty="0" err="1" smtClean="0"/>
              <a:t>Pregel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pic>
        <p:nvPicPr>
          <p:cNvPr id="1026" name="Picture 2" descr="C:\Users\Rohit\ownCloud\papers\mypapers\GraphX_Cost_Model\images\Preg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700808"/>
            <a:ext cx="932083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49" y="1412776"/>
            <a:ext cx="74771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2" y="3861048"/>
            <a:ext cx="8982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939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per partition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807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cApply</a:t>
            </a:r>
            <a:r>
              <a:rPr lang="en-US" sz="2400" dirty="0" smtClean="0"/>
              <a:t>  = </a:t>
            </a:r>
            <a:r>
              <a:rPr lang="en-US" sz="2400" dirty="0" smtClean="0">
                <a:solidFill>
                  <a:schemeClr val="accent1"/>
                </a:solidFill>
              </a:rPr>
              <a:t>cost of running vertex Program on active vertex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+ </a:t>
            </a:r>
            <a:r>
              <a:rPr lang="el-GR" sz="2400" dirty="0" smtClean="0">
                <a:solidFill>
                  <a:srgbClr val="FF0000"/>
                </a:solidFill>
              </a:rPr>
              <a:t>β</a:t>
            </a:r>
            <a:r>
              <a:rPr lang="en-US" sz="2400" baseline="-25000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Data written on disk </a:t>
            </a:r>
            <a:r>
              <a:rPr lang="en-US" sz="2400" dirty="0" smtClean="0"/>
              <a:t>+ </a:t>
            </a:r>
            <a:r>
              <a:rPr lang="el-GR" sz="2400" dirty="0" smtClean="0">
                <a:solidFill>
                  <a:srgbClr val="FF0000"/>
                </a:solidFill>
              </a:rPr>
              <a:t>α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53987"/>
            <a:ext cx="8526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cGather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=</a:t>
            </a:r>
            <a:r>
              <a:rPr lang="el-GR" sz="2400" dirty="0"/>
              <a:t> </a:t>
            </a:r>
            <a:r>
              <a:rPr lang="el-GR" sz="2400" dirty="0" smtClean="0">
                <a:solidFill>
                  <a:srgbClr val="FF0000"/>
                </a:solidFill>
              </a:rPr>
              <a:t>β</a:t>
            </a:r>
            <a:r>
              <a:rPr lang="en-US" sz="2400" baseline="-250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read data from previous step </a:t>
            </a:r>
          </a:p>
          <a:p>
            <a:r>
              <a:rPr lang="en-US" sz="2400" dirty="0" smtClean="0"/>
              <a:t>	   + </a:t>
            </a:r>
            <a:r>
              <a:rPr lang="en-US" sz="2400" dirty="0" smtClean="0">
                <a:solidFill>
                  <a:schemeClr val="accent1"/>
                </a:solidFill>
              </a:rPr>
              <a:t>cost of running </a:t>
            </a:r>
            <a:r>
              <a:rPr lang="en-US" sz="2400" dirty="0" err="1" smtClean="0">
                <a:solidFill>
                  <a:schemeClr val="accent1"/>
                </a:solidFill>
              </a:rPr>
              <a:t>sendMsg</a:t>
            </a:r>
            <a:r>
              <a:rPr lang="en-US" sz="2400" dirty="0" smtClean="0">
                <a:solidFill>
                  <a:schemeClr val="accent1"/>
                </a:solidFill>
              </a:rPr>
              <a:t> Program on active edges</a:t>
            </a:r>
          </a:p>
          <a:p>
            <a:r>
              <a:rPr lang="en-US" sz="2400" dirty="0" smtClean="0"/>
              <a:t>	   + </a:t>
            </a:r>
            <a:r>
              <a:rPr lang="en-US" sz="2400" dirty="0" smtClean="0">
                <a:solidFill>
                  <a:schemeClr val="accent1"/>
                </a:solidFill>
              </a:rPr>
              <a:t>cost of merging all messages locally</a:t>
            </a:r>
          </a:p>
          <a:p>
            <a:r>
              <a:rPr lang="en-US" sz="2400" dirty="0"/>
              <a:t>	 </a:t>
            </a:r>
            <a:r>
              <a:rPr lang="en-US" sz="2400" dirty="0" smtClean="0"/>
              <a:t>  + </a:t>
            </a:r>
            <a:r>
              <a:rPr lang="el-GR" sz="2400" dirty="0" smtClean="0">
                <a:solidFill>
                  <a:srgbClr val="FF0000"/>
                </a:solidFill>
              </a:rPr>
              <a:t>β</a:t>
            </a:r>
            <a:r>
              <a:rPr lang="en-US" sz="2400" baseline="-25000" dirty="0" smtClean="0">
                <a:solidFill>
                  <a:srgbClr val="FF0000"/>
                </a:solidFill>
              </a:rPr>
              <a:t>w </a:t>
            </a:r>
            <a:r>
              <a:rPr lang="en-US" sz="2400" dirty="0" smtClean="0">
                <a:solidFill>
                  <a:schemeClr val="accent1"/>
                </a:solidFill>
              </a:rPr>
              <a:t>Data written on disk </a:t>
            </a:r>
            <a:r>
              <a:rPr lang="en-US" sz="2400" dirty="0" smtClean="0"/>
              <a:t>+ </a:t>
            </a:r>
            <a:r>
              <a:rPr lang="el-GR" sz="2400" dirty="0" smtClean="0">
                <a:solidFill>
                  <a:srgbClr val="FF0000"/>
                </a:solidFill>
              </a:rPr>
              <a:t>α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42219"/>
            <a:ext cx="7983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cReduce</a:t>
            </a:r>
            <a:r>
              <a:rPr lang="en-US" sz="2400" dirty="0" smtClean="0"/>
              <a:t>   </a:t>
            </a:r>
            <a:r>
              <a:rPr lang="en-US" sz="2400" dirty="0" smtClean="0"/>
              <a:t>= </a:t>
            </a:r>
            <a:r>
              <a:rPr lang="el-GR" sz="2400" dirty="0" smtClean="0">
                <a:solidFill>
                  <a:srgbClr val="FF0000"/>
                </a:solidFill>
              </a:rPr>
              <a:t>γ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reading all messages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+ </a:t>
            </a:r>
            <a:r>
              <a:rPr lang="en-US" sz="2400" dirty="0" smtClean="0">
                <a:solidFill>
                  <a:schemeClr val="accent1"/>
                </a:solidFill>
              </a:rPr>
              <a:t>cost to merge all messages for one vertex</a:t>
            </a:r>
            <a:r>
              <a:rPr lang="en-US" sz="2400" dirty="0" smtClean="0"/>
              <a:t> + </a:t>
            </a:r>
            <a:r>
              <a:rPr lang="el-GR" sz="2400" dirty="0" smtClean="0">
                <a:solidFill>
                  <a:srgbClr val="FF0000"/>
                </a:solidFill>
              </a:rPr>
              <a:t>α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136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hit\ownCloud\papers\mypapers\GraphX_Cost_Model\images\cAppl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57374"/>
            <a:ext cx="7488832" cy="372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052736"/>
            <a:ext cx="807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cApply</a:t>
            </a:r>
            <a:r>
              <a:rPr lang="en-US" sz="2400" dirty="0" smtClean="0"/>
              <a:t>  = </a:t>
            </a:r>
            <a:r>
              <a:rPr lang="en-US" sz="2400" dirty="0" smtClean="0">
                <a:solidFill>
                  <a:schemeClr val="accent1"/>
                </a:solidFill>
              </a:rPr>
              <a:t>cost of running vertex Program on active vertex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+ </a:t>
            </a:r>
            <a:r>
              <a:rPr lang="el-GR" sz="2400" dirty="0" smtClean="0">
                <a:solidFill>
                  <a:srgbClr val="FF0000"/>
                </a:solidFill>
              </a:rPr>
              <a:t>β</a:t>
            </a:r>
            <a:r>
              <a:rPr lang="en-US" sz="2400" baseline="-25000" dirty="0" smtClean="0">
                <a:solidFill>
                  <a:srgbClr val="FF0000"/>
                </a:solidFill>
              </a:rPr>
              <a:t>w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Data written on disk </a:t>
            </a:r>
            <a:r>
              <a:rPr lang="en-US" sz="2400" dirty="0" smtClean="0"/>
              <a:t>+ </a:t>
            </a:r>
            <a:r>
              <a:rPr lang="el-GR" sz="2400" dirty="0" smtClean="0">
                <a:solidFill>
                  <a:srgbClr val="FF0000"/>
                </a:solidFill>
              </a:rPr>
              <a:t>α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77923"/>
            <a:ext cx="2158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400" dirty="0" smtClean="0"/>
              <a:t>  = </a:t>
            </a:r>
            <a:r>
              <a:rPr lang="el-GR" sz="2400" dirty="0" smtClean="0">
                <a:solidFill>
                  <a:srgbClr val="FF0000"/>
                </a:solidFill>
              </a:rPr>
              <a:t>β</a:t>
            </a:r>
            <a:r>
              <a:rPr lang="en-US" sz="2400" baseline="-25000" dirty="0" smtClean="0">
                <a:solidFill>
                  <a:srgbClr val="FF0000"/>
                </a:solidFill>
              </a:rPr>
              <a:t>w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X  </a:t>
            </a:r>
            <a:r>
              <a:rPr lang="en-US" sz="2400" dirty="0" smtClean="0"/>
              <a:t>+ </a:t>
            </a:r>
            <a:r>
              <a:rPr lang="el-GR" sz="2400" dirty="0" smtClean="0">
                <a:solidFill>
                  <a:srgbClr val="FF0000"/>
                </a:solidFill>
              </a:rPr>
              <a:t>α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57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cost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6347334" y="1218818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1 </a:t>
            </a:r>
            <a:r>
              <a:rPr lang="en-US" dirty="0" smtClean="0"/>
              <a:t>= 1.366 </a:t>
            </a:r>
            <a:r>
              <a:rPr lang="en-US" dirty="0" err="1" smtClean="0"/>
              <a:t>msec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0091" y="1513771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2 </a:t>
            </a:r>
            <a:r>
              <a:rPr lang="en-US" dirty="0" smtClean="0"/>
              <a:t>= 43.214 </a:t>
            </a:r>
            <a:r>
              <a:rPr lang="en-US" dirty="0" err="1" smtClean="0"/>
              <a:t>msec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8476" y="1801803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3 </a:t>
            </a:r>
            <a:r>
              <a:rPr lang="en-US" dirty="0" smtClean="0"/>
              <a:t>= 17.75 </a:t>
            </a:r>
            <a:r>
              <a:rPr lang="en-US" dirty="0" err="1"/>
              <a:t>msec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44860" y="2092206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</a:t>
            </a:r>
            <a:r>
              <a:rPr lang="en-US" baseline="-25000" dirty="0" smtClean="0"/>
              <a:t>w </a:t>
            </a:r>
            <a:r>
              <a:rPr lang="pt-BR" dirty="0" smtClean="0"/>
              <a:t>= 100.77 </a:t>
            </a:r>
            <a:r>
              <a:rPr lang="en-US" dirty="0" err="1" smtClean="0"/>
              <a:t>msec</a:t>
            </a:r>
            <a:r>
              <a:rPr lang="en-US" dirty="0" smtClean="0"/>
              <a:t>/Block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896210"/>
            <a:ext cx="6273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Used </a:t>
            </a:r>
            <a:r>
              <a:rPr lang="en-US" sz="1600" b="1" dirty="0" smtClean="0">
                <a:solidFill>
                  <a:schemeClr val="tx2"/>
                </a:solidFill>
              </a:rPr>
              <a:t>Connected Component </a:t>
            </a:r>
            <a:r>
              <a:rPr lang="en-US" sz="1600" dirty="0" smtClean="0"/>
              <a:t>algorithm with </a:t>
            </a:r>
            <a:r>
              <a:rPr lang="en-US" sz="1600" b="1" dirty="0" smtClean="0">
                <a:solidFill>
                  <a:schemeClr val="tx2"/>
                </a:solidFill>
              </a:rPr>
              <a:t>CRVC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/>
              <a:t>partitioning on</a:t>
            </a:r>
          </a:p>
          <a:p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tx2"/>
                </a:solidFill>
              </a:rPr>
              <a:t>Twitter Euro </a:t>
            </a:r>
            <a:r>
              <a:rPr lang="en-US" sz="1600" dirty="0" smtClean="0"/>
              <a:t>dataset to get the constants: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78390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60307" y="2461538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</a:t>
            </a:r>
            <a:r>
              <a:rPr lang="en-US" baseline="-25000" dirty="0"/>
              <a:t>r</a:t>
            </a:r>
            <a:r>
              <a:rPr lang="en-US" baseline="-25000" dirty="0" smtClean="0"/>
              <a:t> </a:t>
            </a:r>
            <a:r>
              <a:rPr lang="pt-BR" dirty="0" smtClean="0"/>
              <a:t>= 0.012 </a:t>
            </a:r>
            <a:r>
              <a:rPr lang="en-US" dirty="0" err="1" smtClean="0"/>
              <a:t>msec</a:t>
            </a:r>
            <a:r>
              <a:rPr lang="en-US" dirty="0" smtClean="0"/>
              <a:t>/Byte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68114" y="2771636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γ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pt-BR" dirty="0" smtClean="0"/>
              <a:t>= 0.041 </a:t>
            </a:r>
            <a:r>
              <a:rPr lang="en-US" dirty="0" err="1" smtClean="0"/>
              <a:t>msec</a:t>
            </a:r>
            <a:r>
              <a:rPr lang="en-US" dirty="0" smtClean="0"/>
              <a:t>/record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740278"/>
            <a:ext cx="582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% Accuracy in estimating the run time using cost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813" y="587727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Cost model is quite accurate!!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19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" y="1752600"/>
            <a:ext cx="767715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9925" y="980728"/>
            <a:ext cx="8237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Verma</a:t>
            </a:r>
            <a:r>
              <a:rPr lang="en-US" dirty="0"/>
              <a:t> </a:t>
            </a:r>
            <a:r>
              <a:rPr lang="en-US" dirty="0" smtClean="0"/>
              <a:t>et. al.(</a:t>
            </a:r>
            <a:r>
              <a:rPr lang="en-US" dirty="0"/>
              <a:t>VLDB </a:t>
            </a:r>
            <a:r>
              <a:rPr lang="en-US" dirty="0" smtClean="0"/>
              <a:t>2017) </a:t>
            </a:r>
            <a:r>
              <a:rPr lang="en-US" dirty="0"/>
              <a:t>An experimental comparison of </a:t>
            </a:r>
            <a:r>
              <a:rPr lang="en-US" dirty="0" smtClean="0"/>
              <a:t>partitioning strategies </a:t>
            </a:r>
            <a:r>
              <a:rPr lang="en-US" dirty="0"/>
              <a:t>in distributed graph processing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340769"/>
            <a:ext cx="216946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439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why a partitioning strategy is better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dimensions</a:t>
            </a:r>
          </a:p>
          <a:p>
            <a:pPr lvl="1"/>
            <a:r>
              <a:rPr lang="en-US" dirty="0" smtClean="0"/>
              <a:t>Communication pattern</a:t>
            </a:r>
          </a:p>
          <a:p>
            <a:pPr lvl="1"/>
            <a:r>
              <a:rPr lang="en-US" dirty="0" smtClean="0"/>
              <a:t>Which of the three functions(</a:t>
            </a:r>
            <a:r>
              <a:rPr lang="en-US" dirty="0" err="1" smtClean="0"/>
              <a:t>vProg,mProg,sProg</a:t>
            </a:r>
            <a:r>
              <a:rPr lang="en-US" dirty="0" smtClean="0"/>
              <a:t>) are costly</a:t>
            </a:r>
          </a:p>
          <a:p>
            <a:r>
              <a:rPr lang="en-US" dirty="0" smtClean="0"/>
              <a:t>Graph dimension</a:t>
            </a:r>
          </a:p>
          <a:p>
            <a:pPr lvl="1"/>
            <a:r>
              <a:rPr lang="en-US" dirty="0" smtClean="0"/>
              <a:t>Degree distribution</a:t>
            </a:r>
          </a:p>
          <a:p>
            <a:r>
              <a:rPr lang="en-US" dirty="0" smtClean="0"/>
              <a:t>System/Cluster dimension</a:t>
            </a:r>
          </a:p>
          <a:p>
            <a:pPr lvl="1"/>
            <a:r>
              <a:rPr lang="en-US" dirty="0" smtClean="0"/>
              <a:t>Inter communication speed (artificially induced)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52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Graph </a:t>
            </a:r>
            <a:r>
              <a:rPr lang="en-US" sz="2000" dirty="0" smtClean="0"/>
              <a:t>Dimension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Low </a:t>
            </a:r>
            <a:r>
              <a:rPr lang="en-US" sz="2000" dirty="0"/>
              <a:t>degree</a:t>
            </a:r>
          </a:p>
          <a:p>
            <a:pPr marL="0" indent="0">
              <a:buNone/>
            </a:pPr>
            <a:r>
              <a:rPr lang="en-US" sz="2000" dirty="0" smtClean="0"/>
              <a:t>Algorithm </a:t>
            </a:r>
            <a:r>
              <a:rPr lang="en-US" sz="2000" dirty="0"/>
              <a:t>Dimension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High </a:t>
            </a:r>
            <a:r>
              <a:rPr lang="en-US" sz="2000" dirty="0"/>
              <a:t>Communication (PageRank)</a:t>
            </a:r>
          </a:p>
          <a:p>
            <a:pPr marL="0" indent="0">
              <a:buNone/>
            </a:pPr>
            <a:r>
              <a:rPr lang="en-US" sz="2000" dirty="0" smtClean="0"/>
              <a:t>	All </a:t>
            </a:r>
            <a:r>
              <a:rPr lang="en-US" sz="2000" dirty="0"/>
              <a:t>function: same weight and is very </a:t>
            </a:r>
            <a:r>
              <a:rPr lang="en-US" sz="2000" dirty="0" smtClean="0"/>
              <a:t>fast</a:t>
            </a:r>
          </a:p>
          <a:p>
            <a:pPr marL="0" indent="0">
              <a:buNone/>
            </a:pPr>
            <a:r>
              <a:rPr lang="en-US" sz="2000" dirty="0" smtClean="0"/>
              <a:t>System Dimension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High speed communication</a:t>
            </a:r>
          </a:p>
          <a:p>
            <a:pPr marL="0" indent="0">
              <a:buNone/>
            </a:pPr>
            <a:r>
              <a:rPr lang="en-US" sz="2000" dirty="0" smtClean="0"/>
              <a:t>Result: DBH </a:t>
            </a:r>
            <a:r>
              <a:rPr lang="en-US" sz="2000" dirty="0"/>
              <a:t>is </a:t>
            </a:r>
            <a:r>
              <a:rPr lang="en-US" sz="2000" dirty="0" smtClean="0"/>
              <a:t>better</a:t>
            </a:r>
          </a:p>
          <a:p>
            <a:pPr marL="0" indent="0">
              <a:buNone/>
            </a:pPr>
            <a:r>
              <a:rPr lang="en-US" sz="2000" dirty="0" smtClean="0"/>
              <a:t>Why: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/>
              <a:t>Writing messages in 2</a:t>
            </a:r>
            <a:r>
              <a:rPr lang="en-US" sz="2000" baseline="30000" dirty="0"/>
              <a:t>nd</a:t>
            </a:r>
            <a:r>
              <a:rPr lang="en-US" sz="2000" dirty="0"/>
              <a:t> phase is </a:t>
            </a:r>
            <a:r>
              <a:rPr lang="en-US" sz="2000" dirty="0" smtClean="0"/>
              <a:t>cheap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-</a:t>
            </a:r>
            <a:r>
              <a:rPr lang="en-US" sz="2000" dirty="0" smtClean="0"/>
              <a:t> </a:t>
            </a:r>
            <a:r>
              <a:rPr lang="en-US" sz="2000" dirty="0"/>
              <a:t>Merge messages in 3</a:t>
            </a:r>
            <a:r>
              <a:rPr lang="en-US" sz="2000" baseline="30000" dirty="0"/>
              <a:t>rd</a:t>
            </a:r>
            <a:r>
              <a:rPr lang="en-US" sz="2000" dirty="0"/>
              <a:t> phase is very </a:t>
            </a:r>
            <a:r>
              <a:rPr lang="en-US" sz="2000" dirty="0" smtClean="0"/>
              <a:t>cheap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Insight: if </a:t>
            </a:r>
            <a:r>
              <a:rPr lang="en-US" sz="2000" dirty="0" err="1" smtClean="0"/>
              <a:t>sendMsg</a:t>
            </a:r>
            <a:r>
              <a:rPr lang="en-US" sz="2000" dirty="0" smtClean="0"/>
              <a:t> function takes more time compared to the other three functions CRVC </a:t>
            </a:r>
            <a:r>
              <a:rPr lang="en-US" sz="2000" dirty="0"/>
              <a:t>will be </a:t>
            </a:r>
            <a:r>
              <a:rPr lang="en-US" sz="2000" dirty="0" smtClean="0"/>
              <a:t>better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Tested </a:t>
            </a:r>
            <a:r>
              <a:rPr lang="en-US" sz="2000" dirty="0"/>
              <a:t>the hypothesis by artificially making </a:t>
            </a:r>
            <a:r>
              <a:rPr lang="en-US" sz="2000" dirty="0" err="1" smtClean="0"/>
              <a:t>sendMsg</a:t>
            </a:r>
            <a:r>
              <a:rPr lang="en-US" sz="2000" dirty="0" smtClean="0"/>
              <a:t>  heavier.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97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Background</a:t>
            </a:r>
          </a:p>
          <a:p>
            <a:pPr lvl="1"/>
            <a:r>
              <a:rPr lang="en-US" dirty="0" err="1"/>
              <a:t>Pregel</a:t>
            </a:r>
            <a:r>
              <a:rPr lang="en-US" dirty="0"/>
              <a:t> Model</a:t>
            </a:r>
          </a:p>
          <a:p>
            <a:pPr lvl="1"/>
            <a:r>
              <a:rPr lang="en-US" dirty="0" smtClean="0"/>
              <a:t>Graph Partitioning</a:t>
            </a:r>
          </a:p>
          <a:p>
            <a:pPr lvl="1"/>
            <a:r>
              <a:rPr lang="en-US" smtClean="0"/>
              <a:t>Spark GraphX</a:t>
            </a:r>
            <a:endParaRPr lang="en-US" dirty="0" smtClean="0"/>
          </a:p>
          <a:p>
            <a:r>
              <a:rPr lang="en-US" dirty="0" smtClean="0"/>
              <a:t>Cost Model for </a:t>
            </a:r>
            <a:r>
              <a:rPr lang="en-US" dirty="0" err="1"/>
              <a:t>Pregel</a:t>
            </a:r>
            <a:r>
              <a:rPr lang="en-US" dirty="0"/>
              <a:t> on </a:t>
            </a:r>
            <a:r>
              <a:rPr lang="en-US" dirty="0" err="1"/>
              <a:t>GraphX</a:t>
            </a:r>
            <a:endParaRPr lang="en-US" dirty="0" smtClean="0"/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Current and future work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Try more combinations for Graph and Algorithm to mine new rules</a:t>
            </a:r>
          </a:p>
          <a:p>
            <a:r>
              <a:rPr lang="en-US" sz="2800" b="0" dirty="0"/>
              <a:t>For time evolving graph auto change the graph partitioning strategy </a:t>
            </a:r>
            <a:r>
              <a:rPr lang="en-US" sz="2800" b="0" dirty="0" smtClean="0"/>
              <a:t>based </a:t>
            </a:r>
            <a:r>
              <a:rPr lang="en-US" sz="2800" b="0" dirty="0"/>
              <a:t>on cost </a:t>
            </a:r>
            <a:r>
              <a:rPr lang="en-US" sz="2800" b="0" dirty="0" smtClean="0"/>
              <a:t>model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2800671" y="3321591"/>
            <a:ext cx="17526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Snapshot 1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8472" y="3340462"/>
            <a:ext cx="220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Use Rule based strategy to determine </a:t>
            </a:r>
          </a:p>
          <a:p>
            <a:r>
              <a:rPr lang="en-US" sz="1600" dirty="0" smtClean="0"/>
              <a:t>Partitioning strategy.</a:t>
            </a:r>
            <a:endParaRPr lang="en-US" sz="1600" dirty="0"/>
          </a:p>
        </p:txBody>
      </p:sp>
      <p:sp>
        <p:nvSpPr>
          <p:cNvPr id="7" name="Right Arrow 6"/>
          <p:cNvSpPr/>
          <p:nvPr/>
        </p:nvSpPr>
        <p:spPr>
          <a:xfrm>
            <a:off x="4716016" y="3420289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5696272" y="3349987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Calculate repartition </a:t>
            </a:r>
            <a:r>
              <a:rPr lang="en-US" sz="1600" dirty="0" smtClean="0"/>
              <a:t>cost.(</a:t>
            </a:r>
            <a:r>
              <a:rPr lang="en-US" sz="1600" dirty="0"/>
              <a:t>C</a:t>
            </a:r>
            <a:r>
              <a:rPr lang="en-US" sz="1600" baseline="-25000" dirty="0"/>
              <a:t>R</a:t>
            </a:r>
            <a:r>
              <a:rPr lang="en-US" sz="1600" dirty="0" smtClean="0"/>
              <a:t>)</a:t>
            </a:r>
            <a:endParaRPr lang="en-US" sz="1600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Estimate cost for new </a:t>
            </a:r>
            <a:r>
              <a:rPr lang="en-US" sz="1600" dirty="0" err="1" smtClean="0"/>
              <a:t>partitioner</a:t>
            </a:r>
            <a:r>
              <a:rPr lang="en-US" sz="1600" dirty="0" smtClean="0"/>
              <a:t> (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new</a:t>
            </a:r>
            <a:r>
              <a:rPr lang="en-US" sz="16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Estimate cost using old </a:t>
            </a:r>
            <a:r>
              <a:rPr lang="en-US" sz="1600" dirty="0" err="1" smtClean="0"/>
              <a:t>partitioner</a:t>
            </a:r>
            <a:r>
              <a:rPr lang="en-US" sz="1600" dirty="0" smtClean="0"/>
              <a:t>. </a:t>
            </a:r>
            <a:r>
              <a:rPr lang="en-US" sz="1600" dirty="0"/>
              <a:t>(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old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800671" y="4970928"/>
            <a:ext cx="1752600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Snapshot n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3676971" y="4016916"/>
            <a:ext cx="0" cy="954012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2"/>
            <a:endCxn id="9" idx="3"/>
          </p:cNvCxnSpPr>
          <p:nvPr/>
        </p:nvCxnSpPr>
        <p:spPr>
          <a:xfrm rot="5400000">
            <a:off x="5727781" y="3745138"/>
            <a:ext cx="356082" cy="27051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0032" y="5364505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If(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new</a:t>
            </a:r>
            <a:r>
              <a:rPr lang="en-US" sz="1600" baseline="-25000" dirty="0"/>
              <a:t> </a:t>
            </a:r>
            <a:r>
              <a:rPr lang="en-US" sz="1600" dirty="0" smtClean="0"/>
              <a:t>-</a:t>
            </a:r>
            <a:r>
              <a:rPr lang="en-US" sz="1600" dirty="0"/>
              <a:t> C</a:t>
            </a:r>
            <a:r>
              <a:rPr lang="en-US" sz="1600" baseline="-25000" dirty="0"/>
              <a:t>old</a:t>
            </a:r>
            <a:r>
              <a:rPr lang="en-US" sz="1600" dirty="0" smtClean="0"/>
              <a:t>)&gt; C</a:t>
            </a:r>
            <a:r>
              <a:rPr lang="en-US" sz="1600" baseline="-25000" dirty="0" smtClean="0"/>
              <a:t>R </a:t>
            </a:r>
            <a:r>
              <a:rPr lang="en-US" sz="1600" dirty="0" smtClean="0"/>
              <a:t>+ </a:t>
            </a:r>
            <a:r>
              <a:rPr lang="el-GR" sz="1600" dirty="0" smtClean="0"/>
              <a:t>ε</a:t>
            </a:r>
            <a:endParaRPr lang="en-US" sz="1600" dirty="0" smtClean="0"/>
          </a:p>
          <a:p>
            <a:r>
              <a:rPr lang="en-US" sz="1600" i="1" dirty="0" smtClean="0"/>
              <a:t>Use New partitioning.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89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There are many partitioning strategies</a:t>
            </a:r>
          </a:p>
          <a:p>
            <a:r>
              <a:rPr lang="en-US" b="0" dirty="0" smtClean="0"/>
              <a:t>Picking best strategy is not trivial</a:t>
            </a:r>
          </a:p>
          <a:p>
            <a:pPr lvl="1"/>
            <a:r>
              <a:rPr lang="en-US" b="0" dirty="0" smtClean="0"/>
              <a:t>Depends on Graph, algorithm and system configuration</a:t>
            </a:r>
          </a:p>
          <a:p>
            <a:r>
              <a:rPr lang="en-US" b="0" dirty="0" smtClean="0"/>
              <a:t>Based on Cost model pick best strategy</a:t>
            </a:r>
          </a:p>
          <a:p>
            <a:pPr lvl="1"/>
            <a:r>
              <a:rPr lang="en-US" b="0" dirty="0" smtClean="0"/>
              <a:t>Similar to cost based query optimization in RDBMS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31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  <p:pic>
        <p:nvPicPr>
          <p:cNvPr id="9220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16632"/>
            <a:ext cx="857674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4" y="5085184"/>
            <a:ext cx="8216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art and science of asking questions is the source of all </a:t>
            </a:r>
            <a:r>
              <a:rPr lang="en-US" b="1" dirty="0" smtClean="0"/>
              <a:t>knowledge </a:t>
            </a:r>
          </a:p>
          <a:p>
            <a:r>
              <a:rPr lang="en-US" b="1" dirty="0" smtClean="0"/>
              <a:t>- </a:t>
            </a:r>
            <a:r>
              <a:rPr lang="en-US" dirty="0" smtClean="0"/>
              <a:t>Thomas </a:t>
            </a:r>
            <a:r>
              <a:rPr lang="en-US" dirty="0"/>
              <a:t>Berger</a:t>
            </a:r>
            <a:endParaRPr lang="en-US" b="1" dirty="0"/>
          </a:p>
        </p:txBody>
      </p:sp>
      <p:pic>
        <p:nvPicPr>
          <p:cNvPr id="9222" name="Picture 6" descr="C:\Users\Rohit\AppData\Local\Microsoft\Windows\INetCache\IE\YWYA9GRC\question_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17232"/>
            <a:ext cx="907758" cy="90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2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375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</a:rPr>
              <a:t>Data exchange between </a:t>
            </a:r>
            <a:r>
              <a:rPr lang="en-US" sz="2400" dirty="0" smtClean="0">
                <a:solidFill>
                  <a:prstClr val="black"/>
                </a:solidFill>
              </a:rPr>
              <a:t>Gather and Reduce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1"/>
            <a:ext cx="4608512" cy="56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6372200" y="3234680"/>
            <a:ext cx="360040" cy="914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7467" y="3225750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 row per file </a:t>
            </a:r>
          </a:p>
          <a:p>
            <a:r>
              <a:rPr lang="en-US" dirty="0" smtClean="0"/>
              <a:t>With fixed row </a:t>
            </a:r>
          </a:p>
          <a:p>
            <a:r>
              <a:rPr lang="en-US" dirty="0" smtClean="0"/>
              <a:t>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exchange between Apply and Gather Phase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4744"/>
            <a:ext cx="4182089" cy="507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6660232" y="2996952"/>
            <a:ext cx="360040" cy="914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5499" y="2988022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row per file </a:t>
            </a:r>
          </a:p>
          <a:p>
            <a:r>
              <a:rPr lang="en-US" dirty="0" smtClean="0"/>
              <a:t>With variable row </a:t>
            </a:r>
          </a:p>
          <a:p>
            <a:r>
              <a:rPr lang="en-US" dirty="0" smtClean="0"/>
              <a:t>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5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26</a:t>
            </a:fld>
            <a:endParaRPr lang="es-ES" dirty="0"/>
          </a:p>
        </p:txBody>
      </p:sp>
      <p:sp>
        <p:nvSpPr>
          <p:cNvPr id="28" name="Rectangle 27"/>
          <p:cNvSpPr/>
          <p:nvPr/>
        </p:nvSpPr>
        <p:spPr>
          <a:xfrm>
            <a:off x="3585377" y="1340768"/>
            <a:ext cx="2160240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Configuration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4049" y="2892787"/>
            <a:ext cx="2160240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65089" y="2902360"/>
            <a:ext cx="2160240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7509" y="4487880"/>
            <a:ext cx="2160240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Partitioning Strategy</a:t>
            </a:r>
          </a:p>
        </p:txBody>
      </p:sp>
      <p:sp>
        <p:nvSpPr>
          <p:cNvPr id="34" name="Oval 33"/>
          <p:cNvSpPr/>
          <p:nvPr/>
        </p:nvSpPr>
        <p:spPr>
          <a:xfrm>
            <a:off x="3729393" y="2965984"/>
            <a:ext cx="1874340" cy="1088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4521481" y="2640224"/>
            <a:ext cx="288032" cy="3684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0800000">
            <a:off x="4537689" y="4085016"/>
            <a:ext cx="288032" cy="3684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6200000">
            <a:off x="3427061" y="3290020"/>
            <a:ext cx="288032" cy="3684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5400000">
            <a:off x="5624285" y="3326024"/>
            <a:ext cx="288032" cy="3684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33049" y="1179848"/>
            <a:ext cx="7992888" cy="3103591"/>
            <a:chOff x="539552" y="829612"/>
            <a:chExt cx="7992888" cy="334077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39552" y="836712"/>
              <a:ext cx="0" cy="3319468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532440" y="829612"/>
              <a:ext cx="0" cy="3319468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39552" y="829612"/>
              <a:ext cx="7992888" cy="7100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40751" y="4156180"/>
              <a:ext cx="2928525" cy="0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603915" y="4148307"/>
              <a:ext cx="2928525" cy="0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460837" y="2634284"/>
              <a:ext cx="0" cy="1514023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632664" y="2656368"/>
              <a:ext cx="0" cy="1514023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462697" y="2656368"/>
              <a:ext cx="2191555" cy="0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34248" y="140351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Dominating Factor</a:t>
            </a:r>
            <a:endParaRPr lang="en-US" dirty="0"/>
          </a:p>
        </p:txBody>
      </p:sp>
      <p:sp>
        <p:nvSpPr>
          <p:cNvPr id="41" name="Bent-Up Arrow 40"/>
          <p:cNvSpPr/>
          <p:nvPr/>
        </p:nvSpPr>
        <p:spPr>
          <a:xfrm rot="5400000">
            <a:off x="2086778" y="3994708"/>
            <a:ext cx="1152811" cy="1665391"/>
          </a:xfrm>
          <a:prstGeom prst="bentUp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01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The </a:t>
            </a:r>
            <a:r>
              <a:rPr lang="en-US" b="0" dirty="0" err="1" smtClean="0"/>
              <a:t>Pregel</a:t>
            </a:r>
            <a:r>
              <a:rPr lang="en-US" b="0" dirty="0" smtClean="0"/>
              <a:t> Programing model is inspired </a:t>
            </a:r>
            <a:r>
              <a:rPr lang="en-US" b="0" dirty="0"/>
              <a:t>by </a:t>
            </a:r>
            <a:r>
              <a:rPr lang="en-US" b="0" dirty="0" err="1"/>
              <a:t>Valiant’s</a:t>
            </a:r>
            <a:r>
              <a:rPr lang="en-US" b="0" dirty="0"/>
              <a:t> Bulk Synchronous </a:t>
            </a:r>
            <a:r>
              <a:rPr lang="en-US" b="0" dirty="0" smtClean="0"/>
              <a:t>Parallel(</a:t>
            </a:r>
            <a:r>
              <a:rPr lang="en-US" b="0" dirty="0" smtClean="0">
                <a:solidFill>
                  <a:schemeClr val="accent2"/>
                </a:solidFill>
              </a:rPr>
              <a:t>BSP</a:t>
            </a:r>
            <a:r>
              <a:rPr lang="en-US" b="0" dirty="0" smtClean="0"/>
              <a:t>) model and is one of the popular models in Think like a vertex (</a:t>
            </a:r>
            <a:r>
              <a:rPr lang="en-US" b="0" dirty="0" smtClean="0">
                <a:solidFill>
                  <a:schemeClr val="accent2"/>
                </a:solidFill>
              </a:rPr>
              <a:t>TLAV</a:t>
            </a:r>
            <a:r>
              <a:rPr lang="en-US" b="0" dirty="0" smtClean="0"/>
              <a:t>) paradigm.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71210"/>
            <a:ext cx="3960440" cy="283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rot="10800000">
            <a:off x="5484436" y="5270554"/>
            <a:ext cx="144015" cy="822995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07504" y="3501008"/>
            <a:ext cx="2592288" cy="2304256"/>
            <a:chOff x="107504" y="3501008"/>
            <a:chExt cx="2592288" cy="2304256"/>
          </a:xfrm>
        </p:grpSpPr>
        <p:sp>
          <p:nvSpPr>
            <p:cNvPr id="7" name="Oval 6"/>
            <p:cNvSpPr/>
            <p:nvPr/>
          </p:nvSpPr>
          <p:spPr>
            <a:xfrm>
              <a:off x="755576" y="4221088"/>
              <a:ext cx="1332148" cy="10494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421650" y="3501008"/>
              <a:ext cx="0" cy="72008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2"/>
            </p:cNvCxnSpPr>
            <p:nvPr/>
          </p:nvCxnSpPr>
          <p:spPr>
            <a:xfrm>
              <a:off x="107504" y="4745821"/>
              <a:ext cx="648072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</p:cNvCxnSpPr>
            <p:nvPr/>
          </p:nvCxnSpPr>
          <p:spPr>
            <a:xfrm>
              <a:off x="2087724" y="4745821"/>
              <a:ext cx="61206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4"/>
            </p:cNvCxnSpPr>
            <p:nvPr/>
          </p:nvCxnSpPr>
          <p:spPr>
            <a:xfrm>
              <a:off x="1421650" y="5270554"/>
              <a:ext cx="0" cy="53471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0" y="4456261"/>
            <a:ext cx="98298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920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2519548" y="2647804"/>
            <a:ext cx="78211" cy="17341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8" name="Group 67"/>
          <p:cNvGrpSpPr/>
          <p:nvPr/>
        </p:nvGrpSpPr>
        <p:grpSpPr>
          <a:xfrm>
            <a:off x="304800" y="2844402"/>
            <a:ext cx="260708" cy="1390178"/>
            <a:chOff x="304800" y="2844402"/>
            <a:chExt cx="260708" cy="1390178"/>
          </a:xfrm>
        </p:grpSpPr>
        <p:sp>
          <p:nvSpPr>
            <p:cNvPr id="9" name="Oval 8"/>
            <p:cNvSpPr/>
            <p:nvPr/>
          </p:nvSpPr>
          <p:spPr>
            <a:xfrm>
              <a:off x="304800" y="2844402"/>
              <a:ext cx="260708" cy="2818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3952762"/>
              <a:ext cx="260708" cy="2818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/>
            <p:cNvSpPr/>
            <p:nvPr/>
          </p:nvSpPr>
          <p:spPr>
            <a:xfrm>
              <a:off x="304800" y="3437090"/>
              <a:ext cx="260708" cy="2818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68309" y="3353562"/>
            <a:ext cx="604523" cy="36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3068308" y="3909060"/>
            <a:ext cx="886408" cy="36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Oval 13"/>
          <p:cNvSpPr/>
          <p:nvPr/>
        </p:nvSpPr>
        <p:spPr>
          <a:xfrm>
            <a:off x="2712006" y="2854471"/>
            <a:ext cx="260708" cy="281818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Oval 14"/>
          <p:cNvSpPr/>
          <p:nvPr/>
        </p:nvSpPr>
        <p:spPr>
          <a:xfrm>
            <a:off x="2712006" y="3962831"/>
            <a:ext cx="260708" cy="28181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Oval 15"/>
          <p:cNvSpPr/>
          <p:nvPr/>
        </p:nvSpPr>
        <p:spPr>
          <a:xfrm>
            <a:off x="2712006" y="3447159"/>
            <a:ext cx="260708" cy="28181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4735568" y="2647805"/>
            <a:ext cx="45719" cy="17341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1654401" y="2946005"/>
            <a:ext cx="753446" cy="738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2031123" y="3536443"/>
            <a:ext cx="376724" cy="580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</p:cNvCxnSpPr>
          <p:nvPr/>
        </p:nvCxnSpPr>
        <p:spPr>
          <a:xfrm flipV="1">
            <a:off x="3672832" y="3044467"/>
            <a:ext cx="933655" cy="491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</p:cNvCxnSpPr>
          <p:nvPr/>
        </p:nvCxnSpPr>
        <p:spPr>
          <a:xfrm flipV="1">
            <a:off x="3954716" y="3607781"/>
            <a:ext cx="651771" cy="48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62441" y="4343400"/>
            <a:ext cx="100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Barrier 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122036" y="4343400"/>
            <a:ext cx="100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Barrier 2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11505" y="4705323"/>
            <a:ext cx="188579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2774" y="4705325"/>
            <a:ext cx="1104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Super Step 1</a:t>
            </a:r>
            <a:endParaRPr lang="en-US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51051" y="4701468"/>
            <a:ext cx="188579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62320" y="4701468"/>
            <a:ext cx="1104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Super Step 2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043749" y="3376549"/>
            <a:ext cx="701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Task 4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030603" y="3962831"/>
            <a:ext cx="701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Task 5</a:t>
            </a:r>
            <a:endParaRPr lang="en-US" sz="1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95862" y="2763124"/>
            <a:ext cx="1335261" cy="1511697"/>
            <a:chOff x="695862" y="2763124"/>
            <a:chExt cx="1335261" cy="1511697"/>
          </a:xfrm>
        </p:grpSpPr>
        <p:sp>
          <p:nvSpPr>
            <p:cNvPr id="5" name="Rectangle 4"/>
            <p:cNvSpPr/>
            <p:nvPr/>
          </p:nvSpPr>
          <p:spPr>
            <a:xfrm>
              <a:off x="695863" y="2763124"/>
              <a:ext cx="958538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5862" y="3353562"/>
              <a:ext cx="1335261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5862" y="3909060"/>
              <a:ext cx="888463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4072" y="2796180"/>
              <a:ext cx="629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1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5567" y="3352800"/>
              <a:ext cx="629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2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0914" y="3939081"/>
              <a:ext cx="629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3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92420" y="2025878"/>
            <a:ext cx="6313357" cy="340108"/>
            <a:chOff x="892420" y="2025878"/>
            <a:chExt cx="6313357" cy="340108"/>
          </a:xfrm>
        </p:grpSpPr>
        <p:sp>
          <p:nvSpPr>
            <p:cNvPr id="34" name="Oval 33"/>
            <p:cNvSpPr/>
            <p:nvPr/>
          </p:nvSpPr>
          <p:spPr>
            <a:xfrm>
              <a:off x="892420" y="2084168"/>
              <a:ext cx="260708" cy="2818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95230" y="2025878"/>
              <a:ext cx="1445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Active Vertex</a:t>
              </a:r>
              <a:endParaRPr lang="en-US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40312" y="2084168"/>
              <a:ext cx="260708" cy="28181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2237" y="2034850"/>
              <a:ext cx="177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Non-Active Vertex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34235" y="2025878"/>
              <a:ext cx="177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Message</a:t>
              </a:r>
              <a:endParaRPr lang="en-US" sz="1400" dirty="0"/>
            </a:p>
          </p:txBody>
        </p:sp>
        <p:cxnSp>
          <p:nvCxnSpPr>
            <p:cNvPr id="59" name="Straight Arrow Connector 58"/>
            <p:cNvCxnSpPr>
              <a:stCxn id="37" idx="3"/>
              <a:endCxn id="38" idx="1"/>
            </p:cNvCxnSpPr>
            <p:nvPr/>
          </p:nvCxnSpPr>
          <p:spPr>
            <a:xfrm flipV="1">
              <a:off x="4813779" y="2179767"/>
              <a:ext cx="620456" cy="89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511354" y="4950023"/>
            <a:ext cx="8175446" cy="307777"/>
            <a:chOff x="511354" y="4950023"/>
            <a:chExt cx="8175446" cy="307777"/>
          </a:xfrm>
        </p:grpSpPr>
        <p:cxnSp>
          <p:nvCxnSpPr>
            <p:cNvPr id="60" name="Straight Connector 59"/>
            <p:cNvCxnSpPr>
              <a:endCxn id="62" idx="1"/>
            </p:cNvCxnSpPr>
            <p:nvPr/>
          </p:nvCxnSpPr>
          <p:spPr>
            <a:xfrm flipV="1">
              <a:off x="511354" y="5103912"/>
              <a:ext cx="3413409" cy="15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2" idx="3"/>
            </p:cNvCxnSpPr>
            <p:nvPr/>
          </p:nvCxnSpPr>
          <p:spPr>
            <a:xfrm flipV="1">
              <a:off x="4471708" y="5103911"/>
              <a:ext cx="421509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924763" y="4950023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dirty="0"/>
            </a:p>
          </p:txBody>
        </p:sp>
      </p:grpSp>
      <p:cxnSp>
        <p:nvCxnSpPr>
          <p:cNvPr id="63" name="Straight Arrow Connector 62"/>
          <p:cNvCxnSpPr>
            <a:stCxn id="7" idx="3"/>
          </p:cNvCxnSpPr>
          <p:nvPr/>
        </p:nvCxnSpPr>
        <p:spPr>
          <a:xfrm flipV="1">
            <a:off x="1584325" y="3728977"/>
            <a:ext cx="823522" cy="362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867195" y="2647804"/>
            <a:ext cx="4139910" cy="2365296"/>
            <a:chOff x="4867195" y="2647804"/>
            <a:chExt cx="4139910" cy="2365296"/>
          </a:xfrm>
        </p:grpSpPr>
        <p:sp>
          <p:nvSpPr>
            <p:cNvPr id="42" name="TextBox 41"/>
            <p:cNvSpPr txBox="1"/>
            <p:nvPr/>
          </p:nvSpPr>
          <p:spPr>
            <a:xfrm>
              <a:off x="8001238" y="4382003"/>
              <a:ext cx="1005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Barrier 4</a:t>
              </a:r>
              <a:endParaRPr lang="en-US" sz="1400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867195" y="2647804"/>
              <a:ext cx="4004113" cy="2365296"/>
              <a:chOff x="4867195" y="2647804"/>
              <a:chExt cx="4004113" cy="2365296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928027" y="2854471"/>
                <a:ext cx="260708" cy="281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928027" y="3962831"/>
                <a:ext cx="260708" cy="28181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928027" y="3447159"/>
                <a:ext cx="260708" cy="281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00480" y="2647804"/>
                <a:ext cx="91549" cy="17341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402583" y="3909060"/>
                <a:ext cx="853820" cy="36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046282" y="2854471"/>
                <a:ext cx="260708" cy="28181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046282" y="3962831"/>
                <a:ext cx="260708" cy="281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046282" y="3447159"/>
                <a:ext cx="260708" cy="28181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84330" y="3353562"/>
                <a:ext cx="1192670" cy="36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84330" y="2763124"/>
                <a:ext cx="756054" cy="36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458453" y="2657198"/>
                <a:ext cx="45719" cy="172480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Straight Arrow Connector 32"/>
              <p:cNvCxnSpPr>
                <a:stCxn id="26" idx="3"/>
              </p:cNvCxnSpPr>
              <p:nvPr/>
            </p:nvCxnSpPr>
            <p:spPr>
              <a:xfrm>
                <a:off x="6477000" y="3536443"/>
                <a:ext cx="215153" cy="567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338057" y="4345182"/>
                <a:ext cx="10058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Barrier 3</a:t>
                </a:r>
                <a:endParaRPr lang="en-US" sz="1400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4867195" y="4705323"/>
                <a:ext cx="18857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178464" y="4705323"/>
                <a:ext cx="1104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Super Step 3</a:t>
                </a:r>
                <a:endParaRPr lang="en-US" sz="1400" dirty="0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6892029" y="4695837"/>
                <a:ext cx="1644635" cy="94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203299" y="4695835"/>
                <a:ext cx="1104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Super Step 4</a:t>
                </a:r>
                <a:endParaRPr lang="en-US" sz="1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68000" y="2739349"/>
                <a:ext cx="701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Task 6</a:t>
                </a:r>
                <a:endParaRPr 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45366" y="3376549"/>
                <a:ext cx="1231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Task 7</a:t>
                </a:r>
                <a:endParaRPr lang="en-US" sz="14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429533" y="3938358"/>
                <a:ext cx="701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Task 8</a:t>
                </a:r>
                <a:endParaRPr lang="en-US" sz="14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610600" y="2846542"/>
                <a:ext cx="260708" cy="28181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8610600" y="3954902"/>
                <a:ext cx="260708" cy="28181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8610600" y="3439230"/>
                <a:ext cx="260708" cy="28181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95862" y="5445224"/>
            <a:ext cx="722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total run time of the algorithm will depend highly on partitioning.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67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9" grpId="0"/>
      <p:bldP spid="40" grpId="0"/>
      <p:bldP spid="44" grpId="0"/>
      <p:bldP spid="46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Two main goals of partitioning</a:t>
            </a:r>
          </a:p>
          <a:p>
            <a:r>
              <a:rPr lang="en-US" b="0" dirty="0"/>
              <a:t>Minimize </a:t>
            </a:r>
            <a:r>
              <a:rPr lang="en-US" b="0" dirty="0" smtClean="0"/>
              <a:t>replication/communication </a:t>
            </a:r>
            <a:r>
              <a:rPr lang="en-US" dirty="0">
                <a:solidFill>
                  <a:schemeClr val="accent2"/>
                </a:solidFill>
              </a:rPr>
              <a:t>cost</a:t>
            </a:r>
          </a:p>
          <a:p>
            <a:r>
              <a:rPr lang="en-US" b="0" dirty="0"/>
              <a:t>Balance </a:t>
            </a:r>
            <a:r>
              <a:rPr lang="en-US" dirty="0">
                <a:solidFill>
                  <a:schemeClr val="accent2"/>
                </a:solidFill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oad</a:t>
            </a:r>
            <a:r>
              <a:rPr lang="en-US" b="0" dirty="0" smtClean="0">
                <a:solidFill>
                  <a:schemeClr val="accent2"/>
                </a:solidFill>
              </a:rPr>
              <a:t> </a:t>
            </a:r>
            <a:r>
              <a:rPr lang="en-US" b="0" dirty="0"/>
              <a:t>across </a:t>
            </a:r>
            <a:r>
              <a:rPr lang="en-US" b="0" dirty="0" smtClean="0"/>
              <a:t>partitions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How to evaluate different partitioning algorithms?</a:t>
            </a:r>
          </a:p>
          <a:p>
            <a:r>
              <a:rPr lang="en-US" b="0" dirty="0" smtClean="0"/>
              <a:t>How well they meet the </a:t>
            </a:r>
            <a:r>
              <a:rPr lang="en-US" dirty="0" smtClean="0">
                <a:solidFill>
                  <a:schemeClr val="accent2"/>
                </a:solidFill>
              </a:rPr>
              <a:t>goals</a:t>
            </a:r>
            <a:endParaRPr lang="en-US" b="0" dirty="0" smtClean="0"/>
          </a:p>
          <a:p>
            <a:r>
              <a:rPr lang="en-US" b="0" dirty="0" smtClean="0"/>
              <a:t>Time and memory complexity of the algorithm 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4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sp>
        <p:nvSpPr>
          <p:cNvPr id="5" name="Rounded Rectangle 4"/>
          <p:cNvSpPr/>
          <p:nvPr/>
        </p:nvSpPr>
        <p:spPr>
          <a:xfrm>
            <a:off x="804664" y="1757294"/>
            <a:ext cx="1598089" cy="146055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2529585" y="1757294"/>
            <a:ext cx="710262" cy="146055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ight Arrow 6"/>
          <p:cNvSpPr/>
          <p:nvPr/>
        </p:nvSpPr>
        <p:spPr>
          <a:xfrm>
            <a:off x="3341313" y="2306245"/>
            <a:ext cx="405864" cy="19375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67" name="Group 66"/>
          <p:cNvGrpSpPr/>
          <p:nvPr/>
        </p:nvGrpSpPr>
        <p:grpSpPr>
          <a:xfrm>
            <a:off x="1151090" y="1972845"/>
            <a:ext cx="1861206" cy="1047284"/>
            <a:chOff x="863058" y="1468789"/>
            <a:chExt cx="1861206" cy="1047284"/>
          </a:xfrm>
        </p:grpSpPr>
        <p:sp>
          <p:nvSpPr>
            <p:cNvPr id="8" name="Oval 7"/>
            <p:cNvSpPr/>
            <p:nvPr/>
          </p:nvSpPr>
          <p:spPr>
            <a:xfrm>
              <a:off x="884794" y="1488630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63058" y="2201122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65363" y="1844413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00991" y="1468789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318400" y="2237873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8" idx="5"/>
              <a:endCxn id="10" idx="1"/>
            </p:cNvCxnSpPr>
            <p:nvPr/>
          </p:nvCxnSpPr>
          <p:spPr>
            <a:xfrm>
              <a:off x="1231220" y="1726089"/>
              <a:ext cx="393580" cy="159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7"/>
              <a:endCxn id="10" idx="3"/>
            </p:cNvCxnSpPr>
            <p:nvPr/>
          </p:nvCxnSpPr>
          <p:spPr>
            <a:xfrm flipV="1">
              <a:off x="1209485" y="2081872"/>
              <a:ext cx="415315" cy="1599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7"/>
              <a:endCxn id="11" idx="3"/>
            </p:cNvCxnSpPr>
            <p:nvPr/>
          </p:nvCxnSpPr>
          <p:spPr>
            <a:xfrm flipV="1">
              <a:off x="1911789" y="1706248"/>
              <a:ext cx="448639" cy="1789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5"/>
              <a:endCxn id="12" idx="1"/>
            </p:cNvCxnSpPr>
            <p:nvPr/>
          </p:nvCxnSpPr>
          <p:spPr>
            <a:xfrm>
              <a:off x="1911789" y="2081872"/>
              <a:ext cx="466048" cy="19674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93733" y="149300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46604" y="147610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3848643" y="1490015"/>
            <a:ext cx="2739581" cy="1741741"/>
            <a:chOff x="3560611" y="985959"/>
            <a:chExt cx="2739581" cy="1741741"/>
          </a:xfrm>
        </p:grpSpPr>
        <p:sp>
          <p:nvSpPr>
            <p:cNvPr id="19" name="Rounded Rectangle 18"/>
            <p:cNvSpPr/>
            <p:nvPr/>
          </p:nvSpPr>
          <p:spPr>
            <a:xfrm>
              <a:off x="3560611" y="1267148"/>
              <a:ext cx="1598089" cy="1460552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85532" y="1267148"/>
              <a:ext cx="1014660" cy="1460552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3642089" y="1363440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681101" y="2186712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148018" y="1753432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573829" y="1370341"/>
              <a:ext cx="405864" cy="2782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601384" y="2186712"/>
              <a:ext cx="405864" cy="2782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/>
            <p:cNvCxnSpPr>
              <a:stCxn id="21" idx="5"/>
              <a:endCxn id="23" idx="1"/>
            </p:cNvCxnSpPr>
            <p:nvPr/>
          </p:nvCxnSpPr>
          <p:spPr>
            <a:xfrm>
              <a:off x="3988515" y="1600899"/>
              <a:ext cx="218940" cy="193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7"/>
              <a:endCxn id="23" idx="3"/>
            </p:cNvCxnSpPr>
            <p:nvPr/>
          </p:nvCxnSpPr>
          <p:spPr>
            <a:xfrm flipV="1">
              <a:off x="4027527" y="1990891"/>
              <a:ext cx="179928" cy="2365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7"/>
              <a:endCxn id="24" idx="3"/>
            </p:cNvCxnSpPr>
            <p:nvPr/>
          </p:nvCxnSpPr>
          <p:spPr>
            <a:xfrm flipV="1">
              <a:off x="4494444" y="1607800"/>
              <a:ext cx="138822" cy="18637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5"/>
              <a:endCxn id="25" idx="1"/>
            </p:cNvCxnSpPr>
            <p:nvPr/>
          </p:nvCxnSpPr>
          <p:spPr>
            <a:xfrm>
              <a:off x="4494444" y="1990891"/>
              <a:ext cx="166378" cy="23656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067941" y="100285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P1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89930" y="985959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P2</a:t>
              </a:r>
              <a:endParaRPr lang="en-US" sz="1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5339496" y="1789339"/>
              <a:ext cx="405864" cy="2782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765307" y="1406248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792862" y="2222619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32" idx="7"/>
              <a:endCxn id="33" idx="3"/>
            </p:cNvCxnSpPr>
            <p:nvPr/>
          </p:nvCxnSpPr>
          <p:spPr>
            <a:xfrm flipV="1">
              <a:off x="5685922" y="1643707"/>
              <a:ext cx="138822" cy="18637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2" idx="5"/>
              <a:endCxn id="34" idx="1"/>
            </p:cNvCxnSpPr>
            <p:nvPr/>
          </p:nvCxnSpPr>
          <p:spPr>
            <a:xfrm>
              <a:off x="5685922" y="2026798"/>
              <a:ext cx="166378" cy="23656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/>
          <p:cNvSpPr/>
          <p:nvPr/>
        </p:nvSpPr>
        <p:spPr>
          <a:xfrm>
            <a:off x="804664" y="4286522"/>
            <a:ext cx="1251663" cy="146055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ounded Rectangle 37"/>
          <p:cNvSpPr/>
          <p:nvPr/>
        </p:nvSpPr>
        <p:spPr>
          <a:xfrm>
            <a:off x="2157793" y="4286522"/>
            <a:ext cx="1183521" cy="146055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ight Arrow 38"/>
          <p:cNvSpPr/>
          <p:nvPr/>
        </p:nvSpPr>
        <p:spPr>
          <a:xfrm>
            <a:off x="3392046" y="4835472"/>
            <a:ext cx="405864" cy="19375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71" name="Group 70"/>
          <p:cNvGrpSpPr/>
          <p:nvPr/>
        </p:nvGrpSpPr>
        <p:grpSpPr>
          <a:xfrm>
            <a:off x="1151090" y="4502073"/>
            <a:ext cx="1861206" cy="1047284"/>
            <a:chOff x="863058" y="3998017"/>
            <a:chExt cx="1861206" cy="1047284"/>
          </a:xfrm>
        </p:grpSpPr>
        <p:cxnSp>
          <p:nvCxnSpPr>
            <p:cNvPr id="45" name="Straight Connector 44"/>
            <p:cNvCxnSpPr>
              <a:stCxn id="40" idx="5"/>
              <a:endCxn id="42" idx="1"/>
            </p:cNvCxnSpPr>
            <p:nvPr/>
          </p:nvCxnSpPr>
          <p:spPr>
            <a:xfrm>
              <a:off x="1231220" y="4255317"/>
              <a:ext cx="393580" cy="1623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884794" y="4017858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863058" y="4730350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565363" y="4373640"/>
              <a:ext cx="405864" cy="30066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00991" y="3998017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318400" y="4767101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1" idx="7"/>
              <a:endCxn id="42" idx="3"/>
            </p:cNvCxnSpPr>
            <p:nvPr/>
          </p:nvCxnSpPr>
          <p:spPr>
            <a:xfrm flipV="1">
              <a:off x="1209485" y="4630275"/>
              <a:ext cx="415315" cy="1408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7"/>
              <a:endCxn id="43" idx="3"/>
            </p:cNvCxnSpPr>
            <p:nvPr/>
          </p:nvCxnSpPr>
          <p:spPr>
            <a:xfrm flipV="1">
              <a:off x="1911789" y="4235476"/>
              <a:ext cx="448639" cy="18219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2" idx="5"/>
              <a:endCxn id="44" idx="1"/>
            </p:cNvCxnSpPr>
            <p:nvPr/>
          </p:nvCxnSpPr>
          <p:spPr>
            <a:xfrm>
              <a:off x="1911789" y="4630275"/>
              <a:ext cx="466048" cy="17756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993733" y="402223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546604" y="400533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3848643" y="4005333"/>
            <a:ext cx="2739581" cy="1755651"/>
            <a:chOff x="3560611" y="3501277"/>
            <a:chExt cx="2739581" cy="1755651"/>
          </a:xfrm>
        </p:grpSpPr>
        <p:sp>
          <p:nvSpPr>
            <p:cNvPr id="51" name="Rounded Rectangle 50"/>
            <p:cNvSpPr/>
            <p:nvPr/>
          </p:nvSpPr>
          <p:spPr>
            <a:xfrm>
              <a:off x="3560611" y="3796376"/>
              <a:ext cx="1243705" cy="1460552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007248" y="3796376"/>
              <a:ext cx="1292944" cy="1460552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/>
            <p:cNvSpPr/>
            <p:nvPr/>
          </p:nvSpPr>
          <p:spPr>
            <a:xfrm>
              <a:off x="3642089" y="3892668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681101" y="4715940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245157" y="4282660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>
              <a:stCxn id="53" idx="5"/>
              <a:endCxn id="55" idx="1"/>
            </p:cNvCxnSpPr>
            <p:nvPr/>
          </p:nvCxnSpPr>
          <p:spPr>
            <a:xfrm>
              <a:off x="3988515" y="4130127"/>
              <a:ext cx="316080" cy="193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7"/>
              <a:endCxn id="55" idx="3"/>
            </p:cNvCxnSpPr>
            <p:nvPr/>
          </p:nvCxnSpPr>
          <p:spPr>
            <a:xfrm flipV="1">
              <a:off x="4027527" y="4520119"/>
              <a:ext cx="277067" cy="2365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54732" y="350127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P1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89930" y="351518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P2</a:t>
              </a:r>
              <a:endParaRPr lang="en-US" sz="14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247855" y="4318567"/>
              <a:ext cx="405864" cy="2782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765307" y="3935476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92862" y="4751847"/>
              <a:ext cx="405864" cy="278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60" idx="7"/>
              <a:endCxn id="61" idx="3"/>
            </p:cNvCxnSpPr>
            <p:nvPr/>
          </p:nvCxnSpPr>
          <p:spPr>
            <a:xfrm flipV="1">
              <a:off x="5594282" y="4172934"/>
              <a:ext cx="230462" cy="18637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5"/>
              <a:endCxn id="62" idx="1"/>
            </p:cNvCxnSpPr>
            <p:nvPr/>
          </p:nvCxnSpPr>
          <p:spPr>
            <a:xfrm>
              <a:off x="5594282" y="4556026"/>
              <a:ext cx="258018" cy="23656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354022" y="3348094"/>
            <a:ext cx="2064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Edge-cut partitioning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1311994" y="6042774"/>
            <a:ext cx="2169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Vertex-cut partitioning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395536" y="836712"/>
            <a:ext cx="253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Two approaches: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33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/>
      <p:bldP spid="18" grpId="0"/>
      <p:bldP spid="37" grpId="0" animBg="1"/>
      <p:bldP spid="38" grpId="0" animBg="1"/>
      <p:bldP spid="39" grpId="0" animBg="1"/>
      <p:bldP spid="49" grpId="0"/>
      <p:bldP spid="50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partitioning in </a:t>
            </a:r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Spark </a:t>
            </a:r>
            <a:r>
              <a:rPr lang="en-US" b="0" dirty="0" err="1" smtClean="0"/>
              <a:t>GraphX</a:t>
            </a:r>
            <a:r>
              <a:rPr lang="en-US" b="0" dirty="0" smtClean="0"/>
              <a:t> uses vertex cut partitioning strategy: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err="1"/>
              <a:t>RandomVertexCut</a:t>
            </a:r>
            <a:r>
              <a:rPr lang="en-US" b="0" dirty="0"/>
              <a:t> </a:t>
            </a: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err="1"/>
              <a:t>CanonicalRandomVertexCut</a:t>
            </a:r>
            <a:r>
              <a:rPr lang="en-US" b="0" dirty="0"/>
              <a:t> </a:t>
            </a:r>
            <a:r>
              <a:rPr lang="en-US" b="0" dirty="0" smtClean="0"/>
              <a:t>(CRVC)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EdgePartition1D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EdgePartition2D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Degree Based Hashing(DBH)(implemented by us for </a:t>
            </a:r>
            <a:r>
              <a:rPr lang="en-US" i="1" dirty="0" err="1" smtClean="0"/>
              <a:t>GraphX</a:t>
            </a:r>
            <a:r>
              <a:rPr lang="en-US" i="1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739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in </a:t>
            </a:r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  <p:pic>
        <p:nvPicPr>
          <p:cNvPr id="1026" name="Picture 2" descr="C:\Users\Rohit\ownCloud\papers\mypapers\Distributed Graph Processing\vertex_routing_edge_tab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458030" cy="489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093718"/>
            <a:ext cx="507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http://note.yuhc.me/2015/03/graphx-partition-strategy/</a:t>
            </a:r>
          </a:p>
        </p:txBody>
      </p:sp>
      <p:sp>
        <p:nvSpPr>
          <p:cNvPr id="3" name="Oval 2"/>
          <p:cNvSpPr/>
          <p:nvPr/>
        </p:nvSpPr>
        <p:spPr>
          <a:xfrm>
            <a:off x="611560" y="3645235"/>
            <a:ext cx="3024336" cy="431837"/>
          </a:xfrm>
          <a:prstGeom prst="ellipse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API in </a:t>
            </a:r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Def </a:t>
            </a:r>
            <a:r>
              <a:rPr lang="en-US" sz="2800" dirty="0" err="1" smtClean="0"/>
              <a:t>pregel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initialMsg</a:t>
            </a:r>
            <a:r>
              <a:rPr lang="en-US" sz="2800" b="0" dirty="0" smtClean="0"/>
              <a:t>,</a:t>
            </a:r>
            <a:r>
              <a:rPr lang="en-US" sz="2800" b="0" dirty="0"/>
              <a:t> </a:t>
            </a:r>
            <a:r>
              <a:rPr lang="en-US" sz="2800" b="0" dirty="0" err="1" smtClean="0"/>
              <a:t>maxIterations</a:t>
            </a:r>
            <a:r>
              <a:rPr lang="en-US" sz="2800" b="0" dirty="0" smtClean="0"/>
              <a:t>,</a:t>
            </a:r>
            <a:r>
              <a:rPr lang="en-US" sz="2800" b="0" dirty="0"/>
              <a:t> </a:t>
            </a:r>
            <a:r>
              <a:rPr lang="en-US" sz="2800" b="0" dirty="0" err="1" smtClean="0"/>
              <a:t>activeDirection</a:t>
            </a:r>
            <a:r>
              <a:rPr lang="en-US" sz="2800" b="0" dirty="0" smtClean="0"/>
              <a:t>)</a:t>
            </a:r>
          </a:p>
          <a:p>
            <a:pPr marL="0" indent="0">
              <a:buNone/>
            </a:pPr>
            <a:r>
              <a:rPr lang="en-US" sz="2800" b="0" dirty="0" smtClean="0"/>
              <a:t>(</a:t>
            </a:r>
            <a:r>
              <a:rPr lang="en-US" sz="2800" b="0" dirty="0" err="1" smtClean="0"/>
              <a:t>vprog</a:t>
            </a:r>
            <a:r>
              <a:rPr lang="en-US" sz="2800" b="0" dirty="0" smtClean="0"/>
              <a:t>,</a:t>
            </a:r>
            <a:r>
              <a:rPr lang="en-US" sz="2800" b="0" dirty="0"/>
              <a:t> </a:t>
            </a:r>
            <a:r>
              <a:rPr lang="en-US" sz="2800" b="0" dirty="0" err="1" smtClean="0"/>
              <a:t>sendMsg</a:t>
            </a:r>
            <a:r>
              <a:rPr lang="en-US" sz="2800" b="0" dirty="0" smtClean="0"/>
              <a:t>,</a:t>
            </a:r>
            <a:r>
              <a:rPr lang="en-US" sz="2800" b="0" dirty="0"/>
              <a:t> </a:t>
            </a:r>
            <a:r>
              <a:rPr lang="en-US" sz="2800" b="0" dirty="0" err="1" smtClean="0"/>
              <a:t>mergeMsg</a:t>
            </a:r>
            <a:r>
              <a:rPr lang="en-US" sz="2800" b="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vprog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Vertex Program to run on every active vertex</a:t>
            </a:r>
          </a:p>
          <a:p>
            <a:pPr marL="0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endMsg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Program to run on edges incident on active vertices after </a:t>
            </a:r>
            <a:r>
              <a:rPr lang="en-US" sz="2000" b="0" dirty="0" err="1" smtClean="0"/>
              <a:t>Vprog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dirty="0" err="1" smtClean="0"/>
              <a:t>mergeMsg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Program to merge all messages generated by </a:t>
            </a:r>
            <a:r>
              <a:rPr lang="en-US" sz="2000" b="0" dirty="0" err="1" smtClean="0"/>
              <a:t>sendMsg</a:t>
            </a:r>
            <a:r>
              <a:rPr lang="en-US" sz="2000" b="0" dirty="0" smtClean="0"/>
              <a:t> meant for one vertex for next </a:t>
            </a:r>
            <a:r>
              <a:rPr lang="en-US" sz="2000" b="0" dirty="0" err="1" smtClean="0"/>
              <a:t>superstep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624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22.3|13.6|18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|6.4|1|32.8|3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1|2|4.1|1.8|19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3.1|12.7|5.5|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3|0.2|0.1|0.2|0.5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9.4|8.6|9.9|13.1|7.8|19.3|6.3|11.6|2.2|1.2|6.3|2.5|1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3.5|16.9|5.8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4|0.5|0.6|0.3|0.3|0.3|0.5|0.3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8.8|16.6|19.5|12.2|6.8|0.5|3.3|22.6|0.7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3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8998</TotalTime>
  <Words>752</Words>
  <Application>Microsoft Office PowerPoint</Application>
  <PresentationFormat>On-screen Show (4:3)</PresentationFormat>
  <Paragraphs>276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Tema de Office</vt:lpstr>
      <vt:lpstr>Diseño personalizado</vt:lpstr>
      <vt:lpstr>Cost Model for Pregel in GraphX</vt:lpstr>
      <vt:lpstr>Outline</vt:lpstr>
      <vt:lpstr>Pregel Model</vt:lpstr>
      <vt:lpstr>Pregel Model</vt:lpstr>
      <vt:lpstr>Graph Partitioning</vt:lpstr>
      <vt:lpstr>Graph Partitioning</vt:lpstr>
      <vt:lpstr>Graph partitioning in GraphX</vt:lpstr>
      <vt:lpstr>Graph Representation in GraphX</vt:lpstr>
      <vt:lpstr>Pregel API in GraphX</vt:lpstr>
      <vt:lpstr>Example Connected Component</vt:lpstr>
      <vt:lpstr>Pregel Model in GraphX</vt:lpstr>
      <vt:lpstr>BPMN for Pregel</vt:lpstr>
      <vt:lpstr>Cost Model</vt:lpstr>
      <vt:lpstr>Cost per partition</vt:lpstr>
      <vt:lpstr>Estimating the constants</vt:lpstr>
      <vt:lpstr>Validate cost model</vt:lpstr>
      <vt:lpstr>What’s Next</vt:lpstr>
      <vt:lpstr>Examine why a partitioning strategy is better </vt:lpstr>
      <vt:lpstr>Example of rule</vt:lpstr>
      <vt:lpstr>Current work</vt:lpstr>
      <vt:lpstr>Take away message</vt:lpstr>
      <vt:lpstr>PowerPoint Presentation</vt:lpstr>
      <vt:lpstr>Backup slides</vt:lpstr>
      <vt:lpstr>Data exchange between Gather and Reduce Phase</vt:lpstr>
      <vt:lpstr>Data exchange between Apply and Gather Phase</vt:lpstr>
      <vt:lpstr>Insight</vt:lpstr>
    </vt:vector>
  </TitlesOfParts>
  <Company>FIB - UPC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IT4BI-DC</dc:title>
  <dc:creator>Alberto Abello</dc:creator>
  <cp:lastModifiedBy>Rohit</cp:lastModifiedBy>
  <cp:revision>933</cp:revision>
  <dcterms:created xsi:type="dcterms:W3CDTF">2009-12-01T17:55:02Z</dcterms:created>
  <dcterms:modified xsi:type="dcterms:W3CDTF">2017-09-26T08:44:55Z</dcterms:modified>
</cp:coreProperties>
</file>