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390" r:id="rId3"/>
    <p:sldId id="505" r:id="rId4"/>
    <p:sldId id="506" r:id="rId5"/>
    <p:sldId id="518" r:id="rId6"/>
    <p:sldId id="519" r:id="rId7"/>
    <p:sldId id="522" r:id="rId8"/>
    <p:sldId id="517" r:id="rId9"/>
    <p:sldId id="504" r:id="rId10"/>
    <p:sldId id="508" r:id="rId11"/>
    <p:sldId id="509" r:id="rId12"/>
    <p:sldId id="507" r:id="rId13"/>
    <p:sldId id="515" r:id="rId14"/>
    <p:sldId id="516" r:id="rId15"/>
    <p:sldId id="511" r:id="rId16"/>
    <p:sldId id="512" r:id="rId17"/>
    <p:sldId id="513" r:id="rId18"/>
    <p:sldId id="498" r:id="rId19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4BACC6"/>
    <a:srgbClr val="0099FF"/>
    <a:srgbClr val="0033CC"/>
    <a:srgbClr val="000066"/>
    <a:srgbClr val="003399"/>
    <a:srgbClr val="3366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975" autoAdjust="0"/>
    <p:restoredTop sz="88800" autoAdjust="0"/>
  </p:normalViewPr>
  <p:slideViewPr>
    <p:cSldViewPr>
      <p:cViewPr>
        <p:scale>
          <a:sx n="70" d="100"/>
          <a:sy n="70" d="100"/>
        </p:scale>
        <p:origin x="-1574" y="-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0506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7EBAC3B-9487-4C8D-A960-BE03EE838149}" type="datetimeFigureOut">
              <a:rPr lang="es-ES"/>
              <a:pPr>
                <a:defRPr/>
              </a:pPr>
              <a:t>18/09/2017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17277D-AB08-4494-B329-FAC99B05A81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681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0506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69EDAFB-B8C7-4D59-BD1C-373573C7EABA}" type="datetimeFigureOut">
              <a:rPr lang="es-ES"/>
              <a:pPr>
                <a:defRPr/>
              </a:pPr>
              <a:t>18/09/2017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599" y="4861155"/>
            <a:ext cx="5680103" cy="4605821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488D903-0D34-493C-8DDD-DCAC24325EC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057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8D903-0D34-493C-8DDD-DCAC24325EC7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8D903-0D34-493C-8DDD-DCAC24325EC7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145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8D903-0D34-493C-8DDD-DCAC24325EC7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145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8D903-0D34-493C-8DDD-DCAC24325EC7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145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8D903-0D34-493C-8DDD-DCAC24325EC7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14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10" name="Shape 135"/>
          <p:cNvSpPr/>
          <p:nvPr userDrawn="1"/>
        </p:nvSpPr>
        <p:spPr>
          <a:xfrm flipV="1">
            <a:off x="4285672" y="1196752"/>
            <a:ext cx="4858328" cy="0"/>
          </a:xfrm>
          <a:prstGeom prst="line">
            <a:avLst/>
          </a:prstGeom>
          <a:ln w="76200">
            <a:solidFill>
              <a:schemeClr val="accent1">
                <a:hueOff val="47394"/>
                <a:satOff val="-25753"/>
                <a:lumOff val="-7544"/>
                <a:alpha val="801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36"/>
          <p:cNvSpPr/>
          <p:nvPr userDrawn="1"/>
        </p:nvSpPr>
        <p:spPr>
          <a:xfrm>
            <a:off x="0" y="6525344"/>
            <a:ext cx="5220072" cy="0"/>
          </a:xfrm>
          <a:prstGeom prst="line">
            <a:avLst/>
          </a:prstGeom>
          <a:ln w="76200">
            <a:solidFill>
              <a:schemeClr val="accent1">
                <a:hueOff val="47394"/>
                <a:satOff val="-25753"/>
                <a:lumOff val="-7544"/>
                <a:alpha val="801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90547"/>
            <a:ext cx="1872208" cy="42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Image result for ulb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84001"/>
            <a:ext cx="121889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846112"/>
            <a:ext cx="1728193" cy="5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08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7AD13-650E-4D25-B73C-15C88D000D9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69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B693B-1713-40E2-8BCB-4E80E00D405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891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BCCDA-3561-4972-9119-AA5CCD388F4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640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C6D3-5D63-4BF1-84D5-485CA6AD8A4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180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21AB3-6C18-45AA-8757-738AD6C75D8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334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D5736-5D6F-43D5-B5AD-1FD495DBDEA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209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20DCD-DB83-4A6D-B946-663CE605F74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4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CADDC-6BD6-485E-93FB-2AC0F965BAE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200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97F74-B302-4378-B497-92BBBAD3A9B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573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687DE-AD6D-47CE-93DB-6F99DD343D4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07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3648" y="121965"/>
            <a:ext cx="6408712" cy="764704"/>
          </a:xfrm>
          <a:noFill/>
        </p:spPr>
        <p:txBody>
          <a:bodyPr/>
          <a:lstStyle>
            <a:lvl1pPr algn="ctr">
              <a:defRPr sz="3600" b="1">
                <a:solidFill>
                  <a:schemeClr val="tx1"/>
                </a:solidFill>
                <a:latin typeface="Cambria" pitchFamily="18" charset="0"/>
              </a:defRPr>
            </a:lvl1pPr>
          </a:lstStyle>
          <a:p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</a:t>
            </a:r>
            <a:r>
              <a:rPr lang="en-US" noProof="0" dirty="0" err="1" smtClean="0"/>
              <a:t>para</a:t>
            </a:r>
            <a:r>
              <a:rPr lang="en-US" noProof="0" dirty="0" smtClean="0"/>
              <a:t>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título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b="1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b="1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b="1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b="1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56084" y="63563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10" name="Shape 156"/>
          <p:cNvSpPr/>
          <p:nvPr userDrawn="1"/>
        </p:nvSpPr>
        <p:spPr>
          <a:xfrm>
            <a:off x="467544" y="476672"/>
            <a:ext cx="875167" cy="911"/>
          </a:xfrm>
          <a:prstGeom prst="line">
            <a:avLst/>
          </a:prstGeom>
          <a:ln w="63500">
            <a:solidFill>
              <a:srgbClr val="2194C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56"/>
          <p:cNvSpPr/>
          <p:nvPr userDrawn="1"/>
        </p:nvSpPr>
        <p:spPr>
          <a:xfrm>
            <a:off x="7854247" y="476672"/>
            <a:ext cx="875167" cy="911"/>
          </a:xfrm>
          <a:prstGeom prst="line">
            <a:avLst/>
          </a:prstGeom>
          <a:ln w="63500">
            <a:solidFill>
              <a:srgbClr val="2194C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44"/>
          <p:cNvSpPr/>
          <p:nvPr userDrawn="1"/>
        </p:nvSpPr>
        <p:spPr>
          <a:xfrm>
            <a:off x="1080112" y="6553919"/>
            <a:ext cx="4500000" cy="0"/>
          </a:xfrm>
          <a:prstGeom prst="line">
            <a:avLst/>
          </a:prstGeom>
          <a:ln w="19050">
            <a:solidFill>
              <a:srgbClr val="2194CB"/>
            </a:solidFill>
            <a:miter lim="400000"/>
          </a:ln>
          <a:effectLst>
            <a:reflection stA="50000" endPos="40000" dir="5400000" sy="-100000" algn="bl" rotWithShape="0"/>
          </a:effectLst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229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30E33-47E2-457A-8E95-1B27FDFC1A0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017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FCB5C-02B5-492A-853D-DDA44F55B61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379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E15E0-030D-410C-B42E-BD38004F7CB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962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2A40B-D4D5-4468-A59A-44C8400E0C5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11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56084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8DE39-2997-4F0C-AEF0-F19B3EAF952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xfrm>
            <a:off x="3014464" y="634742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435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Shape 135"/>
          <p:cNvSpPr/>
          <p:nvPr userDrawn="1"/>
        </p:nvSpPr>
        <p:spPr>
          <a:xfrm flipV="1">
            <a:off x="4285672" y="1196752"/>
            <a:ext cx="4858328" cy="0"/>
          </a:xfrm>
          <a:prstGeom prst="line">
            <a:avLst/>
          </a:prstGeom>
          <a:ln w="76200">
            <a:solidFill>
              <a:schemeClr val="accent1">
                <a:hueOff val="47394"/>
                <a:satOff val="-25753"/>
                <a:lumOff val="-7544"/>
                <a:alpha val="801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136"/>
          <p:cNvSpPr/>
          <p:nvPr userDrawn="1"/>
        </p:nvSpPr>
        <p:spPr>
          <a:xfrm>
            <a:off x="0" y="6525344"/>
            <a:ext cx="5220072" cy="0"/>
          </a:xfrm>
          <a:prstGeom prst="line">
            <a:avLst/>
          </a:prstGeom>
          <a:ln w="76200">
            <a:solidFill>
              <a:schemeClr val="accent1">
                <a:hueOff val="47394"/>
                <a:satOff val="-25753"/>
                <a:lumOff val="-7544"/>
                <a:alpha val="801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08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483E2-E20D-403C-B7BA-FDB6BD7E6A7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6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86750-C808-4A40-AE25-01F6233C278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06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8EAE2-ADDF-4066-9BCB-ED93608CB43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02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D1F5C-F61A-4324-AB53-9457B951859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33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68D88-C4D5-482C-B909-2B2951BAE04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1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56084" y="63563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pic>
        <p:nvPicPr>
          <p:cNvPr id="11" name="Picture 4" descr="C:\Users\Rohit\ownCloud\CV\rohit13k.github.io\fnr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328528"/>
            <a:ext cx="657228" cy="41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Rohit\ownCloud\ulb\DPP\RPR\IT4BI-DC_logo.gif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6301637"/>
            <a:ext cx="581253" cy="47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58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  <p:sldLayoutId id="2147484345" r:id="rId11"/>
    <p:sldLayoutId id="214748434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smtClean="0"/>
              <a:t>4/10/2016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EBC9C58-F41B-46A5-8168-9CFBF0EAE6E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992888" cy="2547715"/>
          </a:xfrm>
        </p:spPr>
        <p:txBody>
          <a:bodyPr/>
          <a:lstStyle/>
          <a:p>
            <a:r>
              <a:rPr lang="en-US" sz="6000" dirty="0"/>
              <a:t>Finding simple temporal cycles in an interaction</a:t>
            </a:r>
            <a:br>
              <a:rPr lang="en-US" sz="6000" dirty="0"/>
            </a:br>
            <a:r>
              <a:rPr lang="en-US" sz="6000" dirty="0"/>
              <a:t>network</a:t>
            </a:r>
            <a:endParaRPr lang="en-US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606280"/>
            <a:ext cx="6400800" cy="1752600"/>
          </a:xfrm>
        </p:spPr>
        <p:txBody>
          <a:bodyPr/>
          <a:lstStyle/>
          <a:p>
            <a:r>
              <a:rPr lang="en-US" b="1" dirty="0" err="1" smtClean="0"/>
              <a:t>Rohit</a:t>
            </a:r>
            <a:r>
              <a:rPr lang="en-US" b="1" dirty="0" smtClean="0"/>
              <a:t> Kumar</a:t>
            </a:r>
            <a:r>
              <a:rPr lang="en-US" dirty="0" smtClean="0"/>
              <a:t>,  Toon </a:t>
            </a:r>
            <a:r>
              <a:rPr lang="en-US" dirty="0" err="1" smtClean="0"/>
              <a:t>Calders</a:t>
            </a:r>
            <a:endParaRPr lang="en-US" dirty="0" smtClean="0"/>
          </a:p>
          <a:p>
            <a:r>
              <a:rPr lang="en-US" dirty="0" smtClean="0"/>
              <a:t>18-09-2017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Simple Cycle in Retweet network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r>
              <a:rPr lang="en-GB" dirty="0" smtClean="0"/>
              <a:t>iscussion </a:t>
            </a:r>
            <a:r>
              <a:rPr lang="en-GB" dirty="0"/>
              <a:t>among </a:t>
            </a:r>
            <a:r>
              <a:rPr lang="en-GB" dirty="0" smtClean="0"/>
              <a:t>peers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G</a:t>
            </a:r>
            <a:r>
              <a:rPr lang="en-GB" dirty="0" smtClean="0"/>
              <a:t>roup of fake account to promote advertisement messages.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Financial transaction network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GB" dirty="0" smtClean="0"/>
              <a:t>ndicator </a:t>
            </a:r>
            <a:r>
              <a:rPr lang="en-GB" dirty="0"/>
              <a:t>for </a:t>
            </a:r>
            <a:r>
              <a:rPr lang="en-GB" dirty="0" smtClean="0"/>
              <a:t>fraud or tax invasion.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749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 to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Clr>
                <a:schemeClr val="accent4"/>
              </a:buClr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The main focus of this study is, given an temporal network and a time window (w) :</a:t>
            </a:r>
          </a:p>
          <a:p>
            <a: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Georgia" panose="02040502050405020303" pitchFamily="18" charset="0"/>
              </a:rPr>
              <a:t>	Find </a:t>
            </a:r>
            <a:r>
              <a:rPr lang="en-US" sz="2000" dirty="0">
                <a:latin typeface="Georgia" panose="02040502050405020303" pitchFamily="18" charset="0"/>
              </a:rPr>
              <a:t>all simple cycles in the time </a:t>
            </a:r>
            <a:r>
              <a:rPr lang="en-US" sz="2000" dirty="0" smtClean="0">
                <a:latin typeface="Georgia" panose="02040502050405020303" pitchFamily="18" charset="0"/>
              </a:rPr>
              <a:t>window.</a:t>
            </a:r>
            <a:endParaRPr lang="en-US" sz="20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Georgia" panose="02040502050405020303" pitchFamily="18" charset="0"/>
              </a:rPr>
              <a:t>	Find most Frequent root nodes.</a:t>
            </a:r>
            <a:endParaRPr lang="en-US" sz="20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Georgia" panose="02040502050405020303" pitchFamily="18" charset="0"/>
              </a:rPr>
              <a:t>	Using </a:t>
            </a:r>
            <a:r>
              <a:rPr lang="en-US" sz="2000" dirty="0">
                <a:latin typeface="Georgia" panose="02040502050405020303" pitchFamily="18" charset="0"/>
              </a:rPr>
              <a:t>simple </a:t>
            </a:r>
            <a:r>
              <a:rPr lang="en-US" sz="2000" dirty="0" smtClean="0">
                <a:latin typeface="Georgia" panose="02040502050405020303" pitchFamily="18" charset="0"/>
              </a:rPr>
              <a:t>cycle length </a:t>
            </a:r>
            <a:r>
              <a:rPr lang="en-US" sz="2000" dirty="0">
                <a:latin typeface="Georgia" panose="02040502050405020303" pitchFamily="18" charset="0"/>
              </a:rPr>
              <a:t>frequency </a:t>
            </a:r>
            <a:r>
              <a:rPr lang="en-US" sz="2000" dirty="0" smtClean="0">
                <a:latin typeface="Georgia" panose="02040502050405020303" pitchFamily="18" charset="0"/>
              </a:rPr>
              <a:t>distribution to 	categories the type </a:t>
            </a:r>
            <a:r>
              <a:rPr lang="en-US" sz="2000" dirty="0">
                <a:latin typeface="Georgia" panose="02040502050405020303" pitchFamily="18" charset="0"/>
              </a:rPr>
              <a:t>of network.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94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268760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a, b, 9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0073" y="1287924"/>
            <a:ext cx="73955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39552" y="2492896"/>
            <a:ext cx="638056" cy="2952328"/>
            <a:chOff x="539552" y="2204864"/>
            <a:chExt cx="638056" cy="2952328"/>
          </a:xfrm>
        </p:grpSpPr>
        <p:sp>
          <p:nvSpPr>
            <p:cNvPr id="12" name="Oval 11"/>
            <p:cNvSpPr/>
            <p:nvPr/>
          </p:nvSpPr>
          <p:spPr>
            <a:xfrm>
              <a:off x="539552" y="2204864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39552" y="3020955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9552" y="3837046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</a:rPr>
                <a:t>e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39552" y="4653136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a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2" idx="4"/>
              <a:endCxn id="13" idx="0"/>
            </p:cNvCxnSpPr>
            <p:nvPr/>
          </p:nvCxnSpPr>
          <p:spPr>
            <a:xfrm>
              <a:off x="827584" y="2708920"/>
              <a:ext cx="0" cy="31203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4"/>
              <a:endCxn id="14" idx="0"/>
            </p:cNvCxnSpPr>
            <p:nvPr/>
          </p:nvCxnSpPr>
          <p:spPr>
            <a:xfrm>
              <a:off x="827584" y="3525011"/>
              <a:ext cx="0" cy="31203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4"/>
            </p:cNvCxnSpPr>
            <p:nvPr/>
          </p:nvCxnSpPr>
          <p:spPr>
            <a:xfrm>
              <a:off x="827584" y="4341102"/>
              <a:ext cx="0" cy="384042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64702" y="26516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27584" y="35010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7584" y="42930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75544" y="2492896"/>
            <a:ext cx="638056" cy="2952328"/>
            <a:chOff x="1917720" y="2204864"/>
            <a:chExt cx="638056" cy="2952328"/>
          </a:xfrm>
        </p:grpSpPr>
        <p:sp>
          <p:nvSpPr>
            <p:cNvPr id="27" name="Oval 26"/>
            <p:cNvSpPr/>
            <p:nvPr/>
          </p:nvSpPr>
          <p:spPr>
            <a:xfrm>
              <a:off x="1917720" y="2204864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917720" y="3020955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917720" y="3837046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</a:rPr>
                <a:t>d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917720" y="4653136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a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27" idx="4"/>
              <a:endCxn id="28" idx="0"/>
            </p:cNvCxnSpPr>
            <p:nvPr/>
          </p:nvCxnSpPr>
          <p:spPr>
            <a:xfrm>
              <a:off x="2205752" y="2708920"/>
              <a:ext cx="0" cy="31203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8" idx="4"/>
              <a:endCxn id="29" idx="0"/>
            </p:cNvCxnSpPr>
            <p:nvPr/>
          </p:nvCxnSpPr>
          <p:spPr>
            <a:xfrm>
              <a:off x="2205752" y="3525011"/>
              <a:ext cx="0" cy="31203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4"/>
            </p:cNvCxnSpPr>
            <p:nvPr/>
          </p:nvCxnSpPr>
          <p:spPr>
            <a:xfrm>
              <a:off x="2205752" y="4341102"/>
              <a:ext cx="0" cy="384042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42870" y="26516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5752" y="35010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05752" y="42930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90548" y="2492896"/>
            <a:ext cx="638056" cy="2952328"/>
            <a:chOff x="5014064" y="2204864"/>
            <a:chExt cx="638056" cy="2952328"/>
          </a:xfrm>
        </p:grpSpPr>
        <p:sp>
          <p:nvSpPr>
            <p:cNvPr id="47" name="Oval 46"/>
            <p:cNvSpPr/>
            <p:nvPr/>
          </p:nvSpPr>
          <p:spPr>
            <a:xfrm>
              <a:off x="5014064" y="2204864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014064" y="3020955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014064" y="3837046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</a:rPr>
                <a:t>e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5014064" y="4653136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a</a:t>
              </a:r>
              <a:endParaRPr lang="en-US" dirty="0"/>
            </a:p>
          </p:txBody>
        </p:sp>
        <p:cxnSp>
          <p:nvCxnSpPr>
            <p:cNvPr id="51" name="Straight Arrow Connector 50"/>
            <p:cNvCxnSpPr>
              <a:stCxn id="47" idx="4"/>
              <a:endCxn id="48" idx="0"/>
            </p:cNvCxnSpPr>
            <p:nvPr/>
          </p:nvCxnSpPr>
          <p:spPr>
            <a:xfrm>
              <a:off x="5302096" y="2708920"/>
              <a:ext cx="0" cy="31203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4"/>
              <a:endCxn id="49" idx="0"/>
            </p:cNvCxnSpPr>
            <p:nvPr/>
          </p:nvCxnSpPr>
          <p:spPr>
            <a:xfrm>
              <a:off x="5302096" y="3525011"/>
              <a:ext cx="0" cy="31203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9" idx="4"/>
            </p:cNvCxnSpPr>
            <p:nvPr/>
          </p:nvCxnSpPr>
          <p:spPr>
            <a:xfrm>
              <a:off x="5302096" y="4341102"/>
              <a:ext cx="0" cy="384042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339214" y="26516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02096" y="35010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02096" y="42930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338532" y="2492896"/>
            <a:ext cx="638056" cy="2952328"/>
            <a:chOff x="3069848" y="2204864"/>
            <a:chExt cx="638056" cy="2952328"/>
          </a:xfrm>
        </p:grpSpPr>
        <p:sp>
          <p:nvSpPr>
            <p:cNvPr id="85" name="Oval 84"/>
            <p:cNvSpPr/>
            <p:nvPr/>
          </p:nvSpPr>
          <p:spPr>
            <a:xfrm>
              <a:off x="3069848" y="2204864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3069848" y="3020955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069848" y="3837046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</a:rPr>
                <a:t>e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3069848" y="4653136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a</a:t>
              </a:r>
              <a:endParaRPr lang="en-US" dirty="0"/>
            </a:p>
          </p:txBody>
        </p:sp>
        <p:cxnSp>
          <p:nvCxnSpPr>
            <p:cNvPr id="89" name="Straight Arrow Connector 88"/>
            <p:cNvCxnSpPr>
              <a:stCxn id="85" idx="4"/>
              <a:endCxn id="86" idx="0"/>
            </p:cNvCxnSpPr>
            <p:nvPr/>
          </p:nvCxnSpPr>
          <p:spPr>
            <a:xfrm>
              <a:off x="3357880" y="2708920"/>
              <a:ext cx="0" cy="31203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6" idx="4"/>
              <a:endCxn id="87" idx="0"/>
            </p:cNvCxnSpPr>
            <p:nvPr/>
          </p:nvCxnSpPr>
          <p:spPr>
            <a:xfrm>
              <a:off x="3357880" y="3525011"/>
              <a:ext cx="0" cy="31203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7" idx="4"/>
            </p:cNvCxnSpPr>
            <p:nvPr/>
          </p:nvCxnSpPr>
          <p:spPr>
            <a:xfrm>
              <a:off x="3357880" y="4341102"/>
              <a:ext cx="0" cy="384042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3394998" y="26516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57880" y="35010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357880" y="42930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22693" y="755412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 = 7 timestamps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07704" y="1249596"/>
            <a:ext cx="619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</a:t>
            </a:r>
            <a:r>
              <a:rPr lang="en-US" sz="2400" dirty="0" smtClean="0"/>
              <a:t>: Fetch all temporal path ending at “a”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917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268760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a, b, 9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0073" y="1287924"/>
            <a:ext cx="73955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39552" y="2492896"/>
            <a:ext cx="638056" cy="2952328"/>
            <a:chOff x="539552" y="2204864"/>
            <a:chExt cx="638056" cy="2952328"/>
          </a:xfrm>
        </p:grpSpPr>
        <p:sp>
          <p:nvSpPr>
            <p:cNvPr id="12" name="Oval 11"/>
            <p:cNvSpPr/>
            <p:nvPr/>
          </p:nvSpPr>
          <p:spPr>
            <a:xfrm>
              <a:off x="539552" y="2204864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39552" y="3020955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9552" y="3837046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</a:rPr>
                <a:t>e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39552" y="4653136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a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2" idx="4"/>
              <a:endCxn id="13" idx="0"/>
            </p:cNvCxnSpPr>
            <p:nvPr/>
          </p:nvCxnSpPr>
          <p:spPr>
            <a:xfrm>
              <a:off x="827584" y="2708920"/>
              <a:ext cx="0" cy="31203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4"/>
              <a:endCxn id="14" idx="0"/>
            </p:cNvCxnSpPr>
            <p:nvPr/>
          </p:nvCxnSpPr>
          <p:spPr>
            <a:xfrm>
              <a:off x="827584" y="3525011"/>
              <a:ext cx="0" cy="31203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4"/>
            </p:cNvCxnSpPr>
            <p:nvPr/>
          </p:nvCxnSpPr>
          <p:spPr>
            <a:xfrm>
              <a:off x="827584" y="4341102"/>
              <a:ext cx="0" cy="384042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64702" y="26516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27584" y="35010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7584" y="42930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75544" y="2492896"/>
            <a:ext cx="638056" cy="2952328"/>
            <a:chOff x="1917720" y="2204864"/>
            <a:chExt cx="638056" cy="2952328"/>
          </a:xfrm>
        </p:grpSpPr>
        <p:sp>
          <p:nvSpPr>
            <p:cNvPr id="27" name="Oval 26"/>
            <p:cNvSpPr/>
            <p:nvPr/>
          </p:nvSpPr>
          <p:spPr>
            <a:xfrm>
              <a:off x="1917720" y="2204864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917720" y="3020955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917720" y="3837046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</a:rPr>
                <a:t>d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917720" y="4653136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a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27" idx="4"/>
              <a:endCxn id="28" idx="0"/>
            </p:cNvCxnSpPr>
            <p:nvPr/>
          </p:nvCxnSpPr>
          <p:spPr>
            <a:xfrm>
              <a:off x="2205752" y="2708920"/>
              <a:ext cx="0" cy="31203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8" idx="4"/>
              <a:endCxn id="29" idx="0"/>
            </p:cNvCxnSpPr>
            <p:nvPr/>
          </p:nvCxnSpPr>
          <p:spPr>
            <a:xfrm>
              <a:off x="2205752" y="3525011"/>
              <a:ext cx="0" cy="31203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4"/>
            </p:cNvCxnSpPr>
            <p:nvPr/>
          </p:nvCxnSpPr>
          <p:spPr>
            <a:xfrm>
              <a:off x="2205752" y="4341102"/>
              <a:ext cx="0" cy="384042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42870" y="26516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5752" y="35010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05752" y="42930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90548" y="2492896"/>
            <a:ext cx="638056" cy="2952328"/>
            <a:chOff x="5014064" y="2204864"/>
            <a:chExt cx="638056" cy="2952328"/>
          </a:xfrm>
        </p:grpSpPr>
        <p:sp>
          <p:nvSpPr>
            <p:cNvPr id="47" name="Oval 46"/>
            <p:cNvSpPr/>
            <p:nvPr/>
          </p:nvSpPr>
          <p:spPr>
            <a:xfrm>
              <a:off x="5014064" y="2204864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014064" y="3020955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014064" y="3837046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</a:rPr>
                <a:t>e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5014064" y="4653136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a</a:t>
              </a:r>
              <a:endParaRPr lang="en-US" dirty="0"/>
            </a:p>
          </p:txBody>
        </p:sp>
        <p:cxnSp>
          <p:nvCxnSpPr>
            <p:cNvPr id="51" name="Straight Arrow Connector 50"/>
            <p:cNvCxnSpPr>
              <a:stCxn id="47" idx="4"/>
              <a:endCxn id="48" idx="0"/>
            </p:cNvCxnSpPr>
            <p:nvPr/>
          </p:nvCxnSpPr>
          <p:spPr>
            <a:xfrm>
              <a:off x="5302096" y="2708920"/>
              <a:ext cx="0" cy="31203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4"/>
              <a:endCxn id="49" idx="0"/>
            </p:cNvCxnSpPr>
            <p:nvPr/>
          </p:nvCxnSpPr>
          <p:spPr>
            <a:xfrm>
              <a:off x="5302096" y="3525011"/>
              <a:ext cx="0" cy="31203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9" idx="4"/>
            </p:cNvCxnSpPr>
            <p:nvPr/>
          </p:nvCxnSpPr>
          <p:spPr>
            <a:xfrm>
              <a:off x="5302096" y="4341102"/>
              <a:ext cx="0" cy="384042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339214" y="26516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02096" y="35010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02096" y="42930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812556" y="2492896"/>
            <a:ext cx="638056" cy="2952328"/>
            <a:chOff x="1812556" y="1916832"/>
            <a:chExt cx="638056" cy="2952328"/>
          </a:xfrm>
        </p:grpSpPr>
        <p:sp>
          <p:nvSpPr>
            <p:cNvPr id="62" name="Oval 61"/>
            <p:cNvSpPr/>
            <p:nvPr/>
          </p:nvSpPr>
          <p:spPr>
            <a:xfrm>
              <a:off x="1812556" y="1916832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1812556" y="2732923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812556" y="3549014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</a:rPr>
                <a:t>e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1812556" y="4365104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a</a:t>
              </a:r>
              <a:endParaRPr lang="en-US" dirty="0"/>
            </a:p>
          </p:txBody>
        </p:sp>
        <p:cxnSp>
          <p:nvCxnSpPr>
            <p:cNvPr id="66" name="Straight Arrow Connector 65"/>
            <p:cNvCxnSpPr>
              <a:stCxn id="62" idx="4"/>
              <a:endCxn id="63" idx="0"/>
            </p:cNvCxnSpPr>
            <p:nvPr/>
          </p:nvCxnSpPr>
          <p:spPr>
            <a:xfrm>
              <a:off x="2100588" y="2420888"/>
              <a:ext cx="0" cy="31203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3" idx="4"/>
              <a:endCxn id="64" idx="0"/>
            </p:cNvCxnSpPr>
            <p:nvPr/>
          </p:nvCxnSpPr>
          <p:spPr>
            <a:xfrm>
              <a:off x="2100588" y="3236979"/>
              <a:ext cx="0" cy="31203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4" idx="4"/>
            </p:cNvCxnSpPr>
            <p:nvPr/>
          </p:nvCxnSpPr>
          <p:spPr>
            <a:xfrm>
              <a:off x="2100588" y="4053070"/>
              <a:ext cx="0" cy="384042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137706" y="2363591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00588" y="321297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00588" y="400506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802540" y="5416575"/>
            <a:ext cx="610954" cy="844739"/>
            <a:chOff x="1802540" y="4840511"/>
            <a:chExt cx="610954" cy="844739"/>
          </a:xfrm>
        </p:grpSpPr>
        <p:sp>
          <p:nvSpPr>
            <p:cNvPr id="72" name="Oval 71"/>
            <p:cNvSpPr/>
            <p:nvPr/>
          </p:nvSpPr>
          <p:spPr>
            <a:xfrm>
              <a:off x="1802540" y="5181194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b</a:t>
              </a:r>
              <a:endParaRPr lang="en-US" dirty="0"/>
            </a:p>
          </p:txBody>
        </p:sp>
        <p:cxnSp>
          <p:nvCxnSpPr>
            <p:cNvPr id="73" name="Straight Arrow Connector 72"/>
            <p:cNvCxnSpPr>
              <a:stCxn id="65" idx="4"/>
              <a:endCxn id="72" idx="0"/>
            </p:cNvCxnSpPr>
            <p:nvPr/>
          </p:nvCxnSpPr>
          <p:spPr>
            <a:xfrm flipH="1">
              <a:off x="2090572" y="4941168"/>
              <a:ext cx="10016" cy="24002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100588" y="4840511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sp>
        <p:nvSpPr>
          <p:cNvPr id="81" name="Rounded Rectangle 80"/>
          <p:cNvSpPr/>
          <p:nvPr/>
        </p:nvSpPr>
        <p:spPr>
          <a:xfrm>
            <a:off x="5601520" y="2132856"/>
            <a:ext cx="864096" cy="4248472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5694076" y="2420888"/>
            <a:ext cx="648072" cy="3744416"/>
            <a:chOff x="5694076" y="1844824"/>
            <a:chExt cx="648072" cy="3744416"/>
          </a:xfrm>
        </p:grpSpPr>
        <p:grpSp>
          <p:nvGrpSpPr>
            <p:cNvPr id="57" name="Group 56"/>
            <p:cNvGrpSpPr/>
            <p:nvPr/>
          </p:nvGrpSpPr>
          <p:grpSpPr>
            <a:xfrm>
              <a:off x="5704092" y="1844824"/>
              <a:ext cx="638056" cy="2952328"/>
              <a:chOff x="3069848" y="2204864"/>
              <a:chExt cx="638056" cy="2952328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069848" y="2204864"/>
                <a:ext cx="576064" cy="5040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69848" y="3020955"/>
                <a:ext cx="576064" cy="5040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d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069848" y="3837046"/>
                <a:ext cx="576064" cy="5040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 smtClean="0">
                    <a:solidFill>
                      <a:prstClr val="black"/>
                    </a:solidFill>
                  </a:rPr>
                  <a:t>e</a:t>
                </a: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69848" y="4653136"/>
                <a:ext cx="576064" cy="5040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prstClr val="black"/>
                    </a:solidFill>
                  </a:rPr>
                  <a:t>a</a:t>
                </a:r>
                <a:endParaRPr lang="en-US" dirty="0"/>
              </a:p>
            </p:txBody>
          </p:sp>
          <p:cxnSp>
            <p:nvCxnSpPr>
              <p:cNvPr id="41" name="Straight Arrow Connector 40"/>
              <p:cNvCxnSpPr>
                <a:stCxn id="37" idx="4"/>
                <a:endCxn id="38" idx="0"/>
              </p:cNvCxnSpPr>
              <p:nvPr/>
            </p:nvCxnSpPr>
            <p:spPr>
              <a:xfrm>
                <a:off x="3357880" y="2708920"/>
                <a:ext cx="0" cy="312035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8" idx="4"/>
                <a:endCxn id="39" idx="0"/>
              </p:cNvCxnSpPr>
              <p:nvPr/>
            </p:nvCxnSpPr>
            <p:spPr>
              <a:xfrm>
                <a:off x="3357880" y="3525011"/>
                <a:ext cx="0" cy="312035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9" idx="4"/>
              </p:cNvCxnSpPr>
              <p:nvPr/>
            </p:nvCxnSpPr>
            <p:spPr>
              <a:xfrm>
                <a:off x="3357880" y="4341102"/>
                <a:ext cx="0" cy="384042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3394998" y="265162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357880" y="350100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57880" y="429309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</p:grpSp>
        <p:sp>
          <p:nvSpPr>
            <p:cNvPr id="77" name="Oval 76"/>
            <p:cNvSpPr/>
            <p:nvPr/>
          </p:nvSpPr>
          <p:spPr>
            <a:xfrm>
              <a:off x="5694076" y="5085184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b</a:t>
              </a:r>
              <a:endParaRPr lang="en-US" dirty="0"/>
            </a:p>
          </p:txBody>
        </p:sp>
        <p:cxnSp>
          <p:nvCxnSpPr>
            <p:cNvPr id="78" name="Straight Arrow Connector 77"/>
            <p:cNvCxnSpPr>
              <a:stCxn id="40" idx="4"/>
              <a:endCxn id="77" idx="0"/>
            </p:cNvCxnSpPr>
            <p:nvPr/>
          </p:nvCxnSpPr>
          <p:spPr>
            <a:xfrm flipH="1">
              <a:off x="5982108" y="4797152"/>
              <a:ext cx="10016" cy="288032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029242" y="47673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338532" y="2492896"/>
            <a:ext cx="638056" cy="2952328"/>
            <a:chOff x="3069848" y="2204864"/>
            <a:chExt cx="638056" cy="2952328"/>
          </a:xfrm>
        </p:grpSpPr>
        <p:sp>
          <p:nvSpPr>
            <p:cNvPr id="85" name="Oval 84"/>
            <p:cNvSpPr/>
            <p:nvPr/>
          </p:nvSpPr>
          <p:spPr>
            <a:xfrm>
              <a:off x="3069848" y="2204864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3069848" y="3020955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069848" y="3837046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</a:rPr>
                <a:t>e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3069848" y="4653136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a</a:t>
              </a:r>
              <a:endParaRPr lang="en-US" dirty="0"/>
            </a:p>
          </p:txBody>
        </p:sp>
        <p:cxnSp>
          <p:nvCxnSpPr>
            <p:cNvPr id="89" name="Straight Arrow Connector 88"/>
            <p:cNvCxnSpPr>
              <a:stCxn id="85" idx="4"/>
              <a:endCxn id="86" idx="0"/>
            </p:cNvCxnSpPr>
            <p:nvPr/>
          </p:nvCxnSpPr>
          <p:spPr>
            <a:xfrm>
              <a:off x="3357880" y="2708920"/>
              <a:ext cx="0" cy="31203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6" idx="4"/>
              <a:endCxn id="87" idx="0"/>
            </p:cNvCxnSpPr>
            <p:nvPr/>
          </p:nvCxnSpPr>
          <p:spPr>
            <a:xfrm>
              <a:off x="3357880" y="3525011"/>
              <a:ext cx="0" cy="31203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7" idx="4"/>
            </p:cNvCxnSpPr>
            <p:nvPr/>
          </p:nvCxnSpPr>
          <p:spPr>
            <a:xfrm>
              <a:off x="3357880" y="4341102"/>
              <a:ext cx="0" cy="384042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3394998" y="26516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57880" y="35010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357880" y="42930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sp>
        <p:nvSpPr>
          <p:cNvPr id="97" name="Multiply 96"/>
          <p:cNvSpPr/>
          <p:nvPr/>
        </p:nvSpPr>
        <p:spPr>
          <a:xfrm flipV="1">
            <a:off x="7163670" y="1919636"/>
            <a:ext cx="504056" cy="45500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8353534" y="2468894"/>
            <a:ext cx="610954" cy="1320146"/>
            <a:chOff x="8353534" y="1892830"/>
            <a:chExt cx="610954" cy="1320146"/>
          </a:xfrm>
        </p:grpSpPr>
        <p:sp>
          <p:nvSpPr>
            <p:cNvPr id="98" name="Oval 97"/>
            <p:cNvSpPr/>
            <p:nvPr/>
          </p:nvSpPr>
          <p:spPr>
            <a:xfrm>
              <a:off x="8353534" y="2708920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b</a:t>
              </a:r>
              <a:endParaRPr lang="en-US" dirty="0"/>
            </a:p>
          </p:txBody>
        </p:sp>
        <p:cxnSp>
          <p:nvCxnSpPr>
            <p:cNvPr id="99" name="Straight Arrow Connector 98"/>
            <p:cNvCxnSpPr>
              <a:stCxn id="100" idx="4"/>
              <a:endCxn id="98" idx="0"/>
            </p:cNvCxnSpPr>
            <p:nvPr/>
          </p:nvCxnSpPr>
          <p:spPr>
            <a:xfrm flipH="1">
              <a:off x="8641566" y="2396886"/>
              <a:ext cx="10016" cy="312034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8363550" y="1892830"/>
              <a:ext cx="576064" cy="504056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a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651582" y="236823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22693" y="755412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 = 7 timestamps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07704" y="1249596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</a:t>
            </a:r>
            <a:r>
              <a:rPr lang="en-US" sz="2400" dirty="0" smtClean="0"/>
              <a:t>2: Create new path by extending if possible</a:t>
            </a:r>
          </a:p>
          <a:p>
            <a:r>
              <a:rPr lang="en-US" sz="2400" dirty="0" smtClean="0"/>
              <a:t>Report cycles if found.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1259632" y="3901698"/>
            <a:ext cx="383294" cy="22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6" name="Right Arrow 95"/>
          <p:cNvSpPr/>
          <p:nvPr/>
        </p:nvSpPr>
        <p:spPr>
          <a:xfrm>
            <a:off x="5052802" y="3925700"/>
            <a:ext cx="383294" cy="22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97" grpId="0" animBg="1"/>
      <p:bldP spid="97" grpId="1" animBg="1"/>
      <p:bldP spid="3" grpId="0" animBg="1"/>
      <p:bldP spid="96" grpId="0" animBg="1"/>
      <p:bldP spid="9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  <p:pic>
        <p:nvPicPr>
          <p:cNvPr id="10" name="Picture 2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437226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4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length Frequency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  <p:pic>
        <p:nvPicPr>
          <p:cNvPr id="2052" name="Picture 4" descr="C:\Users\Rohit\ownCloud\papers\mypapers\DynamicCycles\images\f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88" y="1052736"/>
            <a:ext cx="3291840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Rohit\ownCloud\papers\mypapers\DynamicCycles\images\s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544" y="1052736"/>
            <a:ext cx="3291840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Rohit\ownCloud\papers\mypapers\DynamicCycles\images\twit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544" y="3789040"/>
            <a:ext cx="3291840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1680" y="350100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Facebook Chat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0152" y="34290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SMS Chat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02923" y="6228020"/>
            <a:ext cx="16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Twitter retweet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Analyze the text of tweets/retweets in the temporal cycles</a:t>
            </a:r>
          </a:p>
          <a:p>
            <a:pPr lvl="1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Most of them are advertisements and the users looked like fake accounts used to promote message on social network.</a:t>
            </a:r>
          </a:p>
          <a:p>
            <a:r>
              <a:rPr lang="en-US" sz="2800" dirty="0" smtClean="0"/>
              <a:t>Smart algorithm using 2 or 3 pass over the data.</a:t>
            </a:r>
          </a:p>
          <a:p>
            <a:pPr lvl="1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2400" baseline="30000" dirty="0" smtClean="0">
                <a:solidFill>
                  <a:schemeClr val="accent2">
                    <a:lumMod val="50000"/>
                  </a:schemeClr>
                </a:solidFill>
              </a:rPr>
              <a:t>st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Pass: get all the root nodes and edges which might be part of a cycle.</a:t>
            </a:r>
          </a:p>
          <a:p>
            <a:pPr lvl="1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sz="2400" baseline="30000" dirty="0" smtClean="0">
                <a:solidFill>
                  <a:schemeClr val="accent2">
                    <a:lumMod val="50000"/>
                  </a:schemeClr>
                </a:solidFill>
              </a:rPr>
              <a:t>nd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Pass: running smart DFS using the information gained in first pass.</a:t>
            </a:r>
          </a:p>
          <a:p>
            <a:r>
              <a:rPr lang="en-US" dirty="0" smtClean="0"/>
              <a:t>Using cycle length distribution to categories temporal network.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78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  <p:pic>
        <p:nvPicPr>
          <p:cNvPr id="9220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116632"/>
            <a:ext cx="8576747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5534" y="5085184"/>
            <a:ext cx="8216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art and science of asking questions is the source of all </a:t>
            </a:r>
            <a:r>
              <a:rPr lang="en-US" b="1" dirty="0" smtClean="0"/>
              <a:t>knowledge </a:t>
            </a:r>
          </a:p>
          <a:p>
            <a:r>
              <a:rPr lang="en-US" b="1" dirty="0" smtClean="0"/>
              <a:t>- </a:t>
            </a:r>
            <a:r>
              <a:rPr lang="en-US" dirty="0" smtClean="0"/>
              <a:t>Thomas </a:t>
            </a:r>
            <a:r>
              <a:rPr lang="en-US" dirty="0"/>
              <a:t>Berger</a:t>
            </a:r>
            <a:endParaRPr lang="en-US" b="1" dirty="0"/>
          </a:p>
        </p:txBody>
      </p:sp>
      <p:pic>
        <p:nvPicPr>
          <p:cNvPr id="9222" name="Picture 6" descr="C:\Users\Rohit\AppData\Local\Microsoft\Windows\INetCache\IE\YWYA9GRC\question_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517232"/>
            <a:ext cx="907758" cy="90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5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Network/Graph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</a:t>
            </a:r>
            <a:r>
              <a:rPr lang="en-US" b="0" dirty="0" smtClean="0"/>
              <a:t>nteraction </a:t>
            </a:r>
            <a:r>
              <a:rPr lang="nl-BE" b="0" dirty="0" smtClean="0"/>
              <a:t>Network:</a:t>
            </a:r>
            <a:r>
              <a:rPr lang="en-US" b="0" dirty="0" smtClean="0"/>
              <a:t> sequence </a:t>
            </a:r>
            <a:r>
              <a:rPr lang="en-US" b="0" dirty="0"/>
              <a:t>of </a:t>
            </a:r>
            <a:r>
              <a:rPr lang="en-US" b="0" dirty="0" smtClean="0"/>
              <a:t>timestamped interactions </a:t>
            </a:r>
            <a:r>
              <a:rPr lang="en-US" b="0" dirty="0"/>
              <a:t>є over edges of a static graph G = (V,E).</a:t>
            </a:r>
          </a:p>
          <a:p>
            <a:r>
              <a:rPr lang="en-US" b="0" dirty="0"/>
              <a:t>For example </a:t>
            </a:r>
          </a:p>
          <a:p>
            <a:pPr lvl="1"/>
            <a:r>
              <a:rPr lang="en-US" b="0" dirty="0"/>
              <a:t>Social interaction in </a:t>
            </a:r>
            <a:r>
              <a:rPr lang="en-US" b="0" dirty="0" smtClean="0"/>
              <a:t>a social </a:t>
            </a:r>
            <a:r>
              <a:rPr lang="nl-BE" b="0" dirty="0"/>
              <a:t>n</a:t>
            </a:r>
            <a:r>
              <a:rPr lang="nl-BE" b="0" dirty="0" smtClean="0"/>
              <a:t>etwork;</a:t>
            </a:r>
            <a:endParaRPr lang="en-US" b="0" dirty="0"/>
          </a:p>
          <a:p>
            <a:pPr lvl="1"/>
            <a:r>
              <a:rPr lang="en-US" b="0" dirty="0"/>
              <a:t>Email/ Message or call interaction in </a:t>
            </a:r>
            <a:r>
              <a:rPr lang="en-US" b="0" dirty="0" smtClean="0"/>
              <a:t>a communication network;</a:t>
            </a:r>
            <a:endParaRPr lang="en-US" b="0" dirty="0"/>
          </a:p>
          <a:p>
            <a:pPr lvl="1"/>
            <a:r>
              <a:rPr lang="en-US" b="0" dirty="0"/>
              <a:t>Data </a:t>
            </a:r>
            <a:r>
              <a:rPr lang="en-US" b="0" dirty="0" smtClean="0"/>
              <a:t>exchange in a computer </a:t>
            </a:r>
            <a:r>
              <a:rPr lang="nl-BE" b="0" dirty="0"/>
              <a:t>n</a:t>
            </a:r>
            <a:r>
              <a:rPr lang="nl-BE" b="0" dirty="0" smtClean="0"/>
              <a:t>etwork;</a:t>
            </a:r>
          </a:p>
          <a:p>
            <a:pPr lvl="1"/>
            <a:r>
              <a:rPr lang="nl-BE" b="0" dirty="0" smtClean="0"/>
              <a:t>Money transactions in a financial network.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76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28" y="2513598"/>
            <a:ext cx="360000" cy="59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516" y="1393088"/>
            <a:ext cx="360000" cy="59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582" y="3728319"/>
            <a:ext cx="360000" cy="59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51" y="1393088"/>
            <a:ext cx="360000" cy="59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28" y="3644632"/>
            <a:ext cx="360000" cy="595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5235" y="30910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23945" y="42663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39074" y="4325509"/>
            <a:ext cx="26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5504464" y="1944728"/>
            <a:ext cx="14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0820" y="1984414"/>
            <a:ext cx="26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538150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(a , e,1)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25654" y="1944728"/>
            <a:ext cx="2557576" cy="99533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36211" y="2028011"/>
            <a:ext cx="1371040" cy="161662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4967" y="538150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(d,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c,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2)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>
            <a:endCxn id="10" idx="1"/>
          </p:cNvCxnSpPr>
          <p:nvPr/>
        </p:nvCxnSpPr>
        <p:spPr>
          <a:xfrm flipV="1">
            <a:off x="3721663" y="3942232"/>
            <a:ext cx="1499665" cy="13663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87917" y="538254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(b 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c, 3)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363230" y="2028011"/>
            <a:ext cx="15980" cy="149510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38483" y="538150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(e 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c, 4)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4333" y="538150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(a 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d, 5)</a:t>
            </a:r>
          </a:p>
        </p:txBody>
      </p:sp>
      <p:cxnSp>
        <p:nvCxnSpPr>
          <p:cNvPr id="25" name="Straight Connector 24"/>
          <p:cNvCxnSpPr>
            <a:stCxn id="6" idx="3"/>
          </p:cNvCxnSpPr>
          <p:nvPr/>
        </p:nvCxnSpPr>
        <p:spPr>
          <a:xfrm flipV="1">
            <a:off x="2560928" y="1984414"/>
            <a:ext cx="910654" cy="82438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07251" y="538150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(b 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c, 6)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87345" y="538150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(d, c,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7)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59453" y="537612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(a 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c, 8)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42783" y="5376121"/>
            <a:ext cx="143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 . . .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2625654" y="3054467"/>
            <a:ext cx="2525904" cy="73457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51582" y="2434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51558" y="26298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75040" y="4078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74748" y="27944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76698" y="2028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05018" y="40986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 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52312" y="3066662"/>
            <a:ext cx="41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32630" y="28040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1" grpId="0"/>
      <p:bldP spid="23" grpId="0"/>
      <p:bldP spid="24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network in a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28" y="2513598"/>
            <a:ext cx="360000" cy="59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516" y="1393088"/>
            <a:ext cx="360000" cy="59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582" y="3728319"/>
            <a:ext cx="360000" cy="59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51" y="1393088"/>
            <a:ext cx="360000" cy="59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28" y="3644632"/>
            <a:ext cx="360000" cy="595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5235" y="30910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23945" y="42663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39074" y="4325509"/>
            <a:ext cx="26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5504464" y="1944728"/>
            <a:ext cx="14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0820" y="1984414"/>
            <a:ext cx="26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538150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(a , e,1)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25654" y="1944728"/>
            <a:ext cx="2557576" cy="99533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36211" y="2028011"/>
            <a:ext cx="1371040" cy="161662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4967" y="538150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(d,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c,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2)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>
            <a:endCxn id="10" idx="1"/>
          </p:cNvCxnSpPr>
          <p:nvPr/>
        </p:nvCxnSpPr>
        <p:spPr>
          <a:xfrm flipV="1">
            <a:off x="3721663" y="3942232"/>
            <a:ext cx="1499665" cy="13663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87917" y="538254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(b 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c, 3)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363230" y="2028011"/>
            <a:ext cx="15980" cy="149510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38483" y="538150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(e 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c, 4)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4333" y="538150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(a 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d, 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07251" y="538150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(b 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c, 6)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87345" y="538150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(d, c,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7)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59453" y="537612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(a 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c, 8)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42783" y="5376121"/>
            <a:ext cx="143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 . . 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51582" y="2434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51558" y="26298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75040" y="4078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74748" y="27944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4648" y="1208422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Window=4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6127459" y="3040243"/>
            <a:ext cx="710747" cy="4243230"/>
          </a:xfrm>
          <a:prstGeom prst="rightBrace">
            <a:avLst>
              <a:gd name="adj1" fmla="val 8333"/>
              <a:gd name="adj2" fmla="val 502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012160" y="45101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3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network in a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28" y="2513598"/>
            <a:ext cx="360000" cy="59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516" y="1393088"/>
            <a:ext cx="360000" cy="59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582" y="3728319"/>
            <a:ext cx="360000" cy="59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51" y="1393088"/>
            <a:ext cx="360000" cy="59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28" y="3644632"/>
            <a:ext cx="360000" cy="595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5235" y="30910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23945" y="42663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39074" y="4325509"/>
            <a:ext cx="26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5504464" y="1944728"/>
            <a:ext cx="14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0820" y="1984414"/>
            <a:ext cx="26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538150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(a , e,1)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836211" y="2028011"/>
            <a:ext cx="1371040" cy="161662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4967" y="538150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(d,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c,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2)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>
            <a:endCxn id="10" idx="1"/>
          </p:cNvCxnSpPr>
          <p:nvPr/>
        </p:nvCxnSpPr>
        <p:spPr>
          <a:xfrm flipV="1">
            <a:off x="3721663" y="3942232"/>
            <a:ext cx="1499665" cy="13663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87917" y="538254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(b 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c, 3)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363230" y="2028011"/>
            <a:ext cx="15980" cy="149510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38483" y="538150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(e 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c, 4)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4333" y="538150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(a 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d, 5)</a:t>
            </a:r>
          </a:p>
        </p:txBody>
      </p:sp>
      <p:cxnSp>
        <p:nvCxnSpPr>
          <p:cNvPr id="25" name="Straight Connector 24"/>
          <p:cNvCxnSpPr>
            <a:stCxn id="6" idx="3"/>
          </p:cNvCxnSpPr>
          <p:nvPr/>
        </p:nvCxnSpPr>
        <p:spPr>
          <a:xfrm flipV="1">
            <a:off x="2560928" y="1984414"/>
            <a:ext cx="910654" cy="82438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07251" y="538150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(b , </a:t>
            </a:r>
            <a:r>
              <a:rPr lang="en-US" b="1" dirty="0">
                <a:solidFill>
                  <a:srgbClr val="FF6600"/>
                </a:solidFill>
              </a:rPr>
              <a:t>c, 6)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87345" y="538150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(d, c,</a:t>
            </a:r>
            <a:r>
              <a:rPr lang="en-US" b="1" dirty="0">
                <a:solidFill>
                  <a:srgbClr val="FF6600"/>
                </a:solidFill>
              </a:rPr>
              <a:t> 7)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59453" y="537612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(a , </a:t>
            </a:r>
            <a:r>
              <a:rPr lang="en-US" b="1" dirty="0">
                <a:solidFill>
                  <a:srgbClr val="FF6600"/>
                </a:solidFill>
              </a:rPr>
              <a:t>c, 8)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42783" y="5376121"/>
            <a:ext cx="143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. . . 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51558" y="26298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75040" y="4078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74748" y="27944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76698" y="2028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4648" y="1208422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Window=4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6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network in a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28" y="2513598"/>
            <a:ext cx="360000" cy="59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516" y="1393088"/>
            <a:ext cx="360000" cy="59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582" y="3728319"/>
            <a:ext cx="360000" cy="59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51" y="1393088"/>
            <a:ext cx="360000" cy="59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28" y="3644632"/>
            <a:ext cx="360000" cy="595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5235" y="30910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23945" y="42663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39074" y="4325509"/>
            <a:ext cx="26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5504464" y="1944728"/>
            <a:ext cx="14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0820" y="1984414"/>
            <a:ext cx="26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538150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(a , e,1)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836211" y="2028011"/>
            <a:ext cx="1371040" cy="161662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4967" y="538150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(d,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c,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2)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" name="Straight Connector 19"/>
          <p:cNvCxnSpPr>
            <a:endCxn id="10" idx="1"/>
          </p:cNvCxnSpPr>
          <p:nvPr/>
        </p:nvCxnSpPr>
        <p:spPr>
          <a:xfrm flipV="1">
            <a:off x="3721663" y="3942232"/>
            <a:ext cx="1499665" cy="13663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87917" y="538254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(b 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c, 3)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363230" y="2028011"/>
            <a:ext cx="15980" cy="149510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38483" y="538150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(e 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c, 4)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4333" y="538150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(a 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d, 5)</a:t>
            </a:r>
          </a:p>
        </p:txBody>
      </p:sp>
      <p:cxnSp>
        <p:nvCxnSpPr>
          <p:cNvPr id="25" name="Straight Connector 24"/>
          <p:cNvCxnSpPr>
            <a:stCxn id="6" idx="3"/>
          </p:cNvCxnSpPr>
          <p:nvPr/>
        </p:nvCxnSpPr>
        <p:spPr>
          <a:xfrm flipV="1">
            <a:off x="2560928" y="1984414"/>
            <a:ext cx="910654" cy="82438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07251" y="538150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(b 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c, 6)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87345" y="538150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(d, c,</a:t>
            </a:r>
            <a:r>
              <a:rPr lang="en-US" b="1" dirty="0">
                <a:solidFill>
                  <a:srgbClr val="FF6600"/>
                </a:solidFill>
              </a:rPr>
              <a:t> 7)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59453" y="537612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(a , </a:t>
            </a:r>
            <a:r>
              <a:rPr lang="en-US" b="1" dirty="0">
                <a:solidFill>
                  <a:srgbClr val="FF6600"/>
                </a:solidFill>
              </a:rPr>
              <a:t>c, 8)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42783" y="5376121"/>
            <a:ext cx="143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. . . 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51558" y="26298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75040" y="4078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74748" y="27944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76698" y="2028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05018" y="40986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 6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4648" y="1208422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Window=4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hit\ownCloud\papers\mypapers\DynamicCycles\images\SImple Cycle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96952"/>
            <a:ext cx="4896544" cy="323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simple cycle is a closed path/walk with no repetitions of vertices or edges allowed, other than the repetition of starting and end vertex.”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  <p:sp>
        <p:nvSpPr>
          <p:cNvPr id="6" name="Multiply 5"/>
          <p:cNvSpPr/>
          <p:nvPr/>
        </p:nvSpPr>
        <p:spPr>
          <a:xfrm flipV="1">
            <a:off x="5436096" y="5390904"/>
            <a:ext cx="504056" cy="45500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Temporal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28" y="2513598"/>
            <a:ext cx="360000" cy="59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516" y="1393088"/>
            <a:ext cx="360000" cy="59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582" y="3728319"/>
            <a:ext cx="360000" cy="59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51" y="1393088"/>
            <a:ext cx="360000" cy="59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28" y="3644632"/>
            <a:ext cx="360000" cy="595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45235" y="30910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23945" y="42663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39074" y="4325509"/>
            <a:ext cx="26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5504464" y="1944728"/>
            <a:ext cx="14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70820" y="1984414"/>
            <a:ext cx="26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25654" y="1944728"/>
            <a:ext cx="2557576" cy="99533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36211" y="2028011"/>
            <a:ext cx="1371040" cy="161662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9" idx="1"/>
          </p:cNvCxnSpPr>
          <p:nvPr/>
        </p:nvCxnSpPr>
        <p:spPr>
          <a:xfrm flipV="1">
            <a:off x="3721663" y="3942232"/>
            <a:ext cx="1499665" cy="13663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63230" y="2028011"/>
            <a:ext cx="15980" cy="149510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</p:cNvCxnSpPr>
          <p:nvPr/>
        </p:nvCxnSpPr>
        <p:spPr>
          <a:xfrm flipV="1">
            <a:off x="2560928" y="1984414"/>
            <a:ext cx="910654" cy="8243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625654" y="3054467"/>
            <a:ext cx="2525904" cy="73457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51582" y="2434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51558" y="26298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75040" y="4078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74748" y="27944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76698" y="2028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05018" y="40986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 6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52312" y="3066662"/>
            <a:ext cx="41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32630" y="28040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55820" y="501594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 , </a:t>
            </a:r>
            <a:r>
              <a:rPr lang="en-US" dirty="0"/>
              <a:t>d, 5</a:t>
            </a:r>
            <a:r>
              <a:rPr lang="en-US" dirty="0" smtClean="0"/>
              <a:t>) →</a:t>
            </a:r>
            <a:r>
              <a:rPr lang="en-US" dirty="0"/>
              <a:t>(d, c, 7</a:t>
            </a:r>
            <a:r>
              <a:rPr lang="en-US" dirty="0" smtClean="0"/>
              <a:t>)→(c </a:t>
            </a:r>
            <a:r>
              <a:rPr lang="en-US" dirty="0"/>
              <a:t>, </a:t>
            </a:r>
            <a:r>
              <a:rPr lang="en-US" dirty="0" smtClean="0"/>
              <a:t>a, 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98617" y="566124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 , </a:t>
            </a:r>
            <a:r>
              <a:rPr lang="en-US" dirty="0"/>
              <a:t>d, 5</a:t>
            </a:r>
            <a:r>
              <a:rPr lang="en-US" dirty="0" smtClean="0"/>
              <a:t>) →</a:t>
            </a:r>
            <a:r>
              <a:rPr lang="en-US" dirty="0"/>
              <a:t>(d, c, </a:t>
            </a:r>
            <a:r>
              <a:rPr lang="en-US" dirty="0" smtClean="0"/>
              <a:t>2)→(c </a:t>
            </a:r>
            <a:r>
              <a:rPr lang="en-US" dirty="0"/>
              <a:t>, </a:t>
            </a:r>
            <a:r>
              <a:rPr lang="en-US" dirty="0" smtClean="0"/>
              <a:t>a, 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Multiply 33"/>
          <p:cNvSpPr/>
          <p:nvPr/>
        </p:nvSpPr>
        <p:spPr>
          <a:xfrm flipV="1">
            <a:off x="5377762" y="5618409"/>
            <a:ext cx="504056" cy="45500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300192" y="3236236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Length = #edges = 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00192" y="2701601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Duration = t</a:t>
            </a:r>
            <a:r>
              <a:rPr lang="en-US" b="1" baseline="-25000" dirty="0" smtClean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-t</a:t>
            </a:r>
            <a:r>
              <a:rPr lang="en-US" b="1" baseline="-250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= 8-5=3</a:t>
            </a:r>
          </a:p>
        </p:txBody>
      </p:sp>
    </p:spTree>
    <p:extLst>
      <p:ext uri="{BB962C8B-B14F-4D97-AF65-F5344CB8AC3E}">
        <p14:creationId xmlns:p14="http://schemas.microsoft.com/office/powerpoint/2010/main" val="392352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Interaction networks: </a:t>
            </a:r>
            <a:r>
              <a:rPr lang="en-GB" sz="2000" dirty="0">
                <a:solidFill>
                  <a:schemeClr val="accent2"/>
                </a:solidFill>
              </a:rPr>
              <a:t>many interesting patterns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r>
              <a:rPr lang="en-GB" sz="2000" dirty="0"/>
              <a:t>Patterns capture differences in use of networks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 err="1"/>
              <a:t>Paranjape</a:t>
            </a:r>
            <a:r>
              <a:rPr lang="en-GB" sz="2000" dirty="0"/>
              <a:t>, A., Benson, A. R., &amp; </a:t>
            </a:r>
            <a:r>
              <a:rPr lang="en-GB" sz="2000" dirty="0" err="1"/>
              <a:t>Leskovec</a:t>
            </a:r>
            <a:r>
              <a:rPr lang="en-GB" sz="2000" dirty="0"/>
              <a:t>, J. (2017). Motifs in temporal networks. In </a:t>
            </a:r>
            <a:r>
              <a:rPr lang="en-GB" sz="2000" i="1" dirty="0"/>
              <a:t>Proceedings of the Tenth ACM International Conference on Web Search and Data Mining</a:t>
            </a:r>
            <a:r>
              <a:rPr lang="en-GB" sz="2000" dirty="0"/>
              <a:t> (pp. 601-610). ACM.</a:t>
            </a:r>
          </a:p>
          <a:p>
            <a:endParaRPr lang="en-GB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7973C52-A8E4-48F9-8C16-416A8F83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93" y="1988840"/>
            <a:ext cx="3068209" cy="2802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D1C81BD-608D-4F93-B612-5907E9FB0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921" y="1916832"/>
            <a:ext cx="2652423" cy="29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6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8763</TotalTime>
  <Words>809</Words>
  <Application>Microsoft Office PowerPoint</Application>
  <PresentationFormat>On-screen Show (4:3)</PresentationFormat>
  <Paragraphs>260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Tema de Office</vt:lpstr>
      <vt:lpstr>Diseño personalizado</vt:lpstr>
      <vt:lpstr>Finding simple temporal cycles in an interaction network</vt:lpstr>
      <vt:lpstr>Interaction Network/Graph</vt:lpstr>
      <vt:lpstr>Example</vt:lpstr>
      <vt:lpstr>Interaction network in a window</vt:lpstr>
      <vt:lpstr>Interaction network in a window</vt:lpstr>
      <vt:lpstr>Interaction network in a window</vt:lpstr>
      <vt:lpstr>Simple Cycle</vt:lpstr>
      <vt:lpstr>Simple Temporal Cycle</vt:lpstr>
      <vt:lpstr>Motivation</vt:lpstr>
      <vt:lpstr>Perspective</vt:lpstr>
      <vt:lpstr>What we want to study</vt:lpstr>
      <vt:lpstr>Naïve algorithm</vt:lpstr>
      <vt:lpstr>Naïve algorithm</vt:lpstr>
      <vt:lpstr>Performance</vt:lpstr>
      <vt:lpstr>Cycle length Frequency Distribution</vt:lpstr>
      <vt:lpstr>Current work</vt:lpstr>
      <vt:lpstr>PowerPoint Presentation</vt:lpstr>
    </vt:vector>
  </TitlesOfParts>
  <Company>FIB - UPC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IT4BI-DC</dc:title>
  <dc:creator>Alberto Abello</dc:creator>
  <cp:lastModifiedBy>Rohit</cp:lastModifiedBy>
  <cp:revision>923</cp:revision>
  <dcterms:created xsi:type="dcterms:W3CDTF">2009-12-01T17:55:02Z</dcterms:created>
  <dcterms:modified xsi:type="dcterms:W3CDTF">2017-09-18T08:22:18Z</dcterms:modified>
</cp:coreProperties>
</file>