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  <p:sldMasterId id="2147483660" r:id="rId14"/>
  </p:sldMasterIdLst>
  <p:notesMasterIdLst>
    <p:notesMasterId r:id="rId40"/>
  </p:notesMasterIdLst>
  <p:handoutMasterIdLst>
    <p:handoutMasterId r:id="rId41"/>
  </p:handoutMasterIdLst>
  <p:sldIdLst>
    <p:sldId id="390" r:id="rId15"/>
    <p:sldId id="483" r:id="rId16"/>
    <p:sldId id="484" r:id="rId17"/>
    <p:sldId id="503" r:id="rId18"/>
    <p:sldId id="504" r:id="rId19"/>
    <p:sldId id="505" r:id="rId20"/>
    <p:sldId id="485" r:id="rId21"/>
    <p:sldId id="486" r:id="rId22"/>
    <p:sldId id="487" r:id="rId23"/>
    <p:sldId id="508" r:id="rId24"/>
    <p:sldId id="510" r:id="rId25"/>
    <p:sldId id="488" r:id="rId26"/>
    <p:sldId id="491" r:id="rId27"/>
    <p:sldId id="492" r:id="rId28"/>
    <p:sldId id="515" r:id="rId29"/>
    <p:sldId id="495" r:id="rId30"/>
    <p:sldId id="498" r:id="rId31"/>
    <p:sldId id="499" r:id="rId32"/>
    <p:sldId id="500" r:id="rId33"/>
    <p:sldId id="501" r:id="rId34"/>
    <p:sldId id="511" r:id="rId35"/>
    <p:sldId id="502" r:id="rId36"/>
    <p:sldId id="512" r:id="rId37"/>
    <p:sldId id="513" r:id="rId38"/>
    <p:sldId id="514" r:id="rId3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BACC6"/>
    <a:srgbClr val="0099FF"/>
    <a:srgbClr val="0033CC"/>
    <a:srgbClr val="000066"/>
    <a:srgbClr val="003399"/>
    <a:srgbClr val="3366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8816" autoAdjust="0"/>
  </p:normalViewPr>
  <p:slideViewPr>
    <p:cSldViewPr>
      <p:cViewPr>
        <p:scale>
          <a:sx n="85" d="100"/>
          <a:sy n="85" d="100"/>
        </p:scale>
        <p:origin x="-1142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EBAC3B-9487-4C8D-A960-BE03EE838149}" type="datetimeFigureOut">
              <a:rPr lang="es-ES"/>
              <a:pPr>
                <a:defRPr/>
              </a:pPr>
              <a:t>29/03/2017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17277D-AB08-4494-B329-FAC99B05A8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681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9EDAFB-B8C7-4D59-BD1C-373573C7EABA}" type="datetimeFigureOut">
              <a:rPr lang="es-ES"/>
              <a:pPr>
                <a:defRPr/>
              </a:pPr>
              <a:t>29/03/2017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488D903-0D34-493C-8DDD-DCAC24325E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Layout: spacing of list of interactions at thee bottom could Be improved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4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>
                <a:sym typeface="Wingdings" panose="05000000000000000000" pitchFamily="2" charset="2"/>
              </a:rPr>
              <a:t>based on principle that having z trailing zeros has a probability of 2</a:t>
            </a:r>
            <a:r>
              <a:rPr lang="en-US" sz="1200" b="0" baseline="30000" dirty="0" smtClean="0">
                <a:sym typeface="Wingdings" panose="05000000000000000000" pitchFamily="2" charset="2"/>
              </a:rPr>
              <a:t>z+1 </a:t>
            </a:r>
            <a:r>
              <a:rPr lang="en-US" sz="1200" b="0" dirty="0" smtClean="0">
                <a:sym typeface="Wingdings" panose="05000000000000000000" pitchFamily="2" charset="2"/>
              </a:rPr>
              <a:t>as estimate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78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>
                <a:sym typeface="Wingdings" panose="05000000000000000000" pitchFamily="2" charset="2"/>
              </a:rPr>
              <a:t>The rationale behind the update procedure is as follows: at any point in time t we need to be able to estimate the number of elements x that arrived within the time interval (t,t+w-1)</a:t>
            </a:r>
            <a:r>
              <a:rPr lang="en-US" sz="1200" b="0" baseline="0" dirty="0" smtClean="0">
                <a:sym typeface="Wingdings" panose="05000000000000000000" pitchFamily="2" charset="2"/>
              </a:rPr>
              <a:t> .</a:t>
            </a:r>
            <a:r>
              <a:rPr lang="en-US" sz="1200" b="0" dirty="0" smtClean="0">
                <a:sym typeface="Wingdings" panose="05000000000000000000" pitchFamily="2" charset="2"/>
              </a:rPr>
              <a:t>Therefore it is essential to know the maximal</a:t>
            </a:r>
            <a:r>
              <a:rPr lang="en-US" sz="1200" b="0" baseline="0" dirty="0" smtClean="0">
                <a:sym typeface="Wingdings" panose="05000000000000000000" pitchFamily="2" charset="2"/>
              </a:rPr>
              <a:t> </a:t>
            </a:r>
            <a:r>
              <a:rPr lang="en-US" sz="1200" b="0" dirty="0" smtClean="0">
                <a:sym typeface="Wingdings" panose="05000000000000000000" pitchFamily="2" charset="2"/>
              </a:rPr>
              <a:t>rho(x) of all x that arrived within this interval. We keep those pairs 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in </a:t>
            </a:r>
            <a:r>
              <a:rPr lang="en-US" sz="1200" b="0" dirty="0" err="1" smtClean="0">
                <a:sym typeface="Wingdings" panose="05000000000000000000" pitchFamily="2" charset="2"/>
              </a:rPr>
              <a:t>L_i</a:t>
            </a:r>
            <a:r>
              <a:rPr lang="en-US" sz="1200" b="0" dirty="0" smtClean="0">
                <a:sym typeface="Wingdings" panose="05000000000000000000" pitchFamily="2" charset="2"/>
              </a:rPr>
              <a:t> such that r may, at some point, become the maximal value as we shift the window further back in time. It is easy to see that any pair 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such that r &lt;= rho(x) for a newly arrived x at t will always be dominated by (rho(x),t). On the other hand, if rho(x)&lt;r we still do have to store (rho(x),t) as</a:t>
            </a:r>
            <a:r>
              <a:rPr lang="en-US" sz="1200" b="0" baseline="0" dirty="0" smtClean="0">
                <a:sym typeface="Wingdings" panose="05000000000000000000" pitchFamily="2" charset="2"/>
              </a:rPr>
              <a:t> </a:t>
            </a:r>
            <a:r>
              <a:rPr lang="en-US" sz="1200" b="0" dirty="0" smtClean="0">
                <a:sym typeface="Wingdings" panose="05000000000000000000" pitchFamily="2" charset="2"/>
              </a:rPr>
              <a:t>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will leave the window before (rho(x),t) will.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78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1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65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ym typeface="Wingdings" panose="05000000000000000000" pitchFamily="2" charset="2"/>
              </a:rPr>
              <a:t>The rationale behind the update procedure is as follows: at any point in time t we need to be able to estimate the number of elements x that arrived within the time interval (t,t+w-1)</a:t>
            </a:r>
            <a:r>
              <a:rPr lang="en-US" sz="1200" b="0" baseline="0" dirty="0" smtClean="0">
                <a:sym typeface="Wingdings" panose="05000000000000000000" pitchFamily="2" charset="2"/>
              </a:rPr>
              <a:t> .</a:t>
            </a:r>
            <a:r>
              <a:rPr lang="en-US" sz="1200" b="0" dirty="0" smtClean="0">
                <a:sym typeface="Wingdings" panose="05000000000000000000" pitchFamily="2" charset="2"/>
              </a:rPr>
              <a:t>Therefore it is essential to know the maximal</a:t>
            </a:r>
            <a:r>
              <a:rPr lang="en-US" sz="1200" b="0" baseline="0" dirty="0" smtClean="0">
                <a:sym typeface="Wingdings" panose="05000000000000000000" pitchFamily="2" charset="2"/>
              </a:rPr>
              <a:t> </a:t>
            </a:r>
            <a:r>
              <a:rPr lang="en-US" sz="1200" b="0" dirty="0" smtClean="0">
                <a:sym typeface="Wingdings" panose="05000000000000000000" pitchFamily="2" charset="2"/>
              </a:rPr>
              <a:t>rho(x) of all x that arrived within this interval. We keep those pairs 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in </a:t>
            </a:r>
            <a:r>
              <a:rPr lang="en-US" sz="1200" b="0" dirty="0" err="1" smtClean="0">
                <a:sym typeface="Wingdings" panose="05000000000000000000" pitchFamily="2" charset="2"/>
              </a:rPr>
              <a:t>L_i</a:t>
            </a:r>
            <a:r>
              <a:rPr lang="en-US" sz="1200" b="0" dirty="0" smtClean="0">
                <a:sym typeface="Wingdings" panose="05000000000000000000" pitchFamily="2" charset="2"/>
              </a:rPr>
              <a:t> such that r may, at some point, become the maximal value as we shift the window further back in time. It is easy to see that any pair 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such that r &lt;= rho(x) for a newly arrived x at t will always be dominated by (rho(x),t). On the other hand, if rho(x)&lt;r we still do have to store (rho(x),t) as</a:t>
            </a:r>
            <a:r>
              <a:rPr lang="en-US" sz="1200" b="0" baseline="0" dirty="0" smtClean="0">
                <a:sym typeface="Wingdings" panose="05000000000000000000" pitchFamily="2" charset="2"/>
              </a:rPr>
              <a:t> </a:t>
            </a:r>
            <a:r>
              <a:rPr lang="en-US" sz="1200" b="0" dirty="0" smtClean="0">
                <a:sym typeface="Wingdings" panose="05000000000000000000" pitchFamily="2" charset="2"/>
              </a:rPr>
              <a:t>(</a:t>
            </a:r>
            <a:r>
              <a:rPr lang="en-US" sz="1200" b="0" dirty="0" err="1" smtClean="0">
                <a:sym typeface="Wingdings" panose="05000000000000000000" pitchFamily="2" charset="2"/>
              </a:rPr>
              <a:t>r,t</a:t>
            </a:r>
            <a:r>
              <a:rPr lang="en-US" sz="1200" b="0" dirty="0" smtClean="0">
                <a:sym typeface="Wingdings" panose="05000000000000000000" pitchFamily="2" charset="2"/>
              </a:rPr>
              <a:t>) will leave the window before (rho(x),t) will.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53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lists are stored in order of time, this merge operation can be executed in time linear in the length of the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0" name="Shape 135"/>
          <p:cNvSpPr/>
          <p:nvPr userDrawn="1"/>
        </p:nvSpPr>
        <p:spPr>
          <a:xfrm flipV="1">
            <a:off x="5220072" y="1196752"/>
            <a:ext cx="39239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36"/>
          <p:cNvSpPr/>
          <p:nvPr userDrawn="1"/>
        </p:nvSpPr>
        <p:spPr>
          <a:xfrm>
            <a:off x="0" y="6525344"/>
            <a:ext cx="39239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" y="764704"/>
            <a:ext cx="5105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0837-30F2-4B84-9065-9902B1EB099F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AD13-650E-4D25-B73C-15C88D000D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6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595EA-C5D1-4B9B-BE83-C7C775A91762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693B-1713-40E2-8BCB-4E80E00D40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8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C36F-F483-4090-9A0D-60DD9F175863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BCCDA-3561-4972-9119-AA5CCD388F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4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B9A7D-A4AB-4F28-A4F9-AF93E341BA80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C6D3-5D63-4BF1-84D5-485CA6AD8A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18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BB4F-4D4B-4AA6-8188-5ABD9C6F7D37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1AB3-6C18-45AA-8757-738AD6C75D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505A-0DAE-4DA7-B2FD-A71067000C7D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5736-5D6F-43D5-B5AD-1FD495DBDEA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5E18-AB78-4D88-960F-04075DB7F25D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20DCD-DB83-4A6D-B946-663CE605F7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4420F-D49E-434A-8A8E-BD2DCF5C2D15}" type="datetime1">
              <a:rPr lang="en-US" smtClean="0"/>
              <a:t>29-Mar-17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ADDC-6BD6-485E-93FB-2AC0F965BA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20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5ED82-69F2-4D37-80AA-7251F8FC3598}" type="datetime1">
              <a:rPr lang="en-US" smtClean="0"/>
              <a:t>29-Mar-17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7F74-B302-4378-B497-92BBBAD3A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7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143C8-3241-4EA4-8BAC-5D9870021337}" type="datetime1">
              <a:rPr lang="en-US" smtClean="0"/>
              <a:t>29-Mar-17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87DE-AD6D-47CE-93DB-6F99DD343D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121965"/>
            <a:ext cx="6408712" cy="764704"/>
          </a:xfrm>
          <a:noFill/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b="1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b="1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0" name="Shape 156"/>
          <p:cNvSpPr/>
          <p:nvPr userDrawn="1"/>
        </p:nvSpPr>
        <p:spPr>
          <a:xfrm>
            <a:off x="467544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56"/>
          <p:cNvSpPr/>
          <p:nvPr userDrawn="1"/>
        </p:nvSpPr>
        <p:spPr>
          <a:xfrm>
            <a:off x="7854247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44"/>
          <p:cNvSpPr/>
          <p:nvPr userDrawn="1"/>
        </p:nvSpPr>
        <p:spPr>
          <a:xfrm>
            <a:off x="1080112" y="6553919"/>
            <a:ext cx="2771808" cy="0"/>
          </a:xfrm>
          <a:prstGeom prst="line">
            <a:avLst/>
          </a:prstGeom>
          <a:ln w="19050">
            <a:solidFill>
              <a:srgbClr val="2194CB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2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B2D1-3704-4D86-8919-E443CCD47911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30E33-47E2-457A-8E95-1B27FDFC1A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17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BF93-1B40-447B-B697-C4240CAE4790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CB5C-02B5-492A-853D-DDA44F55B61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7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40A20-9B7D-4FDE-BF4C-920F585D7E19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15E0-030D-410C-B42E-BD38004F7C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96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CF1DF-4064-4AF1-93FB-728183514ECE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A40B-D4D5-4468-A59A-44C8400E0C5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1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DE39-2997-4F0C-AEF0-F19B3EAF95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3014464" y="63474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18E43-80BB-47B4-A7C9-92E9D6C2AB76}" type="datetime1">
              <a:rPr lang="en-US" smtClean="0"/>
              <a:t>29-Mar-17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35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hape 135"/>
          <p:cNvSpPr/>
          <p:nvPr userDrawn="1"/>
        </p:nvSpPr>
        <p:spPr>
          <a:xfrm flipV="1">
            <a:off x="4285672" y="1196752"/>
            <a:ext cx="48583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136"/>
          <p:cNvSpPr/>
          <p:nvPr userDrawn="1"/>
        </p:nvSpPr>
        <p:spPr>
          <a:xfrm>
            <a:off x="0" y="6525344"/>
            <a:ext cx="5220072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8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1BA28-A076-47CB-98F4-9D824ABB84F3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483E2-E20D-403C-B7BA-FDB6BD7E6A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11DC6-7A93-41B4-8002-1BDDDD19BD1A}" type="datetime1">
              <a:rPr lang="en-US" smtClean="0"/>
              <a:t>29-Mar-17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6750-C808-4A40-AE25-01F6233C278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0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A06C4-230D-4960-BD6A-EABE86EAD73A}" type="datetime1">
              <a:rPr lang="en-US" smtClean="0"/>
              <a:t>29-Mar-17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EAE2-ADDF-4066-9BCB-ED93608CB43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8F2E3-B436-43D9-B471-8981729C3B0A}" type="datetime1">
              <a:rPr lang="en-US" smtClean="0"/>
              <a:t>29-Mar-17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1F5C-F61A-4324-AB53-9457B951859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3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5AE58-8745-48E4-84BF-E6031AF3C89E}" type="datetime1">
              <a:rPr lang="en-US" smtClean="0"/>
              <a:t>29-Mar-17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68D88-C4D5-482C-B909-2B2951BAE0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923928" y="6412685"/>
            <a:ext cx="5123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EDBT 2017: 20th International Conference on Extending Database Technology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58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A8355C5-07EB-4F47-B7F1-E9465F617024}" type="datetime1">
              <a:rPr lang="en-US" smtClean="0"/>
              <a:t>29-Mar-17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BC9C58-F41B-46A5-8168-9CFBF0EAE6E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10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992888" cy="2547715"/>
          </a:xfrm>
        </p:spPr>
        <p:txBody>
          <a:bodyPr/>
          <a:lstStyle/>
          <a:p>
            <a:r>
              <a:rPr lang="en-US" sz="5400" dirty="0"/>
              <a:t>Information Propagation in Interaction Networks</a:t>
            </a:r>
            <a:endParaRPr lang="en-U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06280"/>
            <a:ext cx="6400800" cy="1752600"/>
          </a:xfrm>
        </p:spPr>
        <p:txBody>
          <a:bodyPr/>
          <a:lstStyle/>
          <a:p>
            <a:r>
              <a:rPr lang="en-US" b="1" dirty="0" err="1" smtClean="0"/>
              <a:t>Rohit</a:t>
            </a:r>
            <a:r>
              <a:rPr lang="en-US" b="1" dirty="0" smtClean="0"/>
              <a:t> Kumar</a:t>
            </a:r>
            <a:r>
              <a:rPr lang="en-US" dirty="0" smtClean="0"/>
              <a:t>, Toon </a:t>
            </a:r>
            <a:r>
              <a:rPr lang="en-US" dirty="0" err="1" smtClean="0"/>
              <a:t>Calders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custData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03648" y="2132856"/>
            <a:ext cx="571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5349" y="2767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1689398" y="1556792"/>
            <a:ext cx="1226418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2915816" y="141277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5304" y="9741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1391" y="1506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3648" y="472514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S(a)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4264" y="47251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500281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S(b) = </a:t>
            </a:r>
            <a:endParaRPr lang="en-US" dirty="0"/>
          </a:p>
        </p:txBody>
      </p:sp>
      <p:pic>
        <p:nvPicPr>
          <p:cNvPr id="22" name="Content Placeholder 5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5148064" y="141277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05983" y="1133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pic>
        <p:nvPicPr>
          <p:cNvPr id="24" name="Content Placeholder 5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6876256" y="251535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76256" y="20112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5719564" y="1698526"/>
            <a:ext cx="1156692" cy="11025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1457" y="1756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3648" y="528047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S(c) = </a:t>
            </a:r>
            <a:endParaRPr lang="en-US" dirty="0"/>
          </a:p>
        </p:txBody>
      </p:sp>
      <p:pic>
        <p:nvPicPr>
          <p:cNvPr id="31" name="Content Placeholder 5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3231081" y="342981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231081" y="40783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33" name="Content Placeholder 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4883172" y="346592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83172" y="4086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55581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S(d) =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58358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S(e) =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3"/>
            <a:endCxn id="22" idx="1"/>
          </p:cNvCxnSpPr>
          <p:nvPr/>
        </p:nvCxnSpPr>
        <p:spPr>
          <a:xfrm>
            <a:off x="3487316" y="1698526"/>
            <a:ext cx="16607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04784" y="1278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04264" y="5835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,2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98581" y="47251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4264" y="555814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2" idx="2"/>
          </p:cNvCxnSpPr>
          <p:nvPr/>
        </p:nvCxnSpPr>
        <p:spPr>
          <a:xfrm flipH="1">
            <a:off x="3487316" y="1984276"/>
            <a:ext cx="1946498" cy="1445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40724" y="2398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8581" y="5835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,4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98581" y="555814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,3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79200" y="1417840"/>
            <a:ext cx="86355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Too many random access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And back tracking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3786" y="47251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9" grpId="0"/>
      <p:bldP spid="40" grpId="0"/>
      <p:bldP spid="41" grpId="0"/>
      <p:bldP spid="42" grpId="0"/>
      <p:bldP spid="44" grpId="0"/>
      <p:bldP spid="46" grpId="0"/>
      <p:bldP spid="49" grpId="0"/>
      <p:bldP spid="50" grpId="0"/>
      <p:bldP spid="53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custData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03648" y="2132856"/>
            <a:ext cx="571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5349" y="2767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1689398" y="1556792"/>
            <a:ext cx="1226418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2915816" y="141277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5816" y="21328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1391" y="1506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3648" y="45811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S(a)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3648" y="48706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S(b) = </a:t>
            </a:r>
            <a:endParaRPr lang="en-US" dirty="0"/>
          </a:p>
        </p:txBody>
      </p:sp>
      <p:pic>
        <p:nvPicPr>
          <p:cNvPr id="22" name="Content Placeholder 5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5148064" y="141277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148064" y="908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pic>
        <p:nvPicPr>
          <p:cNvPr id="24" name="Content Placeholder 5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6876256" y="251535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76256" y="20112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5719564" y="1698526"/>
            <a:ext cx="1156692" cy="11025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1457" y="1756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3648" y="51601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S(c) = </a:t>
            </a:r>
            <a:endParaRPr lang="en-US" dirty="0"/>
          </a:p>
        </p:txBody>
      </p:sp>
      <p:pic>
        <p:nvPicPr>
          <p:cNvPr id="31" name="Content Placeholder 5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3231081" y="3429816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231081" y="40783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33" name="Content Placeholder 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4883172" y="346592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83172" y="4086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544963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S(d) =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57391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S(e) =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3"/>
            <a:endCxn id="22" idx="1"/>
          </p:cNvCxnSpPr>
          <p:nvPr/>
        </p:nvCxnSpPr>
        <p:spPr>
          <a:xfrm>
            <a:off x="3487316" y="1698526"/>
            <a:ext cx="16607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04784" y="1278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20272" y="95467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ω</a:t>
            </a:r>
            <a:r>
              <a:rPr lang="en-US" b="1" dirty="0" smtClean="0"/>
              <a:t>  = 3</a:t>
            </a:r>
            <a:endParaRPr lang="en-US" b="1" dirty="0"/>
          </a:p>
        </p:txBody>
      </p:sp>
      <p:cxnSp>
        <p:nvCxnSpPr>
          <p:cNvPr id="45" name="Straight Arrow Connector 44"/>
          <p:cNvCxnSpPr>
            <a:stCxn id="22" idx="2"/>
            <a:endCxn id="33" idx="0"/>
          </p:cNvCxnSpPr>
          <p:nvPr/>
        </p:nvCxnSpPr>
        <p:spPr>
          <a:xfrm flipH="1">
            <a:off x="5168922" y="1984276"/>
            <a:ext cx="264892" cy="14816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6658" y="2708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38" name="Straight Arrow Connector 37"/>
          <p:cNvCxnSpPr>
            <a:stCxn id="31" idx="3"/>
            <a:endCxn id="33" idx="1"/>
          </p:cNvCxnSpPr>
          <p:nvPr/>
        </p:nvCxnSpPr>
        <p:spPr>
          <a:xfrm>
            <a:off x="3802581" y="3715566"/>
            <a:ext cx="1080591" cy="36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45927" y="3382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48" name="Straight Arrow Connector 47"/>
          <p:cNvCxnSpPr>
            <a:stCxn id="6" idx="2"/>
            <a:endCxn id="31" idx="1"/>
          </p:cNvCxnSpPr>
          <p:nvPr/>
        </p:nvCxnSpPr>
        <p:spPr>
          <a:xfrm>
            <a:off x="1689398" y="2704356"/>
            <a:ext cx="1541683" cy="101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9701" y="3136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cxnSp>
        <p:nvCxnSpPr>
          <p:cNvPr id="52" name="Straight Arrow Connector 51"/>
          <p:cNvCxnSpPr>
            <a:endCxn id="22" idx="1"/>
          </p:cNvCxnSpPr>
          <p:nvPr/>
        </p:nvCxnSpPr>
        <p:spPr>
          <a:xfrm flipV="1">
            <a:off x="3391575" y="1698526"/>
            <a:ext cx="1756489" cy="17312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00772" y="2317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25531" y="2606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700772" y="1984276"/>
            <a:ext cx="1447292" cy="15217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94297" y="4859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94297" y="56881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c,7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18819" y="4859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94297" y="4580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52047" y="4859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18819" y="4580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52047" y="45808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18819" y="5688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94297" y="5355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18819" y="5355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403648" y="60286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S(f)  =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52047" y="56881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f,2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447139" y="4580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5055" y="4580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e,3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2971" y="4580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b,4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066579" y="4710043"/>
            <a:ext cx="161935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σ</a:t>
            </a:r>
            <a:r>
              <a:rPr lang="en-US" b="1" dirty="0"/>
              <a:t>(a)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err="1" smtClean="0"/>
              <a:t>b,e,c,d</a:t>
            </a:r>
            <a:endParaRPr lang="en-US" b="1" dirty="0" smtClean="0"/>
          </a:p>
          <a:p>
            <a:r>
              <a:rPr lang="el-GR" b="1" dirty="0" smtClean="0"/>
              <a:t>σ</a:t>
            </a:r>
            <a:r>
              <a:rPr lang="en-US" b="1" dirty="0" smtClean="0"/>
              <a:t>(b) </a:t>
            </a:r>
            <a:r>
              <a:rPr lang="en-US" b="1" dirty="0"/>
              <a:t>= </a:t>
            </a:r>
            <a:r>
              <a:rPr lang="en-US" b="1" dirty="0" err="1" smtClean="0"/>
              <a:t>e,c</a:t>
            </a:r>
            <a:endParaRPr lang="en-US" b="1" dirty="0" smtClean="0"/>
          </a:p>
          <a:p>
            <a:r>
              <a:rPr lang="el-GR" b="1" dirty="0"/>
              <a:t>σ</a:t>
            </a:r>
            <a:r>
              <a:rPr lang="en-US" b="1" dirty="0" smtClean="0"/>
              <a:t>(c) =</a:t>
            </a:r>
          </a:p>
          <a:p>
            <a:r>
              <a:rPr lang="el-GR" b="1" dirty="0"/>
              <a:t>σ</a:t>
            </a:r>
            <a:r>
              <a:rPr lang="en-US" b="1" dirty="0" smtClean="0"/>
              <a:t>(d) = </a:t>
            </a:r>
            <a:r>
              <a:rPr lang="en-US" b="1" dirty="0" err="1" smtClean="0"/>
              <a:t>e,b</a:t>
            </a:r>
            <a:endParaRPr lang="en-US" b="1" dirty="0"/>
          </a:p>
          <a:p>
            <a:r>
              <a:rPr lang="el-GR" b="1" dirty="0"/>
              <a:t>σ</a:t>
            </a:r>
            <a:r>
              <a:rPr lang="en-US" b="1" dirty="0" smtClean="0"/>
              <a:t>(e) </a:t>
            </a:r>
            <a:r>
              <a:rPr lang="en-US" b="1" dirty="0"/>
              <a:t>= </a:t>
            </a:r>
            <a:r>
              <a:rPr lang="en-US" b="1" dirty="0" err="1" smtClean="0"/>
              <a:t>b,c,f</a:t>
            </a:r>
            <a:endParaRPr lang="en-US" b="1" dirty="0"/>
          </a:p>
          <a:p>
            <a:r>
              <a:rPr lang="el-GR" b="1" dirty="0"/>
              <a:t>σ</a:t>
            </a:r>
            <a:r>
              <a:rPr lang="en-US" b="1" dirty="0" smtClean="0"/>
              <a:t>(f)  =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8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40" grpId="0"/>
      <p:bldP spid="46" grpId="0"/>
      <p:bldP spid="47" grpId="0"/>
      <p:bldP spid="51" grpId="0"/>
      <p:bldP spid="53" grpId="0"/>
      <p:bldP spid="54" grpId="0"/>
      <p:bldP spid="56" grpId="0"/>
      <p:bldP spid="56" grpId="1"/>
      <p:bldP spid="57" grpId="0"/>
      <p:bldP spid="58" grpId="0"/>
      <p:bldP spid="59" grpId="0"/>
      <p:bldP spid="59" grpId="1"/>
      <p:bldP spid="60" grpId="0"/>
      <p:bldP spid="61" grpId="0"/>
      <p:bldP spid="61" grpId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pass algorithm!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63210" y="1988840"/>
            <a:ext cx="117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(</a:t>
            </a:r>
            <a:r>
              <a:rPr lang="en-US" dirty="0" err="1" smtClean="0"/>
              <a:t>a,d</a:t>
            </a:r>
            <a:r>
              <a:rPr lang="en-US" dirty="0" smtClean="0"/>
              <a:t>)</a:t>
            </a:r>
          </a:p>
          <a:p>
            <a:r>
              <a:rPr lang="en-US" dirty="0" smtClean="0"/>
              <a:t>2, (</a:t>
            </a:r>
            <a:r>
              <a:rPr lang="en-US" dirty="0" err="1" smtClean="0"/>
              <a:t>e,f</a:t>
            </a:r>
            <a:r>
              <a:rPr lang="en-US" dirty="0" smtClean="0"/>
              <a:t> )</a:t>
            </a:r>
          </a:p>
          <a:p>
            <a:r>
              <a:rPr lang="en-US" dirty="0" smtClean="0"/>
              <a:t>3, (</a:t>
            </a:r>
            <a:r>
              <a:rPr lang="en-US" dirty="0" err="1" smtClean="0"/>
              <a:t>d,e</a:t>
            </a:r>
            <a:r>
              <a:rPr lang="en-US" dirty="0" smtClean="0"/>
              <a:t>)</a:t>
            </a:r>
          </a:p>
          <a:p>
            <a:r>
              <a:rPr lang="en-US" dirty="0" smtClean="0"/>
              <a:t>4, (</a:t>
            </a:r>
            <a:r>
              <a:rPr lang="en-US" dirty="0" err="1" smtClean="0"/>
              <a:t>e,b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5,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6, (</a:t>
            </a:r>
            <a:r>
              <a:rPr lang="en-US" dirty="0" err="1" smtClean="0"/>
              <a:t>b,e</a:t>
            </a:r>
            <a:r>
              <a:rPr lang="en-US" dirty="0" smtClean="0"/>
              <a:t>)</a:t>
            </a:r>
          </a:p>
          <a:p>
            <a:r>
              <a:rPr lang="en-US" dirty="0" smtClean="0"/>
              <a:t>7, (</a:t>
            </a:r>
            <a:r>
              <a:rPr lang="en-US" dirty="0" err="1" smtClean="0"/>
              <a:t>e,c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8, (</a:t>
            </a:r>
            <a:r>
              <a:rPr lang="en-US" dirty="0" err="1" smtClean="0"/>
              <a:t>b,c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691680" y="1988840"/>
            <a:ext cx="504056" cy="23083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2996952"/>
            <a:ext cx="3240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For an entry </a:t>
            </a:r>
            <a:r>
              <a:rPr lang="en-US" dirty="0" err="1" smtClean="0">
                <a:solidFill>
                  <a:schemeClr val="accent4"/>
                </a:solidFill>
                <a:latin typeface="Georgia" panose="02040502050405020303" pitchFamily="18" charset="0"/>
              </a:rPr>
              <a:t>t,u,v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  Add (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S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(u)</a:t>
            </a:r>
            <a:r>
              <a:rPr lang="en-US" baseline="-250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, (v, t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)) </a:t>
            </a:r>
          </a:p>
          <a:p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  S(u)=Merge(S(u),S(v))</a:t>
            </a:r>
          </a:p>
          <a:p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Merge:</a:t>
            </a:r>
          </a:p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   For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All (x, 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t’ )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∈  S</a:t>
            </a:r>
            <a:r>
              <a:rPr lang="el-GR" dirty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(v)</a:t>
            </a:r>
            <a:endParaRPr lang="en-US" baseline="-25000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       If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(t – 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t’ )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&lt; </a:t>
            </a:r>
            <a:r>
              <a:rPr lang="el-GR" dirty="0">
                <a:solidFill>
                  <a:schemeClr val="accent4"/>
                </a:solidFill>
                <a:latin typeface="Georgia" panose="02040502050405020303" pitchFamily="18" charset="0"/>
              </a:rPr>
              <a:t>ω</a:t>
            </a:r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           Add </a:t>
            </a:r>
            <a:r>
              <a:rPr lang="en-US" dirty="0">
                <a:solidFill>
                  <a:schemeClr val="accent4"/>
                </a:solidFill>
                <a:latin typeface="Georgia" panose="02040502050405020303" pitchFamily="18" charset="0"/>
              </a:rPr>
              <a:t>(S(u), (x, </a:t>
            </a:r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t’ ))</a:t>
            </a:r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	</a:t>
            </a:r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5856" y="1758007"/>
            <a:ext cx="212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pl-PL" dirty="0" smtClean="0"/>
              <a:t>(u) </a:t>
            </a:r>
            <a:r>
              <a:rPr lang="pl-PL" dirty="0"/>
              <a:t>= </a:t>
            </a:r>
            <a:r>
              <a:rPr lang="en-US" dirty="0" smtClean="0"/>
              <a:t>{</a:t>
            </a:r>
            <a:r>
              <a:rPr lang="pl-PL" dirty="0" smtClean="0"/>
              <a:t>(v</a:t>
            </a:r>
            <a:r>
              <a:rPr lang="en-US" dirty="0"/>
              <a:t>,</a:t>
            </a:r>
            <a:r>
              <a:rPr lang="en-US" dirty="0" smtClean="0"/>
              <a:t> ʎ</a:t>
            </a:r>
            <a:r>
              <a:rPr lang="pl-PL" dirty="0" smtClean="0"/>
              <a:t>(u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pl-PL" dirty="0"/>
              <a:t>v</a:t>
            </a:r>
            <a:r>
              <a:rPr lang="pl-PL" dirty="0" smtClean="0"/>
              <a:t>))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2142971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ʎ</a:t>
            </a:r>
            <a:r>
              <a:rPr lang="pl-PL" dirty="0" smtClean="0"/>
              <a:t>(u</a:t>
            </a:r>
            <a:r>
              <a:rPr lang="en-US" dirty="0" smtClean="0"/>
              <a:t>,</a:t>
            </a:r>
            <a:r>
              <a:rPr lang="pl-PL" dirty="0" smtClean="0"/>
              <a:t> v)</a:t>
            </a:r>
            <a:r>
              <a:rPr lang="en-US" dirty="0"/>
              <a:t> is </a:t>
            </a:r>
            <a:r>
              <a:rPr lang="en-US" dirty="0" smtClean="0"/>
              <a:t>defined </a:t>
            </a:r>
            <a:r>
              <a:rPr lang="en-US" dirty="0"/>
              <a:t>as the end </a:t>
            </a:r>
            <a:r>
              <a:rPr lang="en-US" dirty="0" smtClean="0"/>
              <a:t>time of </a:t>
            </a:r>
            <a:r>
              <a:rPr lang="en-US" dirty="0"/>
              <a:t>the earliest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channel </a:t>
            </a:r>
            <a:r>
              <a:rPr lang="en-US" dirty="0"/>
              <a:t>of length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or less </a:t>
            </a:r>
            <a:r>
              <a:rPr lang="en-US" dirty="0" smtClean="0"/>
              <a:t>from u </a:t>
            </a:r>
            <a:r>
              <a:rPr lang="en-US" dirty="0"/>
              <a:t>to v.</a:t>
            </a:r>
          </a:p>
        </p:txBody>
      </p:sp>
    </p:spTree>
    <p:extLst>
      <p:ext uri="{BB962C8B-B14F-4D97-AF65-F5344CB8AC3E}">
        <p14:creationId xmlns:p14="http://schemas.microsoft.com/office/powerpoint/2010/main" val="13433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nodes and m interactions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Time Complexity :</a:t>
            </a:r>
          </a:p>
          <a:p>
            <a:pPr lvl="1"/>
            <a:r>
              <a:rPr lang="az-Cyrl-AZ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mn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Memory Complexity: </a:t>
            </a:r>
          </a:p>
          <a:p>
            <a:pPr lvl="1"/>
            <a:r>
              <a:rPr lang="az-Cyrl-AZ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 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Approximate the cardinality of the summary sets S(u)!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 rot="20671662">
            <a:off x="1462859" y="2395281"/>
            <a:ext cx="5057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Still Too High!!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Approx</a:t>
            </a:r>
            <a:r>
              <a:rPr lang="en-US" dirty="0" smtClean="0"/>
              <a:t>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HyperLogLog(HLL)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(Philippe </a:t>
                </a:r>
                <a:r>
                  <a:rPr lang="en-US" sz="2000" b="0" dirty="0" err="1"/>
                  <a:t>Flajolet</a:t>
                </a:r>
                <a:r>
                  <a:rPr lang="en-US" sz="2000" b="0" dirty="0"/>
                  <a:t>, </a:t>
                </a:r>
                <a:r>
                  <a:rPr lang="en-US" sz="2000" b="0" dirty="0" err="1"/>
                  <a:t>Éric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Fusy</a:t>
                </a:r>
                <a:r>
                  <a:rPr lang="en-US" sz="2000" b="0" dirty="0"/>
                  <a:t>, Olivier </a:t>
                </a:r>
                <a:r>
                  <a:rPr lang="en-US" sz="2000" b="0" dirty="0" err="1"/>
                  <a:t>Gandouet</a:t>
                </a:r>
                <a:r>
                  <a:rPr lang="en-US" sz="2000" b="0" dirty="0"/>
                  <a:t> and </a:t>
                </a:r>
                <a:r>
                  <a:rPr lang="en-US" sz="2000" b="0" dirty="0" err="1"/>
                  <a:t>Frédéric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Meunier</a:t>
                </a:r>
                <a:r>
                  <a:rPr lang="en-US" sz="2000" b="0" dirty="0" smtClean="0"/>
                  <a:t>)</a:t>
                </a:r>
              </a:p>
              <a:p>
                <a:r>
                  <a:rPr lang="en-US" sz="2400" b="0" dirty="0"/>
                  <a:t>HLL sketch = vector of size 2</a:t>
                </a:r>
                <a:r>
                  <a:rPr lang="en-US" sz="2400" b="0" baseline="30000" dirty="0"/>
                  <a:t>k</a:t>
                </a:r>
              </a:p>
              <a:p>
                <a:pPr lvl="1"/>
                <a:r>
                  <a:rPr lang="en-US" sz="2000" b="0" dirty="0"/>
                  <a:t>Initialize to all 0</a:t>
                </a:r>
              </a:p>
              <a:p>
                <a:r>
                  <a:rPr lang="en-US" sz="2400" b="0" dirty="0"/>
                  <a:t>When item x arrives:</a:t>
                </a:r>
              </a:p>
              <a:p>
                <a:pPr lvl="1"/>
                <a:r>
                  <a:rPr lang="en-US" sz="2000" b="0" dirty="0"/>
                  <a:t>Compute hash h(x)</a:t>
                </a:r>
              </a:p>
              <a:p>
                <a:pPr lvl="1"/>
                <a:r>
                  <a:rPr lang="en-US" sz="2000" b="0" dirty="0"/>
                  <a:t>Take last k bits of h(x) </a:t>
                </a:r>
                <a:r>
                  <a:rPr lang="en-US" sz="2000" b="0" dirty="0">
                    <a:sym typeface="Wingdings" panose="05000000000000000000" pitchFamily="2" charset="2"/>
                  </a:rPr>
                  <a:t> index of counter that will be updated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Take all bits except last k  V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Take the number of trailing 0’s in V, add 1 = </a:t>
                </a:r>
                <a:r>
                  <a:rPr lang="el-GR" sz="2000" b="0" dirty="0">
                    <a:sym typeface="Wingdings" panose="05000000000000000000" pitchFamily="2" charset="2"/>
                  </a:rPr>
                  <a:t>ρ</a:t>
                </a:r>
                <a:r>
                  <a:rPr lang="en-US" sz="2000" b="0" dirty="0">
                    <a:sym typeface="Wingdings" panose="05000000000000000000" pitchFamily="2" charset="2"/>
                  </a:rPr>
                  <a:t>(x)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If </a:t>
                </a:r>
                <a:r>
                  <a:rPr lang="el-GR" sz="2000" b="0" dirty="0">
                    <a:sym typeface="Wingdings" panose="05000000000000000000" pitchFamily="2" charset="2"/>
                  </a:rPr>
                  <a:t>ρ</a:t>
                </a:r>
                <a:r>
                  <a:rPr lang="en-US" sz="2000" b="0" dirty="0">
                    <a:sym typeface="Wingdings" panose="05000000000000000000" pitchFamily="2" charset="2"/>
                  </a:rPr>
                  <a:t>(x) 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&gt; </a:t>
                </a:r>
                <a:r>
                  <a:rPr lang="en-US" sz="2000" b="0" dirty="0">
                    <a:sym typeface="Wingdings" panose="05000000000000000000" pitchFamily="2" charset="2"/>
                  </a:rPr>
                  <a:t>HLL[index], then update HLL[index]</a:t>
                </a:r>
              </a:p>
              <a:p>
                <a:r>
                  <a:rPr lang="en-US" sz="2400" b="0" dirty="0" smtClean="0">
                    <a:sym typeface="Wingdings" panose="05000000000000000000" pitchFamily="2" charset="2"/>
                  </a:rPr>
                  <a:t>Cardinality Estimate</a:t>
                </a:r>
                <a:r>
                  <a:rPr lang="en-US" sz="2400" b="0" dirty="0">
                    <a:sym typeface="Wingdings" panose="05000000000000000000" pitchFamily="2" charset="2"/>
                  </a:rPr>
                  <a:t>: </a:t>
                </a:r>
                <a:r>
                  <a:rPr lang="en-US" sz="2400" b="0" dirty="0" smtClean="0">
                    <a:sym typeface="Wingdings" panose="05000000000000000000" pitchFamily="2" charset="2"/>
                  </a:rPr>
                  <a:t>= constant × k</a:t>
                </a:r>
                <a:r>
                  <a:rPr lang="en-US" sz="2400" b="0" baseline="30000" dirty="0" smtClean="0">
                    <a:sym typeface="Wingdings" panose="05000000000000000000" pitchFamily="2" charset="2"/>
                  </a:rPr>
                  <a:t>2</a:t>
                </a:r>
                <a:r>
                  <a:rPr lang="en-US" sz="2400" b="0" dirty="0" smtClean="0">
                    <a:sym typeface="Wingdings" panose="05000000000000000000" pitchFamily="2" charset="2"/>
                  </a:rPr>
                  <a:t> ×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sym typeface="Wingdings" panose="05000000000000000000" pitchFamily="2" charset="2"/>
                      </a:rPr>
                      <m:t>1/</m:t>
                    </m:r>
                    <m:r>
                      <a:rPr lang="en-US" sz="2400" b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𝐻𝐿𝐿</m:t>
                            </m:r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]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))</m:t>
                        </m:r>
                      </m:e>
                    </m:nary>
                  </m:oMath>
                </a14:m>
                <a:endParaRPr lang="en-US" sz="2400" b="0" baseline="30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6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2987824" y="5589240"/>
            <a:ext cx="23455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b="1" dirty="0">
                <a:latin typeface="Georgia" panose="02040502050405020303" pitchFamily="18" charset="0"/>
              </a:rPr>
              <a:t>Error : ~ 1.04 / </a:t>
            </a:r>
            <a:r>
              <a:rPr lang="en-US" b="1" dirty="0">
                <a:latin typeface="Georgia" panose="02040502050405020303" pitchFamily="18" charset="0"/>
                <a:sym typeface="Symbol" panose="05050102010706020507" pitchFamily="18" charset="2"/>
              </a:rPr>
              <a:t> </a:t>
            </a:r>
            <a:r>
              <a:rPr lang="en-US" b="1" dirty="0" smtClean="0">
                <a:latin typeface="Georgia" panose="02040502050405020303" pitchFamily="18" charset="0"/>
                <a:sym typeface="Symbol" panose="05050102010706020507" pitchFamily="18" charset="2"/>
              </a:rPr>
              <a:t>k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support merge in a window:</a:t>
            </a:r>
          </a:p>
          <a:p>
            <a:pPr marL="0" indent="0">
              <a:buNone/>
            </a:pPr>
            <a:r>
              <a:rPr lang="en-US" dirty="0"/>
              <a:t>Merge:</a:t>
            </a:r>
          </a:p>
          <a:p>
            <a:pPr marL="0" indent="0">
              <a:buNone/>
            </a:pPr>
            <a:r>
              <a:rPr lang="en-US" dirty="0"/>
              <a:t>    For All (x, t’ ) ∈  S (v)</a:t>
            </a:r>
          </a:p>
          <a:p>
            <a:pPr marL="0" indent="0">
              <a:buNone/>
            </a:pPr>
            <a:r>
              <a:rPr lang="en-US" dirty="0"/>
              <a:t>        If (t – t’ ) &lt; ω</a:t>
            </a:r>
          </a:p>
          <a:p>
            <a:pPr marL="0" indent="0">
              <a:buNone/>
            </a:pPr>
            <a:r>
              <a:rPr lang="en-US" dirty="0"/>
              <a:t>            Add (S(u), (x, t’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4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Versioned HLL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Similar to </a:t>
                </a:r>
                <a:r>
                  <a:rPr lang="en-US" b="0" dirty="0" err="1" smtClean="0"/>
                  <a:t>HyperLogLog</a:t>
                </a:r>
                <a:endParaRPr lang="en-US" sz="2000" b="0" dirty="0" smtClean="0"/>
              </a:p>
              <a:p>
                <a:r>
                  <a:rPr lang="en-US" sz="2400" b="0" dirty="0" err="1" smtClean="0"/>
                  <a:t>vHLL</a:t>
                </a:r>
                <a:r>
                  <a:rPr lang="en-US" sz="2400" b="0" dirty="0" smtClean="0"/>
                  <a:t> </a:t>
                </a:r>
                <a:r>
                  <a:rPr lang="en-US" sz="2400" b="0" dirty="0"/>
                  <a:t>sketch = vector of size 2</a:t>
                </a:r>
                <a:r>
                  <a:rPr lang="en-US" sz="2400" b="0" baseline="30000" dirty="0"/>
                  <a:t>k</a:t>
                </a:r>
              </a:p>
              <a:p>
                <a:pPr lvl="1"/>
                <a:r>
                  <a:rPr lang="en-US" sz="2000" b="0" dirty="0">
                    <a:solidFill>
                      <a:schemeClr val="accent6">
                        <a:lumMod val="75000"/>
                      </a:schemeClr>
                    </a:solidFill>
                  </a:rPr>
                  <a:t>Initialize to all </a:t>
                </a:r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an empty List</a:t>
                </a:r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b="0" dirty="0"/>
                  <a:t>When item </a:t>
                </a:r>
                <a:r>
                  <a:rPr lang="en-US" sz="2400" b="0" dirty="0" err="1" smtClean="0"/>
                  <a:t>x,t</a:t>
                </a:r>
                <a:r>
                  <a:rPr lang="en-US" sz="2400" b="0" dirty="0" smtClean="0"/>
                  <a:t> </a:t>
                </a:r>
                <a:r>
                  <a:rPr lang="en-US" sz="2400" b="0" dirty="0"/>
                  <a:t>arrives:</a:t>
                </a:r>
              </a:p>
              <a:p>
                <a:pPr lvl="1"/>
                <a:r>
                  <a:rPr lang="en-US" sz="2000" b="0" dirty="0"/>
                  <a:t>Compute hash h(x)</a:t>
                </a:r>
              </a:p>
              <a:p>
                <a:pPr lvl="1"/>
                <a:r>
                  <a:rPr lang="en-US" sz="2000" b="0" dirty="0"/>
                  <a:t>Take last k bits of h(x) </a:t>
                </a:r>
                <a:r>
                  <a:rPr lang="en-US" sz="2000" b="0" dirty="0">
                    <a:sym typeface="Wingdings" panose="05000000000000000000" pitchFamily="2" charset="2"/>
                  </a:rPr>
                  <a:t> i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, index </a:t>
                </a:r>
                <a:r>
                  <a:rPr lang="en-US" sz="2000" b="0" dirty="0">
                    <a:sym typeface="Wingdings" panose="05000000000000000000" pitchFamily="2" charset="2"/>
                  </a:rPr>
                  <a:t>of counter that will be 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updated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Take all bits except last k  V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Take the number of trailing 0’s in V, add 1 = </a:t>
                </a:r>
                <a:r>
                  <a:rPr lang="el-GR" sz="2000" b="0" dirty="0">
                    <a:sym typeface="Wingdings" panose="05000000000000000000" pitchFamily="2" charset="2"/>
                  </a:rPr>
                  <a:t>ρ</a:t>
                </a:r>
                <a:r>
                  <a:rPr lang="en-US" sz="2000" b="0" dirty="0">
                    <a:sym typeface="Wingdings" panose="05000000000000000000" pitchFamily="2" charset="2"/>
                  </a:rPr>
                  <a:t>(x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Remove all (r, t`) from L</a:t>
                </a:r>
                <a:r>
                  <a:rPr lang="en-US" sz="2000" b="0" baseline="-2500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 </a:t>
                </a:r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such that t`- t+1 &gt; </a:t>
                </a:r>
                <a:r>
                  <a:rPr lang="el-GR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ω</a:t>
                </a:r>
                <a:r>
                  <a:rPr lang="en-US" sz="2000" b="0" baseline="-2500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endParaRPr lang="en-US" sz="2000" b="0" baseline="-250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Remove </a:t>
                </a:r>
                <a:r>
                  <a:rPr lang="en-US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all (r, t`) from L</a:t>
                </a:r>
                <a:r>
                  <a:rPr lang="en-US" sz="2000" b="0" baseline="-250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 </a:t>
                </a:r>
                <a:r>
                  <a:rPr lang="en-US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such that </a:t>
                </a:r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r ≤ </a:t>
                </a:r>
                <a:r>
                  <a:rPr lang="el-GR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ρ(</a:t>
                </a:r>
                <a:r>
                  <a:rPr lang="en-US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x)</a:t>
                </a:r>
                <a:endParaRPr lang="en-US" sz="2000" b="0" dirty="0" smtClean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Add (</a:t>
                </a:r>
                <a:r>
                  <a:rPr lang="el-GR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ρ(</a:t>
                </a:r>
                <a:r>
                  <a:rPr lang="en-US" sz="2000" b="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x), </a:t>
                </a:r>
                <a:r>
                  <a:rPr lang="en-US" sz="2000" b="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t) in L</a:t>
                </a:r>
                <a:r>
                  <a:rPr lang="en-US" sz="2000" b="0" baseline="-25000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</a:t>
                </a:r>
              </a:p>
              <a:p>
                <a:pPr lvl="1"/>
                <a:r>
                  <a:rPr lang="en-US" sz="2400" b="0" dirty="0" smtClean="0">
                    <a:sym typeface="Wingdings" panose="05000000000000000000" pitchFamily="2" charset="2"/>
                  </a:rPr>
                  <a:t>Estimate</a:t>
                </a:r>
                <a:r>
                  <a:rPr lang="en-US" sz="2400" b="0" dirty="0">
                    <a:sym typeface="Wingdings" panose="05000000000000000000" pitchFamily="2" charset="2"/>
                  </a:rPr>
                  <a:t>: </a:t>
                </a:r>
                <a:r>
                  <a:rPr lang="en-US" sz="2400" b="0" dirty="0" smtClean="0">
                    <a:sym typeface="Wingdings" panose="05000000000000000000" pitchFamily="2" charset="2"/>
                  </a:rPr>
                  <a:t>= constant × k</a:t>
                </a:r>
                <a:r>
                  <a:rPr lang="en-US" sz="2400" b="0" baseline="30000" dirty="0" smtClean="0">
                    <a:sym typeface="Wingdings" panose="05000000000000000000" pitchFamily="2" charset="2"/>
                  </a:rPr>
                  <a:t>2</a:t>
                </a:r>
                <a:r>
                  <a:rPr lang="en-US" sz="2400" b="0" dirty="0" smtClean="0">
                    <a:sym typeface="Wingdings" panose="05000000000000000000" pitchFamily="2" charset="2"/>
                  </a:rPr>
                  <a:t> ×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sym typeface="Wingdings" panose="05000000000000000000" pitchFamily="2" charset="2"/>
                      </a:rPr>
                      <m:t>1/</m:t>
                    </m:r>
                    <m:r>
                      <a:rPr lang="en-US" sz="2400" b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max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⁡(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𝑣𝐻𝐿𝐿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US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))</m:t>
                        </m:r>
                      </m:e>
                    </m:nary>
                  </m:oMath>
                </a14:m>
                <a:endParaRPr lang="en-US" sz="2400" b="0" baseline="30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2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nodes and m interactions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Time Complexity :</a:t>
            </a:r>
          </a:p>
          <a:p>
            <a:pPr lvl="1"/>
            <a:r>
              <a:rPr lang="az-Cyrl-AZ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mn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Memory Complexity: </a:t>
            </a:r>
          </a:p>
          <a:p>
            <a:pPr lvl="1"/>
            <a:r>
              <a:rPr lang="az-Cyrl-AZ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 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After Approximate the summary set 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φ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Time Complexity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az-Cyrl-AZ" dirty="0" smtClean="0">
                <a:solidFill>
                  <a:schemeClr val="accent3">
                    <a:lumMod val="75000"/>
                  </a:schemeClr>
                </a:solidFill>
              </a:rPr>
              <a:t>О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m2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log(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ω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Memory Complexity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az-Cyrl-AZ" dirty="0" smtClean="0">
                <a:solidFill>
                  <a:schemeClr val="accent3">
                    <a:lumMod val="75000"/>
                  </a:schemeClr>
                </a:solidFill>
              </a:rPr>
              <a:t>О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(n2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log(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k=6 , 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ω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&lt;&lt;n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Find top k nodes such that the combined influence is maximum for a given </a:t>
            </a:r>
            <a:r>
              <a:rPr lang="el-GR" b="0" dirty="0" smtClean="0"/>
              <a:t>ω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The Influence function is </a:t>
            </a:r>
            <a:r>
              <a:rPr lang="en-US" dirty="0" smtClean="0"/>
              <a:t>Monotone</a:t>
            </a:r>
            <a:r>
              <a:rPr lang="en-US" b="0" dirty="0" smtClean="0"/>
              <a:t> and </a:t>
            </a:r>
            <a:r>
              <a:rPr lang="en-US" dirty="0" smtClean="0"/>
              <a:t>submodular, </a:t>
            </a:r>
            <a:r>
              <a:rPr lang="en-US" b="0" dirty="0" smtClean="0"/>
              <a:t>hence a greedy approach gives a good guarantee.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4335760" cy="170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  <p:pic>
        <p:nvPicPr>
          <p:cNvPr id="6" name="Picture 254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9011"/>
            <a:ext cx="7829550" cy="301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67744" y="1079866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45 Million </a:t>
            </a:r>
            <a:r>
              <a:rPr lang="en-US" b="1" dirty="0" smtClean="0"/>
              <a:t>interactions </a:t>
            </a:r>
            <a:r>
              <a:rPr lang="en-US" b="1" dirty="0"/>
              <a:t>in ~9 min in this </a:t>
            </a:r>
            <a:r>
              <a:rPr lang="en-US" b="1" dirty="0" smtClean="0"/>
              <a:t>laptop!!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7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Network/Graph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nteraction </a:t>
            </a:r>
            <a:r>
              <a:rPr lang="nl-BE" b="0" dirty="0" smtClean="0"/>
              <a:t>Network:</a:t>
            </a:r>
            <a:r>
              <a:rPr lang="en-US" b="0" dirty="0" smtClean="0"/>
              <a:t> sequence </a:t>
            </a:r>
            <a:r>
              <a:rPr lang="en-US" b="0" dirty="0"/>
              <a:t>of </a:t>
            </a:r>
            <a:r>
              <a:rPr lang="en-US" b="0" dirty="0" smtClean="0"/>
              <a:t>timestamped interactions </a:t>
            </a:r>
            <a:r>
              <a:rPr lang="en-US" b="0" dirty="0"/>
              <a:t>є over edges of a static graph G = (V,E).</a:t>
            </a:r>
          </a:p>
          <a:p>
            <a:r>
              <a:rPr lang="en-US" b="0" dirty="0"/>
              <a:t>For example </a:t>
            </a:r>
          </a:p>
          <a:p>
            <a:pPr lvl="1"/>
            <a:r>
              <a:rPr lang="en-US" b="0" dirty="0"/>
              <a:t>Social interaction in </a:t>
            </a:r>
            <a:r>
              <a:rPr lang="en-US" b="0" dirty="0" smtClean="0"/>
              <a:t>a social </a:t>
            </a:r>
            <a:r>
              <a:rPr lang="nl-BE" b="0" dirty="0"/>
              <a:t>n</a:t>
            </a:r>
            <a:r>
              <a:rPr lang="nl-BE" b="0" dirty="0" smtClean="0"/>
              <a:t>etwork;</a:t>
            </a:r>
            <a:endParaRPr lang="en-US" b="0" dirty="0"/>
          </a:p>
          <a:p>
            <a:pPr lvl="1"/>
            <a:r>
              <a:rPr lang="en-US" b="0" dirty="0"/>
              <a:t>Email/ Message or call interaction in </a:t>
            </a:r>
            <a:r>
              <a:rPr lang="en-US" b="0" dirty="0" smtClean="0"/>
              <a:t>a communication network;</a:t>
            </a:r>
            <a:endParaRPr lang="en-US" b="0" dirty="0"/>
          </a:p>
          <a:p>
            <a:pPr lvl="1"/>
            <a:r>
              <a:rPr lang="en-US" b="0" dirty="0"/>
              <a:t>Data </a:t>
            </a:r>
            <a:r>
              <a:rPr lang="en-US" b="0" dirty="0" smtClean="0"/>
              <a:t>exchange in a computer </a:t>
            </a:r>
            <a:r>
              <a:rPr lang="nl-BE" b="0" dirty="0"/>
              <a:t>n</a:t>
            </a:r>
            <a:r>
              <a:rPr lang="nl-BE" b="0" dirty="0" smtClean="0"/>
              <a:t>etwork;</a:t>
            </a:r>
          </a:p>
          <a:p>
            <a:pPr lvl="1"/>
            <a:r>
              <a:rPr lang="nl-BE" b="0" dirty="0" smtClean="0"/>
              <a:t>Money transactions in a financial network.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" y="981075"/>
            <a:ext cx="7125327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window lengths have higher impact on information propagation in the network.</a:t>
            </a:r>
          </a:p>
          <a:p>
            <a:r>
              <a:rPr lang="en-US" dirty="0" smtClean="0"/>
              <a:t>IRS offers an efficient model-independent approach to influence maximization using only the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6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0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2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Versioned HLL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7019"/>
              </p:ext>
            </p:extLst>
          </p:nvPr>
        </p:nvGraphicFramePr>
        <p:xfrm>
          <a:off x="1381968" y="1412776"/>
          <a:ext cx="650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72535" y="1619385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9935" y="1641160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1226" y="1641159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8626" y="1662934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917" y="1619384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87317" y="1641159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82982" y="1619383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00382" y="1641158"/>
            <a:ext cx="11875" cy="43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5984" y="21328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5,t</a:t>
            </a:r>
            <a:r>
              <a:rPr lang="en-US" baseline="-25000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3384" y="218830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6166" y="2188307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1,t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3,t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4,t</a:t>
            </a:r>
            <a:r>
              <a:rPr lang="en-US" baseline="-25000" dirty="0" smtClean="0"/>
              <a:t>5</a:t>
            </a:r>
          </a:p>
          <a:p>
            <a:r>
              <a:rPr lang="en-US" dirty="0" smtClean="0"/>
              <a:t>2,t</a:t>
            </a:r>
            <a:r>
              <a:rPr lang="en-US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2964" y="22238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2,t</a:t>
            </a:r>
            <a:r>
              <a:rPr lang="en-US" baseline="-25000" dirty="0" smtClean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2116" y="22600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5763" y="22399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41428" y="22399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74596" y="22800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59" y="75239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1559" y="3429000"/>
            <a:ext cx="15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11100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010</a:t>
            </a:r>
            <a:r>
              <a:rPr lang="en-US" dirty="0" smtClean="0"/>
              <a:t> , 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2125771" y="344424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</a:t>
            </a:r>
            <a:r>
              <a:rPr lang="en-US" dirty="0" err="1"/>
              <a:t>i</a:t>
            </a:r>
            <a:r>
              <a:rPr lang="en-US" dirty="0"/>
              <a:t>=2, </a:t>
            </a:r>
            <a:r>
              <a:rPr lang="el-GR" dirty="0"/>
              <a:t>ρ</a:t>
            </a:r>
            <a:r>
              <a:rPr lang="en-US" dirty="0" smtClean="0"/>
              <a:t>=2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264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vHLL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For each cell </a:t>
            </a:r>
            <a:r>
              <a:rPr lang="en-US" b="0" dirty="0" err="1" smtClean="0"/>
              <a:t>i</a:t>
            </a:r>
            <a:r>
              <a:rPr lang="en-US" b="0" dirty="0" smtClean="0"/>
              <a:t> , take </a:t>
            </a:r>
            <a:r>
              <a:rPr lang="en-US" b="0" dirty="0"/>
              <a:t>the </a:t>
            </a:r>
            <a:r>
              <a:rPr lang="en-US" b="0" dirty="0" smtClean="0"/>
              <a:t>union of </a:t>
            </a:r>
            <a:r>
              <a:rPr lang="en-US" b="0" dirty="0"/>
              <a:t>the respective lists </a:t>
            </a:r>
            <a:r>
              <a:rPr lang="en-US" b="0" dirty="0" smtClean="0"/>
              <a:t>L</a:t>
            </a:r>
            <a:r>
              <a:rPr lang="en-US" b="0" baseline="-25000" dirty="0" smtClean="0"/>
              <a:t>i</a:t>
            </a:r>
            <a:r>
              <a:rPr lang="en-US" b="0" dirty="0" smtClean="0"/>
              <a:t> </a:t>
            </a:r>
            <a:r>
              <a:rPr lang="en-US" b="0" dirty="0"/>
              <a:t>and </a:t>
            </a:r>
            <a:r>
              <a:rPr lang="en-US" b="0" dirty="0" err="1" smtClean="0"/>
              <a:t>L`</a:t>
            </a:r>
            <a:r>
              <a:rPr lang="en-US" b="0" baseline="-25000" dirty="0" err="1" smtClean="0"/>
              <a:t>i</a:t>
            </a:r>
            <a:r>
              <a:rPr lang="en-US" b="0" dirty="0" smtClean="0"/>
              <a:t> </a:t>
            </a:r>
            <a:r>
              <a:rPr lang="en-US" b="0" dirty="0"/>
              <a:t>and remove all pairs (</a:t>
            </a:r>
            <a:r>
              <a:rPr lang="en-US" b="0" dirty="0" err="1" smtClean="0"/>
              <a:t>r,t</a:t>
            </a:r>
            <a:r>
              <a:rPr lang="en-US" b="0" dirty="0" smtClean="0"/>
              <a:t>) in </a:t>
            </a:r>
            <a:r>
              <a:rPr lang="en-US" b="0" dirty="0"/>
              <a:t>the result that are </a:t>
            </a:r>
            <a:r>
              <a:rPr lang="en-US" dirty="0"/>
              <a:t>dominated</a:t>
            </a:r>
            <a:r>
              <a:rPr lang="en-US" b="0" dirty="0"/>
              <a:t> by a pair (</a:t>
            </a:r>
            <a:r>
              <a:rPr lang="en-US" b="0" dirty="0" err="1" smtClean="0"/>
              <a:t>r`,t</a:t>
            </a:r>
            <a:r>
              <a:rPr lang="en-US" b="0" dirty="0" smtClean="0"/>
              <a:t>`) that came </a:t>
            </a:r>
            <a:r>
              <a:rPr lang="en-US" b="0" dirty="0"/>
              <a:t>from the other list with </a:t>
            </a:r>
            <a:r>
              <a:rPr lang="en-US" b="0" dirty="0" smtClean="0"/>
              <a:t>t` </a:t>
            </a:r>
            <a:r>
              <a:rPr lang="en-US" b="0" dirty="0"/>
              <a:t>&lt; t and </a:t>
            </a:r>
            <a:r>
              <a:rPr lang="en-US" b="0" dirty="0" smtClean="0"/>
              <a:t>r`≥ </a:t>
            </a:r>
            <a:r>
              <a:rPr lang="en-US" b="0" dirty="0"/>
              <a:t>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6012160" cy="155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39952" y="5059716"/>
            <a:ext cx="216024" cy="24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60" y="5311368"/>
            <a:ext cx="756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0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38150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(a , e)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25654" y="1944728"/>
            <a:ext cx="2557576" cy="995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967" y="53815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 (d, c)</a:t>
            </a:r>
            <a:endParaRPr lang="en-US" dirty="0"/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7917" y="538254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 (b , c)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8483" y="538150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 (e , 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4333" y="538150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 (a , d)</a:t>
            </a:r>
            <a:endParaRPr lang="en-US" dirty="0"/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 flipV="1">
            <a:off x="2560928" y="1984414"/>
            <a:ext cx="910654" cy="8243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7251" y="538150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, (b , c)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87345" y="53815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7, (c, 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59453" y="53761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7, (d , c)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42783" y="5376121"/>
            <a:ext cx="14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.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625654" y="3054467"/>
            <a:ext cx="2525904" cy="7345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1582" y="243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98" y="202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05018" y="4098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52312" y="3066662"/>
            <a:ext cx="4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32630" y="28040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study!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Given a set of initial users and a </a:t>
            </a:r>
            <a:r>
              <a:rPr lang="en-US" dirty="0"/>
              <a:t>time window </a:t>
            </a:r>
            <a:r>
              <a:rPr lang="en-US" b="0" dirty="0"/>
              <a:t>identify the number of users who will get </a:t>
            </a:r>
            <a:r>
              <a:rPr lang="en-US" b="0" dirty="0" smtClean="0"/>
              <a:t>influenced. </a:t>
            </a:r>
            <a:r>
              <a:rPr lang="en-US" b="0" dirty="0"/>
              <a:t>(Influence oracle problem)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Find top k influential users in the given interaction network under a </a:t>
            </a:r>
            <a:r>
              <a:rPr lang="en-US" dirty="0" smtClean="0"/>
              <a:t>time constrained </a:t>
            </a:r>
            <a:r>
              <a:rPr lang="en-US" b="0" dirty="0" smtClean="0"/>
              <a:t>information propagation. (Influence Maximization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5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Model-based, assuming a static network:</a:t>
            </a:r>
          </a:p>
          <a:p>
            <a:pPr lvl="1"/>
            <a:r>
              <a:rPr lang="en-US" sz="2400" b="0" dirty="0" smtClean="0"/>
              <a:t>Use probabilistic models to find influence set of a node in the network.</a:t>
            </a:r>
          </a:p>
          <a:p>
            <a:pPr lvl="1"/>
            <a:r>
              <a:rPr lang="en-US" sz="2400" b="0" dirty="0" smtClean="0"/>
              <a:t>Are </a:t>
            </a:r>
            <a:r>
              <a:rPr lang="en-US" sz="2400" b="0" dirty="0"/>
              <a:t>u</a:t>
            </a:r>
            <a:r>
              <a:rPr lang="en-US" sz="2400" b="0" dirty="0" smtClean="0"/>
              <a:t>sually multi-pass and do not scale to large networks.</a:t>
            </a:r>
          </a:p>
          <a:p>
            <a:pPr lvl="2"/>
            <a:r>
              <a:rPr lang="en-US" sz="2000" b="0" dirty="0" smtClean="0"/>
              <a:t>Exception: </a:t>
            </a:r>
            <a:r>
              <a:rPr lang="en-US" sz="2000" b="0" dirty="0"/>
              <a:t>SKIM </a:t>
            </a:r>
            <a:r>
              <a:rPr lang="en-US" sz="2000" b="0" dirty="0" smtClean="0"/>
              <a:t>by </a:t>
            </a:r>
            <a:r>
              <a:rPr lang="en-US" sz="2000" b="0" dirty="0"/>
              <a:t>Cohen et al [2014] </a:t>
            </a:r>
            <a:r>
              <a:rPr lang="en-US" sz="2000" b="0" dirty="0" smtClean="0"/>
              <a:t>(Sketch based but </a:t>
            </a:r>
            <a:r>
              <a:rPr lang="en-US" sz="2000" b="0" dirty="0"/>
              <a:t>d</a:t>
            </a:r>
            <a:r>
              <a:rPr lang="en-US" sz="2000" b="0" dirty="0" smtClean="0"/>
              <a:t>oes not consider time window concept).</a:t>
            </a:r>
          </a:p>
          <a:p>
            <a:r>
              <a:rPr lang="en-US" sz="2800" b="0" dirty="0" smtClean="0"/>
              <a:t>Data-based models</a:t>
            </a:r>
          </a:p>
          <a:p>
            <a:pPr lvl="1"/>
            <a:r>
              <a:rPr lang="en-US" sz="2400" b="0" dirty="0" smtClean="0"/>
              <a:t>Multi pass and do not scale to large networks.</a:t>
            </a:r>
          </a:p>
          <a:p>
            <a:pPr lvl="1"/>
            <a:r>
              <a:rPr lang="en-US" sz="2400" b="0" dirty="0"/>
              <a:t>Do not consider time window</a:t>
            </a:r>
            <a:r>
              <a:rPr lang="en-US" sz="2400" b="0" dirty="0" smtClean="0"/>
              <a:t>.</a:t>
            </a:r>
          </a:p>
          <a:p>
            <a:pPr lvl="2"/>
            <a:r>
              <a:rPr lang="en-US" b="0" dirty="0" smtClean="0"/>
              <a:t>Exception: </a:t>
            </a:r>
            <a:r>
              <a:rPr lang="en-US" b="0" dirty="0" err="1" smtClean="0"/>
              <a:t>ConTinEst</a:t>
            </a:r>
            <a:r>
              <a:rPr lang="en-US" b="0" dirty="0" smtClean="0"/>
              <a:t> </a:t>
            </a:r>
            <a:r>
              <a:rPr lang="en-US" b="0" dirty="0"/>
              <a:t>by Du N </a:t>
            </a:r>
            <a:r>
              <a:rPr lang="en-US" b="0" dirty="0" smtClean="0"/>
              <a:t>et.al [</a:t>
            </a:r>
            <a:r>
              <a:rPr lang="en-US" b="0" dirty="0"/>
              <a:t>2013] </a:t>
            </a:r>
            <a:r>
              <a:rPr lang="en-US" b="0" dirty="0" smtClean="0"/>
              <a:t>(needs nodes infection time along with interaction network)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8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IRS Algorithm</a:t>
            </a:r>
          </a:p>
          <a:p>
            <a:pPr lvl="1"/>
            <a:r>
              <a:rPr lang="en-US" b="0" dirty="0" smtClean="0"/>
              <a:t>A model-independent data-driven approach.</a:t>
            </a:r>
          </a:p>
          <a:p>
            <a:pPr lvl="1"/>
            <a:r>
              <a:rPr lang="en-US" b="0" dirty="0" smtClean="0"/>
              <a:t>One pass.</a:t>
            </a:r>
          </a:p>
          <a:p>
            <a:pPr lvl="1"/>
            <a:r>
              <a:rPr lang="en-US" b="0" dirty="0" smtClean="0"/>
              <a:t>Only needs interaction network data.</a:t>
            </a:r>
          </a:p>
          <a:p>
            <a:pPr lvl="1"/>
            <a:r>
              <a:rPr lang="en-US" b="0" dirty="0" smtClean="0"/>
              <a:t>Considers time-constrained influence spread.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Channel </a:t>
            </a:r>
            <a:r>
              <a:rPr lang="en-US" b="0" dirty="0" smtClean="0"/>
              <a:t>(</a:t>
            </a:r>
            <a:r>
              <a:rPr lang="en-US" i="1" dirty="0" err="1" smtClean="0"/>
              <a:t>ic</a:t>
            </a:r>
            <a:r>
              <a:rPr lang="en-US" i="1" dirty="0" smtClean="0"/>
              <a:t>(</a:t>
            </a:r>
            <a:r>
              <a:rPr lang="en-US" i="1" dirty="0" err="1" smtClean="0"/>
              <a:t>u,v</a:t>
            </a:r>
            <a:r>
              <a:rPr lang="en-US" i="1" dirty="0" smtClean="0"/>
              <a:t>)</a:t>
            </a:r>
            <a:r>
              <a:rPr lang="en-US" b="0" dirty="0" smtClean="0"/>
              <a:t>) </a:t>
            </a:r>
            <a:r>
              <a:rPr lang="en-US" b="0" dirty="0"/>
              <a:t>between nodes u </a:t>
            </a:r>
            <a:r>
              <a:rPr lang="en-US" b="0" dirty="0" smtClean="0"/>
              <a:t>and v: path </a:t>
            </a:r>
            <a:r>
              <a:rPr lang="en-US" b="0" dirty="0"/>
              <a:t>of time increasing </a:t>
            </a:r>
            <a:r>
              <a:rPr lang="en-US" b="0" dirty="0" smtClean="0"/>
              <a:t>interactions </a:t>
            </a:r>
            <a:br>
              <a:rPr lang="en-US" b="0" dirty="0" smtClean="0"/>
            </a:br>
            <a:r>
              <a:rPr lang="en-US" b="0" dirty="0" smtClean="0"/>
              <a:t>	</a:t>
            </a:r>
            <a:r>
              <a:rPr lang="en-US" b="0" dirty="0"/>
              <a:t>(t</a:t>
            </a:r>
            <a:r>
              <a:rPr lang="en-US" b="0" baseline="-25000" dirty="0"/>
              <a:t>1 </a:t>
            </a:r>
            <a:r>
              <a:rPr lang="en-US" b="0" baseline="-25000" dirty="0" smtClean="0"/>
              <a:t>,</a:t>
            </a:r>
            <a:r>
              <a:rPr lang="en-US" b="0" dirty="0" smtClean="0"/>
              <a:t>u</a:t>
            </a:r>
            <a:r>
              <a:rPr lang="en-US" b="0" dirty="0"/>
              <a:t>, </a:t>
            </a:r>
            <a:r>
              <a:rPr lang="en-US" b="0" dirty="0" smtClean="0"/>
              <a:t>n</a:t>
            </a:r>
            <a:r>
              <a:rPr lang="en-US" b="0" baseline="-25000" dirty="0" smtClean="0"/>
              <a:t>1</a:t>
            </a:r>
            <a:r>
              <a:rPr lang="en-US" b="0" dirty="0"/>
              <a:t>) (</a:t>
            </a:r>
            <a:r>
              <a:rPr lang="en-US" b="0" dirty="0" smtClean="0"/>
              <a:t>t</a:t>
            </a:r>
            <a:r>
              <a:rPr lang="en-US" b="0" baseline="-25000" dirty="0" smtClean="0"/>
              <a:t>2,</a:t>
            </a:r>
            <a:r>
              <a:rPr lang="en-US" b="0" dirty="0" smtClean="0"/>
              <a:t>n</a:t>
            </a:r>
            <a:r>
              <a:rPr lang="en-US" b="0" baseline="-25000" dirty="0" smtClean="0"/>
              <a:t>1</a:t>
            </a:r>
            <a:r>
              <a:rPr lang="en-US" b="0" dirty="0"/>
              <a:t>, </a:t>
            </a:r>
            <a:r>
              <a:rPr lang="en-US" b="0" dirty="0" smtClean="0"/>
              <a:t>n</a:t>
            </a:r>
            <a:r>
              <a:rPr lang="en-US" b="0" baseline="-25000" dirty="0" smtClean="0"/>
              <a:t>2</a:t>
            </a:r>
            <a:r>
              <a:rPr lang="en-US" b="0" dirty="0"/>
              <a:t>)..(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k,</a:t>
            </a:r>
            <a:r>
              <a:rPr lang="en-US" b="0" dirty="0" err="1" smtClean="0"/>
              <a:t>n</a:t>
            </a:r>
            <a:r>
              <a:rPr lang="en-US" b="0" baseline="-25000" dirty="0" err="1" smtClean="0"/>
              <a:t>k</a:t>
            </a:r>
            <a:r>
              <a:rPr lang="en-US" b="0" dirty="0"/>
              <a:t>, </a:t>
            </a:r>
            <a:r>
              <a:rPr lang="en-US" b="0" dirty="0" smtClean="0"/>
              <a:t>v) </a:t>
            </a:r>
          </a:p>
          <a:p>
            <a:pPr marL="0" indent="0">
              <a:buNone/>
            </a:pPr>
            <a:r>
              <a:rPr lang="en-US" b="0" dirty="0" smtClean="0"/>
              <a:t>    i.e.; t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&lt; t</a:t>
            </a:r>
            <a:r>
              <a:rPr lang="en-US" b="0" baseline="-25000" dirty="0"/>
              <a:t>2</a:t>
            </a:r>
            <a:r>
              <a:rPr lang="en-US" b="0" dirty="0"/>
              <a:t> &lt; .. &lt;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k</a:t>
            </a:r>
            <a:endParaRPr lang="en-US" b="0" baseline="-25000" dirty="0" smtClean="0"/>
          </a:p>
          <a:p>
            <a:r>
              <a:rPr lang="en-US" dirty="0" smtClean="0"/>
              <a:t>Duration</a:t>
            </a:r>
            <a:r>
              <a:rPr lang="en-US" b="0" dirty="0" smtClean="0"/>
              <a:t> of information channel </a:t>
            </a:r>
            <a:r>
              <a:rPr lang="en-US" b="0" dirty="0" err="1" smtClean="0"/>
              <a:t>ic</a:t>
            </a:r>
            <a:r>
              <a:rPr lang="en-US" b="0" dirty="0" smtClean="0"/>
              <a:t>:</a:t>
            </a:r>
            <a:endParaRPr lang="en-US" b="0" baseline="-25000" dirty="0"/>
          </a:p>
          <a:p>
            <a:pPr marL="0" indent="0">
              <a:buNone/>
            </a:pPr>
            <a:r>
              <a:rPr lang="en-US" i="1" baseline="-25000" dirty="0" smtClean="0"/>
              <a:t>	</a:t>
            </a:r>
            <a:r>
              <a:rPr lang="en-US" i="1" dirty="0" err="1" smtClean="0"/>
              <a:t>dur</a:t>
            </a:r>
            <a:r>
              <a:rPr lang="en-US" i="1" dirty="0" smtClean="0"/>
              <a:t>(</a:t>
            </a:r>
            <a:r>
              <a:rPr lang="en-US" i="1" dirty="0" err="1" smtClean="0"/>
              <a:t>ic</a:t>
            </a:r>
            <a:r>
              <a:rPr lang="en-US" i="1" dirty="0" smtClean="0"/>
              <a:t>(</a:t>
            </a:r>
            <a:r>
              <a:rPr lang="en-US" i="1" dirty="0" err="1" smtClean="0"/>
              <a:t>u,v</a:t>
            </a:r>
            <a:r>
              <a:rPr lang="en-US" i="1" dirty="0" smtClean="0"/>
              <a:t>))</a:t>
            </a:r>
            <a:r>
              <a:rPr lang="en-US" b="0" dirty="0" smtClean="0"/>
              <a:t>= (</a:t>
            </a:r>
            <a:r>
              <a:rPr lang="en-US" b="0" dirty="0" err="1"/>
              <a:t>t</a:t>
            </a:r>
            <a:r>
              <a:rPr lang="en-US" b="0" baseline="-25000" dirty="0" err="1"/>
              <a:t>k</a:t>
            </a:r>
            <a:r>
              <a:rPr lang="en-US" b="0" baseline="-25000" dirty="0" smtClean="0"/>
              <a:t> </a:t>
            </a:r>
            <a:r>
              <a:rPr lang="en-US" b="0" dirty="0"/>
              <a:t>−</a:t>
            </a:r>
            <a:r>
              <a:rPr lang="en-US" b="0" baseline="-25000" dirty="0"/>
              <a:t> </a:t>
            </a:r>
            <a:r>
              <a:rPr lang="en-US" b="0" dirty="0"/>
              <a:t>t</a:t>
            </a:r>
            <a:r>
              <a:rPr lang="en-US" b="0" baseline="-25000" dirty="0"/>
              <a:t>1</a:t>
            </a:r>
            <a:r>
              <a:rPr lang="en-US" b="0" baseline="-25000" dirty="0" smtClean="0"/>
              <a:t> </a:t>
            </a:r>
            <a:r>
              <a:rPr lang="en-US" b="0" dirty="0"/>
              <a:t>+ 1)</a:t>
            </a:r>
          </a:p>
          <a:p>
            <a:pPr marL="0" indent="0">
              <a:buNone/>
            </a:pPr>
            <a:r>
              <a:rPr lang="en-US" b="0" baseline="-25000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IC(</a:t>
            </a:r>
            <a:r>
              <a:rPr lang="en-US" dirty="0" err="1" smtClean="0"/>
              <a:t>u,v</a:t>
            </a:r>
            <a:r>
              <a:rPr lang="en-US" dirty="0" smtClean="0"/>
              <a:t>) = set of all </a:t>
            </a:r>
            <a:r>
              <a:rPr lang="en-US" dirty="0" err="1" smtClean="0"/>
              <a:t>ic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6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reachability Set </a:t>
            </a:r>
            <a:r>
              <a:rPr lang="en-US" dirty="0" smtClean="0"/>
              <a:t>(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Reachability set </a:t>
            </a:r>
            <a:r>
              <a:rPr lang="el-GR" b="0" dirty="0"/>
              <a:t>σ </a:t>
            </a:r>
            <a:r>
              <a:rPr lang="en-US" b="0" dirty="0" smtClean="0"/>
              <a:t>(u</a:t>
            </a:r>
            <a:r>
              <a:rPr lang="en-US" b="0" dirty="0"/>
              <a:t>) of </a:t>
            </a:r>
            <a:r>
              <a:rPr lang="en-US" b="0" dirty="0" smtClean="0"/>
              <a:t>node </a:t>
            </a:r>
            <a:r>
              <a:rPr lang="en-US" b="0" dirty="0"/>
              <a:t>u in </a:t>
            </a:r>
            <a:r>
              <a:rPr lang="en-US" b="0" dirty="0" smtClean="0"/>
              <a:t>network </a:t>
            </a:r>
            <a:r>
              <a:rPr lang="en-US" b="0" dirty="0"/>
              <a:t>G(V,E</a:t>
            </a:r>
            <a:r>
              <a:rPr lang="en-US" b="0" dirty="0" smtClean="0"/>
              <a:t>) : the </a:t>
            </a:r>
            <a:r>
              <a:rPr lang="en-US" b="0" dirty="0"/>
              <a:t>set of all the nodes to which u has </a:t>
            </a:r>
            <a:r>
              <a:rPr lang="en-US" b="0" dirty="0" smtClean="0"/>
              <a:t>an information channel; </a:t>
            </a:r>
            <a:r>
              <a:rPr lang="en-US" b="0" dirty="0"/>
              <a:t>i.e., 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/>
              <a:t>	</a:t>
            </a:r>
            <a:r>
              <a:rPr lang="el-GR" b="0" dirty="0"/>
              <a:t>σ </a:t>
            </a:r>
            <a:r>
              <a:rPr lang="en-US" sz="3200" b="0" dirty="0" smtClean="0"/>
              <a:t>(u</a:t>
            </a:r>
            <a:r>
              <a:rPr lang="en-US" sz="3200" b="0" dirty="0"/>
              <a:t>) = {v ∈ V | IC(u, v) </a:t>
            </a:r>
            <a:r>
              <a:rPr lang="en-US" sz="3200" b="0" dirty="0" smtClean="0"/>
              <a:t>≠ </a:t>
            </a:r>
            <a:r>
              <a:rPr lang="en-US" sz="3200" b="0" dirty="0"/>
              <a:t>∅ </a:t>
            </a:r>
            <a:r>
              <a:rPr lang="en-US" sz="3200" b="0" dirty="0" smtClean="0"/>
              <a:t>}</a:t>
            </a:r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/>
              <a:t>The influence set for a </a:t>
            </a:r>
            <a:r>
              <a:rPr lang="en-US" b="0" dirty="0" smtClean="0"/>
              <a:t>given </a:t>
            </a:r>
            <a:r>
              <a:rPr lang="en-US" b="0" dirty="0"/>
              <a:t>time window length </a:t>
            </a:r>
            <a:r>
              <a:rPr lang="el-GR" b="0" dirty="0" smtClean="0"/>
              <a:t>ω</a:t>
            </a:r>
            <a:r>
              <a:rPr lang="en-US" b="0" dirty="0" smtClean="0"/>
              <a:t> </a:t>
            </a:r>
            <a:r>
              <a:rPr lang="en-US" b="0" dirty="0"/>
              <a:t>:</a:t>
            </a:r>
          </a:p>
          <a:p>
            <a:pPr marL="457200" lvl="1" indent="0">
              <a:buNone/>
            </a:pPr>
            <a:r>
              <a:rPr lang="en-US" b="0" dirty="0" smtClean="0"/>
              <a:t>	</a:t>
            </a:r>
            <a:r>
              <a:rPr lang="el-GR" b="0" dirty="0"/>
              <a:t>σ</a:t>
            </a:r>
            <a:r>
              <a:rPr lang="el-GR" b="0" baseline="-25000" dirty="0" smtClean="0"/>
              <a:t>ω</a:t>
            </a:r>
            <a:r>
              <a:rPr lang="en-US" b="0" dirty="0" smtClean="0"/>
              <a:t> </a:t>
            </a:r>
            <a:r>
              <a:rPr lang="en-US" b="0" dirty="0"/>
              <a:t>(u) = {v ∈ V | ∃ </a:t>
            </a:r>
            <a:r>
              <a:rPr lang="en-US" b="0" dirty="0" err="1"/>
              <a:t>ic</a:t>
            </a:r>
            <a:r>
              <a:rPr lang="en-US" b="0" dirty="0"/>
              <a:t> ∈  IC(u, v) : dur(</a:t>
            </a:r>
            <a:r>
              <a:rPr lang="en-US" b="0" dirty="0" err="1"/>
              <a:t>ic</a:t>
            </a:r>
            <a:r>
              <a:rPr lang="en-US" b="0" dirty="0"/>
              <a:t>) &lt;</a:t>
            </a:r>
            <a:r>
              <a:rPr lang="en-US" b="0" dirty="0" smtClean="0"/>
              <a:t> </a:t>
            </a:r>
            <a:r>
              <a:rPr lang="el-GR" b="0" dirty="0"/>
              <a:t>ω</a:t>
            </a:r>
            <a:r>
              <a:rPr lang="en-US" b="0" dirty="0" smtClean="0"/>
              <a:t> </a:t>
            </a:r>
            <a:r>
              <a:rPr lang="en-US" b="0" dirty="0"/>
              <a:t>}</a:t>
            </a:r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1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8" y="981075"/>
            <a:ext cx="7082803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Freeform 1029"/>
          <p:cNvSpPr/>
          <p:nvPr/>
        </p:nvSpPr>
        <p:spPr>
          <a:xfrm>
            <a:off x="986907" y="1507701"/>
            <a:ext cx="2974316" cy="1930413"/>
          </a:xfrm>
          <a:custGeom>
            <a:avLst/>
            <a:gdLst>
              <a:gd name="connsiteX0" fmla="*/ 79893 w 2974316"/>
              <a:gd name="connsiteY0" fmla="*/ 1682539 h 1930413"/>
              <a:gd name="connsiteX1" fmla="*/ 120533 w 2974316"/>
              <a:gd name="connsiteY1" fmla="*/ 1072939 h 1930413"/>
              <a:gd name="connsiteX2" fmla="*/ 821573 w 2974316"/>
              <a:gd name="connsiteY2" fmla="*/ 371899 h 1930413"/>
              <a:gd name="connsiteX3" fmla="*/ 2609733 w 2974316"/>
              <a:gd name="connsiteY3" fmla="*/ 16299 h 1930413"/>
              <a:gd name="connsiteX4" fmla="*/ 2833253 w 2974316"/>
              <a:gd name="connsiteY4" fmla="*/ 879899 h 1930413"/>
              <a:gd name="connsiteX5" fmla="*/ 933333 w 2974316"/>
              <a:gd name="connsiteY5" fmla="*/ 1885739 h 1930413"/>
              <a:gd name="connsiteX6" fmla="*/ 79893 w 2974316"/>
              <a:gd name="connsiteY6" fmla="*/ 1682539 h 193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4316" h="1930413">
                <a:moveTo>
                  <a:pt x="79893" y="1682539"/>
                </a:moveTo>
                <a:cubicBezTo>
                  <a:pt x="-55574" y="1547072"/>
                  <a:pt x="-3080" y="1291379"/>
                  <a:pt x="120533" y="1072939"/>
                </a:cubicBezTo>
                <a:cubicBezTo>
                  <a:pt x="244146" y="854499"/>
                  <a:pt x="406706" y="548006"/>
                  <a:pt x="821573" y="371899"/>
                </a:cubicBezTo>
                <a:cubicBezTo>
                  <a:pt x="1236440" y="195792"/>
                  <a:pt x="2274453" y="-68368"/>
                  <a:pt x="2609733" y="16299"/>
                </a:cubicBezTo>
                <a:cubicBezTo>
                  <a:pt x="2945013" y="100966"/>
                  <a:pt x="3112653" y="568326"/>
                  <a:pt x="2833253" y="879899"/>
                </a:cubicBezTo>
                <a:cubicBezTo>
                  <a:pt x="2553853" y="1191472"/>
                  <a:pt x="1390533" y="1750272"/>
                  <a:pt x="933333" y="1885739"/>
                </a:cubicBezTo>
                <a:cubicBezTo>
                  <a:pt x="476133" y="2021206"/>
                  <a:pt x="215360" y="1818006"/>
                  <a:pt x="79893" y="168253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1"/>
          <p:cNvSpPr/>
          <p:nvPr/>
        </p:nvSpPr>
        <p:spPr>
          <a:xfrm>
            <a:off x="865948" y="1324003"/>
            <a:ext cx="5333398" cy="2192901"/>
          </a:xfrm>
          <a:custGeom>
            <a:avLst/>
            <a:gdLst>
              <a:gd name="connsiteX0" fmla="*/ 251652 w 5333398"/>
              <a:gd name="connsiteY0" fmla="*/ 1937357 h 2192901"/>
              <a:gd name="connsiteX1" fmla="*/ 241492 w 5333398"/>
              <a:gd name="connsiteY1" fmla="*/ 1388717 h 2192901"/>
              <a:gd name="connsiteX2" fmla="*/ 2903412 w 5333398"/>
              <a:gd name="connsiteY2" fmla="*/ 57757 h 2192901"/>
              <a:gd name="connsiteX3" fmla="*/ 5087812 w 5333398"/>
              <a:gd name="connsiteY3" fmla="*/ 342237 h 2192901"/>
              <a:gd name="connsiteX4" fmla="*/ 4864292 w 5333398"/>
              <a:gd name="connsiteY4" fmla="*/ 1266797 h 2192901"/>
              <a:gd name="connsiteX5" fmla="*/ 1369252 w 5333398"/>
              <a:gd name="connsiteY5" fmla="*/ 2160877 h 2192901"/>
              <a:gd name="connsiteX6" fmla="*/ 251652 w 5333398"/>
              <a:gd name="connsiteY6" fmla="*/ 1937357 h 21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398" h="2192901">
                <a:moveTo>
                  <a:pt x="251652" y="1937357"/>
                </a:moveTo>
                <a:cubicBezTo>
                  <a:pt x="63692" y="1808664"/>
                  <a:pt x="-200468" y="1701984"/>
                  <a:pt x="241492" y="1388717"/>
                </a:cubicBezTo>
                <a:cubicBezTo>
                  <a:pt x="683452" y="1075450"/>
                  <a:pt x="2095692" y="232170"/>
                  <a:pt x="2903412" y="57757"/>
                </a:cubicBezTo>
                <a:cubicBezTo>
                  <a:pt x="3711132" y="-116656"/>
                  <a:pt x="4760999" y="140730"/>
                  <a:pt x="5087812" y="342237"/>
                </a:cubicBezTo>
                <a:cubicBezTo>
                  <a:pt x="5414625" y="543744"/>
                  <a:pt x="5484052" y="963690"/>
                  <a:pt x="4864292" y="1266797"/>
                </a:cubicBezTo>
                <a:cubicBezTo>
                  <a:pt x="4244532" y="1569904"/>
                  <a:pt x="2138025" y="2049117"/>
                  <a:pt x="1369252" y="2160877"/>
                </a:cubicBezTo>
                <a:cubicBezTo>
                  <a:pt x="600479" y="2272637"/>
                  <a:pt x="439612" y="2066050"/>
                  <a:pt x="251652" y="193735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2"/>
          <p:cNvSpPr/>
          <p:nvPr/>
        </p:nvSpPr>
        <p:spPr>
          <a:xfrm>
            <a:off x="738482" y="1146485"/>
            <a:ext cx="5789973" cy="4995491"/>
          </a:xfrm>
          <a:custGeom>
            <a:avLst/>
            <a:gdLst>
              <a:gd name="connsiteX0" fmla="*/ 277518 w 5789973"/>
              <a:gd name="connsiteY0" fmla="*/ 2125035 h 4995491"/>
              <a:gd name="connsiteX1" fmla="*/ 612798 w 5789973"/>
              <a:gd name="connsiteY1" fmla="*/ 1119195 h 4995491"/>
              <a:gd name="connsiteX2" fmla="*/ 2715918 w 5789973"/>
              <a:gd name="connsiteY2" fmla="*/ 204795 h 4995491"/>
              <a:gd name="connsiteX3" fmla="*/ 5113678 w 5789973"/>
              <a:gd name="connsiteY3" fmla="*/ 418155 h 4995491"/>
              <a:gd name="connsiteX4" fmla="*/ 5774078 w 5789973"/>
              <a:gd name="connsiteY4" fmla="*/ 4441515 h 4995491"/>
              <a:gd name="connsiteX5" fmla="*/ 4625998 w 5789973"/>
              <a:gd name="connsiteY5" fmla="*/ 4675195 h 4995491"/>
              <a:gd name="connsiteX6" fmla="*/ 4311038 w 5789973"/>
              <a:gd name="connsiteY6" fmla="*/ 1759275 h 4995491"/>
              <a:gd name="connsiteX7" fmla="*/ 277518 w 5789973"/>
              <a:gd name="connsiteY7" fmla="*/ 2125035 h 49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9973" h="4995491">
                <a:moveTo>
                  <a:pt x="277518" y="2125035"/>
                </a:moveTo>
                <a:cubicBezTo>
                  <a:pt x="-338855" y="2018355"/>
                  <a:pt x="206398" y="1439235"/>
                  <a:pt x="612798" y="1119195"/>
                </a:cubicBezTo>
                <a:cubicBezTo>
                  <a:pt x="1019198" y="799155"/>
                  <a:pt x="1965771" y="321635"/>
                  <a:pt x="2715918" y="204795"/>
                </a:cubicBezTo>
                <a:cubicBezTo>
                  <a:pt x="3466065" y="87955"/>
                  <a:pt x="4603985" y="-287965"/>
                  <a:pt x="5113678" y="418155"/>
                </a:cubicBezTo>
                <a:cubicBezTo>
                  <a:pt x="5623371" y="1124275"/>
                  <a:pt x="5855358" y="3732008"/>
                  <a:pt x="5774078" y="4441515"/>
                </a:cubicBezTo>
                <a:cubicBezTo>
                  <a:pt x="5692798" y="5151022"/>
                  <a:pt x="4869838" y="5122235"/>
                  <a:pt x="4625998" y="4675195"/>
                </a:cubicBezTo>
                <a:cubicBezTo>
                  <a:pt x="4382158" y="4228155"/>
                  <a:pt x="5037478" y="2184302"/>
                  <a:pt x="4311038" y="1759275"/>
                </a:cubicBezTo>
                <a:cubicBezTo>
                  <a:pt x="3584598" y="1334248"/>
                  <a:pt x="893891" y="2231715"/>
                  <a:pt x="277518" y="21250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/>
          <p:cNvSpPr/>
          <p:nvPr/>
        </p:nvSpPr>
        <p:spPr>
          <a:xfrm>
            <a:off x="7020272" y="95467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ω</a:t>
            </a:r>
            <a:r>
              <a:rPr lang="en-US" b="1" dirty="0" smtClean="0"/>
              <a:t>  = 3</a:t>
            </a:r>
            <a:endParaRPr lang="en-US" b="1" dirty="0"/>
          </a:p>
        </p:txBody>
      </p:sp>
      <p:pic>
        <p:nvPicPr>
          <p:cNvPr id="10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2911">
            <a:off x="4107799" y="4834882"/>
            <a:ext cx="1613105" cy="40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" name="Freeform 1036"/>
          <p:cNvSpPr/>
          <p:nvPr/>
        </p:nvSpPr>
        <p:spPr>
          <a:xfrm>
            <a:off x="929438" y="2584514"/>
            <a:ext cx="5707151" cy="3546331"/>
          </a:xfrm>
          <a:custGeom>
            <a:avLst/>
            <a:gdLst>
              <a:gd name="connsiteX0" fmla="*/ 157682 w 5707151"/>
              <a:gd name="connsiteY0" fmla="*/ 290766 h 3546331"/>
              <a:gd name="connsiteX1" fmla="*/ 564082 w 5707151"/>
              <a:gd name="connsiteY1" fmla="*/ 138366 h 3546331"/>
              <a:gd name="connsiteX2" fmla="*/ 3043122 w 5707151"/>
              <a:gd name="connsiteY2" fmla="*/ 2028126 h 3546331"/>
              <a:gd name="connsiteX3" fmla="*/ 4719522 w 5707151"/>
              <a:gd name="connsiteY3" fmla="*/ 1957006 h 3546331"/>
              <a:gd name="connsiteX4" fmla="*/ 5451042 w 5707151"/>
              <a:gd name="connsiteY4" fmla="*/ 2109406 h 3546331"/>
              <a:gd name="connsiteX5" fmla="*/ 5481522 w 5707151"/>
              <a:gd name="connsiteY5" fmla="*/ 3105086 h 3546331"/>
              <a:gd name="connsiteX6" fmla="*/ 2697682 w 5707151"/>
              <a:gd name="connsiteY6" fmla="*/ 3440366 h 3546331"/>
              <a:gd name="connsiteX7" fmla="*/ 188162 w 5707151"/>
              <a:gd name="connsiteY7" fmla="*/ 1296606 h 3546331"/>
              <a:gd name="connsiteX8" fmla="*/ 178002 w 5707151"/>
              <a:gd name="connsiteY8" fmla="*/ 229806 h 35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7151" h="3546331">
                <a:moveTo>
                  <a:pt x="157682" y="290766"/>
                </a:moveTo>
                <a:cubicBezTo>
                  <a:pt x="120428" y="69786"/>
                  <a:pt x="83175" y="-151194"/>
                  <a:pt x="564082" y="138366"/>
                </a:cubicBezTo>
                <a:cubicBezTo>
                  <a:pt x="1044989" y="427926"/>
                  <a:pt x="2350549" y="1725019"/>
                  <a:pt x="3043122" y="2028126"/>
                </a:cubicBezTo>
                <a:cubicBezTo>
                  <a:pt x="3735695" y="2331233"/>
                  <a:pt x="4318202" y="1943459"/>
                  <a:pt x="4719522" y="1957006"/>
                </a:cubicBezTo>
                <a:cubicBezTo>
                  <a:pt x="5120842" y="1970553"/>
                  <a:pt x="5324042" y="1918059"/>
                  <a:pt x="5451042" y="2109406"/>
                </a:cubicBezTo>
                <a:cubicBezTo>
                  <a:pt x="5578042" y="2300753"/>
                  <a:pt x="5940415" y="2883259"/>
                  <a:pt x="5481522" y="3105086"/>
                </a:cubicBezTo>
                <a:cubicBezTo>
                  <a:pt x="5022629" y="3326913"/>
                  <a:pt x="3579909" y="3741779"/>
                  <a:pt x="2697682" y="3440366"/>
                </a:cubicBezTo>
                <a:cubicBezTo>
                  <a:pt x="1815455" y="3138953"/>
                  <a:pt x="608109" y="1831699"/>
                  <a:pt x="188162" y="1296606"/>
                </a:cubicBezTo>
                <a:cubicBezTo>
                  <a:pt x="-231785" y="761513"/>
                  <a:pt x="183082" y="372046"/>
                  <a:pt x="178002" y="2298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7"/>
          <p:cNvSpPr/>
          <p:nvPr/>
        </p:nvSpPr>
        <p:spPr>
          <a:xfrm>
            <a:off x="900478" y="2741699"/>
            <a:ext cx="3449517" cy="3065547"/>
          </a:xfrm>
          <a:custGeom>
            <a:avLst/>
            <a:gdLst>
              <a:gd name="connsiteX0" fmla="*/ 247602 w 3449517"/>
              <a:gd name="connsiteY0" fmla="*/ 1017501 h 3065547"/>
              <a:gd name="connsiteX1" fmla="*/ 227282 w 3449517"/>
              <a:gd name="connsiteY1" fmla="*/ 164061 h 3065547"/>
              <a:gd name="connsiteX2" fmla="*/ 1050242 w 3449517"/>
              <a:gd name="connsiteY2" fmla="*/ 194541 h 3065547"/>
              <a:gd name="connsiteX3" fmla="*/ 3234642 w 3449517"/>
              <a:gd name="connsiteY3" fmla="*/ 2155421 h 3065547"/>
              <a:gd name="connsiteX4" fmla="*/ 3031442 w 3449517"/>
              <a:gd name="connsiteY4" fmla="*/ 3029181 h 3065547"/>
              <a:gd name="connsiteX5" fmla="*/ 247602 w 3449517"/>
              <a:gd name="connsiteY5" fmla="*/ 1017501 h 306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9517" h="3065547">
                <a:moveTo>
                  <a:pt x="247602" y="1017501"/>
                </a:moveTo>
                <a:cubicBezTo>
                  <a:pt x="-219758" y="539981"/>
                  <a:pt x="93509" y="301221"/>
                  <a:pt x="227282" y="164061"/>
                </a:cubicBezTo>
                <a:cubicBezTo>
                  <a:pt x="361055" y="26901"/>
                  <a:pt x="549015" y="-137352"/>
                  <a:pt x="1050242" y="194541"/>
                </a:cubicBezTo>
                <a:cubicBezTo>
                  <a:pt x="1551469" y="526434"/>
                  <a:pt x="2904442" y="1682981"/>
                  <a:pt x="3234642" y="2155421"/>
                </a:cubicBezTo>
                <a:cubicBezTo>
                  <a:pt x="3564842" y="2627861"/>
                  <a:pt x="3527589" y="3218834"/>
                  <a:pt x="3031442" y="3029181"/>
                </a:cubicBezTo>
                <a:cubicBezTo>
                  <a:pt x="2535295" y="2839528"/>
                  <a:pt x="714962" y="1495021"/>
                  <a:pt x="247602" y="101750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8"/>
          <p:cNvSpPr/>
          <p:nvPr/>
        </p:nvSpPr>
        <p:spPr>
          <a:xfrm>
            <a:off x="1111234" y="1356508"/>
            <a:ext cx="7246978" cy="2773264"/>
          </a:xfrm>
          <a:custGeom>
            <a:avLst/>
            <a:gdLst>
              <a:gd name="connsiteX0" fmla="*/ 67326 w 7246978"/>
              <a:gd name="connsiteY0" fmla="*/ 1721972 h 2773264"/>
              <a:gd name="connsiteX1" fmla="*/ 240046 w 7246978"/>
              <a:gd name="connsiteY1" fmla="*/ 1142852 h 2773264"/>
              <a:gd name="connsiteX2" fmla="*/ 2170446 w 7246978"/>
              <a:gd name="connsiteY2" fmla="*/ 116692 h 2773264"/>
              <a:gd name="connsiteX3" fmla="*/ 4507246 w 7246978"/>
              <a:gd name="connsiteY3" fmla="*/ 238612 h 2773264"/>
              <a:gd name="connsiteX4" fmla="*/ 7057406 w 7246978"/>
              <a:gd name="connsiteY4" fmla="*/ 2036932 h 2773264"/>
              <a:gd name="connsiteX5" fmla="*/ 6681486 w 7246978"/>
              <a:gd name="connsiteY5" fmla="*/ 2737972 h 2773264"/>
              <a:gd name="connsiteX6" fmla="*/ 3674126 w 7246978"/>
              <a:gd name="connsiteY6" fmla="*/ 1041252 h 2773264"/>
              <a:gd name="connsiteX7" fmla="*/ 585486 w 7246978"/>
              <a:gd name="connsiteY7" fmla="*/ 2148692 h 2773264"/>
              <a:gd name="connsiteX8" fmla="*/ 67326 w 7246978"/>
              <a:gd name="connsiteY8" fmla="*/ 1721972 h 277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6978" h="2773264">
                <a:moveTo>
                  <a:pt x="67326" y="1721972"/>
                </a:moveTo>
                <a:cubicBezTo>
                  <a:pt x="9753" y="1554332"/>
                  <a:pt x="-110474" y="1410399"/>
                  <a:pt x="240046" y="1142852"/>
                </a:cubicBezTo>
                <a:cubicBezTo>
                  <a:pt x="590566" y="875305"/>
                  <a:pt x="1459246" y="267399"/>
                  <a:pt x="2170446" y="116692"/>
                </a:cubicBezTo>
                <a:cubicBezTo>
                  <a:pt x="2881646" y="-34015"/>
                  <a:pt x="3692753" y="-81428"/>
                  <a:pt x="4507246" y="238612"/>
                </a:cubicBezTo>
                <a:cubicBezTo>
                  <a:pt x="5321739" y="558652"/>
                  <a:pt x="6695033" y="1620372"/>
                  <a:pt x="7057406" y="2036932"/>
                </a:cubicBezTo>
                <a:cubicBezTo>
                  <a:pt x="7419779" y="2453492"/>
                  <a:pt x="7245366" y="2903919"/>
                  <a:pt x="6681486" y="2737972"/>
                </a:cubicBezTo>
                <a:cubicBezTo>
                  <a:pt x="6117606" y="2572025"/>
                  <a:pt x="4690126" y="1139465"/>
                  <a:pt x="3674126" y="1041252"/>
                </a:cubicBezTo>
                <a:cubicBezTo>
                  <a:pt x="2658126" y="943039"/>
                  <a:pt x="1188313" y="2038625"/>
                  <a:pt x="585486" y="2148692"/>
                </a:cubicBezTo>
                <a:cubicBezTo>
                  <a:pt x="-17341" y="2258759"/>
                  <a:pt x="124899" y="1889612"/>
                  <a:pt x="67326" y="172197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/>
          <p:cNvSpPr/>
          <p:nvPr/>
        </p:nvSpPr>
        <p:spPr>
          <a:xfrm>
            <a:off x="7164288" y="4927875"/>
            <a:ext cx="13628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dirty="0" smtClean="0"/>
              <a:t>(b) </a:t>
            </a:r>
            <a:r>
              <a:rPr lang="en-US" b="1" dirty="0"/>
              <a:t>= </a:t>
            </a:r>
            <a:r>
              <a:rPr lang="en-US" b="1" dirty="0" err="1" smtClean="0"/>
              <a:t>e,c</a:t>
            </a:r>
            <a:endParaRPr lang="en-US" b="1" dirty="0"/>
          </a:p>
          <a:p>
            <a:r>
              <a:rPr lang="el-GR" b="1" dirty="0"/>
              <a:t>σ</a:t>
            </a:r>
            <a:r>
              <a:rPr lang="en-US" b="1" dirty="0" smtClean="0"/>
              <a:t>(e) </a:t>
            </a:r>
            <a:r>
              <a:rPr lang="en-US" b="1" dirty="0"/>
              <a:t>= </a:t>
            </a:r>
            <a:r>
              <a:rPr lang="en-US" b="1" dirty="0" err="1" smtClean="0"/>
              <a:t>b,c,f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5589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σ</a:t>
            </a:r>
            <a:r>
              <a:rPr lang="en-US" b="1" dirty="0"/>
              <a:t>(a) </a:t>
            </a:r>
            <a:r>
              <a:rPr lang="en-US" b="1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6670" y="45718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17869" y="4562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54605" y="4562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0629" y="45629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65895" y="190204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time increasing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5139" y="3998836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Duration greater then </a:t>
            </a:r>
            <a:r>
              <a:rPr lang="el-GR" b="1" dirty="0">
                <a:solidFill>
                  <a:srgbClr val="FF0000"/>
                </a:solidFill>
              </a:rPr>
              <a:t>ω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  <p:bldP spid="1032" grpId="0" animBg="1"/>
      <p:bldP spid="1032" grpId="1" animBg="1"/>
      <p:bldP spid="1033" grpId="0" animBg="1"/>
      <p:bldP spid="1033" grpId="1" animBg="1"/>
      <p:bldP spid="1037" grpId="0" animBg="1"/>
      <p:bldP spid="1037" grpId="1" animBg="1"/>
      <p:bldP spid="1038" grpId="0" animBg="1"/>
      <p:bldP spid="1038" grpId="1" animBg="1"/>
      <p:bldP spid="1039" grpId="0" animBg="1"/>
      <p:bldP spid="1039" grpId="1" animBg="1"/>
      <p:bldP spid="6" grpId="0"/>
      <p:bldP spid="17" grpId="0"/>
      <p:bldP spid="18" grpId="0"/>
      <p:bldP spid="19" grpId="0"/>
      <p:bldP spid="7" grpId="0"/>
      <p:bldP spid="7" grpId="1"/>
      <p:bldP spid="21" grpId="0"/>
      <p:bldP spid="21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10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11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12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2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3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4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5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6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7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8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9.xml><?xml version="1.0" encoding="utf-8"?>
<Control xmlns="http://schemas.microsoft.com/VisualStudio/2011/storyboarding/control">
  <Id Name="1926492a-78cd-405c-8aba-4133bf909c2e" Revision="1" Stencil="System.MyShapes" StencilVersion="1.0"/>
</Control>
</file>

<file path=customXml/itemProps1.xml><?xml version="1.0" encoding="utf-8"?>
<ds:datastoreItem xmlns:ds="http://schemas.openxmlformats.org/officeDocument/2006/customXml" ds:itemID="{7211AC11-4798-434B-82B4-3EA53F12C9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8FEF54B-FB13-4130-80DE-805EDE73D40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EC79C0C-3B56-4638-9143-8771367EC6E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6CFA822-88C4-4B41-8554-9C2D854889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7AFB363-ADF8-4FC3-AED9-615CEBAAFC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6EE24E-6A91-469D-8885-78D2C41AC0B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4C8438-69AF-4DD9-AB23-2BCDBE4497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D0B3FBB-1F33-4956-9567-2B466C0B933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2B174D-17C7-48B8-926E-7C2B2CE0D88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61AA0E-41AD-4570-8E41-2F337DE48FB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F311D20-1642-4A3F-A639-7C45FD94870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8FE9A71-6E41-474B-AF97-6F321F7F22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9442</TotalTime>
  <Words>1614</Words>
  <Application>Microsoft Office PowerPoint</Application>
  <PresentationFormat>On-screen Show (4:3)</PresentationFormat>
  <Paragraphs>287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Tema de Office</vt:lpstr>
      <vt:lpstr>Diseño personalizado</vt:lpstr>
      <vt:lpstr>Information Propagation in Interaction Networks</vt:lpstr>
      <vt:lpstr>Interaction Network/Graph</vt:lpstr>
      <vt:lpstr>Example</vt:lpstr>
      <vt:lpstr>What we want to study!</vt:lpstr>
      <vt:lpstr>Previous approaches</vt:lpstr>
      <vt:lpstr>Our Contribution</vt:lpstr>
      <vt:lpstr>Information Channel</vt:lpstr>
      <vt:lpstr>Influence reachability Set (σ)</vt:lpstr>
      <vt:lpstr>Example</vt:lpstr>
      <vt:lpstr>Forward approach</vt:lpstr>
      <vt:lpstr>Process backward</vt:lpstr>
      <vt:lpstr>Algorithm</vt:lpstr>
      <vt:lpstr>Complexity Analysis</vt:lpstr>
      <vt:lpstr>Approx Set</vt:lpstr>
      <vt:lpstr>One Catch!</vt:lpstr>
      <vt:lpstr>Versioned HLL</vt:lpstr>
      <vt:lpstr>Complexity Analysis</vt:lpstr>
      <vt:lpstr>Influence Maximization</vt:lpstr>
      <vt:lpstr>Efficiency Results</vt:lpstr>
      <vt:lpstr>Effectiveness Results</vt:lpstr>
      <vt:lpstr>Conclusion</vt:lpstr>
      <vt:lpstr>PowerPoint Presentation</vt:lpstr>
      <vt:lpstr>Additional slides</vt:lpstr>
      <vt:lpstr>Versioned HLL</vt:lpstr>
      <vt:lpstr>vHLL union</vt:lpstr>
    </vt:vector>
  </TitlesOfParts>
  <Company>FIB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IT4BI-DC</dc:title>
  <dc:creator>Alberto Abello</dc:creator>
  <cp:lastModifiedBy>Rohit</cp:lastModifiedBy>
  <cp:revision>1067</cp:revision>
  <dcterms:created xsi:type="dcterms:W3CDTF">2009-12-01T17:55:02Z</dcterms:created>
  <dcterms:modified xsi:type="dcterms:W3CDTF">2017-03-29T12:40:59Z</dcterms:modified>
</cp:coreProperties>
</file>