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17"/>
  </p:notesMasterIdLst>
  <p:sldIdLst>
    <p:sldId id="282" r:id="rId3"/>
    <p:sldId id="295" r:id="rId4"/>
    <p:sldId id="296" r:id="rId5"/>
    <p:sldId id="302" r:id="rId6"/>
    <p:sldId id="304" r:id="rId7"/>
    <p:sldId id="305" r:id="rId8"/>
    <p:sldId id="303" r:id="rId9"/>
    <p:sldId id="306" r:id="rId10"/>
    <p:sldId id="307" r:id="rId11"/>
    <p:sldId id="299" r:id="rId12"/>
    <p:sldId id="300" r:id="rId13"/>
    <p:sldId id="308" r:id="rId14"/>
    <p:sldId id="301" r:id="rId15"/>
    <p:sldId id="280" r:id="rId16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54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40">
          <p15:clr>
            <a:srgbClr val="A4A3A4"/>
          </p15:clr>
        </p15:guide>
        <p15:guide id="4" pos="5420">
          <p15:clr>
            <a:srgbClr val="A4A3A4"/>
          </p15:clr>
        </p15:guide>
        <p15:guide id="5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>
        <p:scale>
          <a:sx n="80" d="100"/>
          <a:sy n="80" d="100"/>
        </p:scale>
        <p:origin x="-1445" y="-72"/>
      </p:cViewPr>
      <p:guideLst>
        <p:guide orient="horz" pos="754"/>
        <p:guide orient="horz" pos="3838"/>
        <p:guide pos="340"/>
        <p:guide pos="54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7BB96-5CC4-4FBA-B6DA-4C0FA69C8B55}" type="datetimeFigureOut">
              <a:rPr lang="nl-NL" smtClean="0"/>
              <a:t>20-8-2018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9E7CB-B55B-433F-ACF3-9EACF2CD01B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7680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1124"/>
            <a:ext cx="9154800" cy="166884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750" y="1196975"/>
            <a:ext cx="8064500" cy="2160017"/>
          </a:xfrm>
        </p:spPr>
        <p:txBody>
          <a:bodyPr lIns="72000" rIns="72000" anchor="b" anchorCtr="0">
            <a:noAutofit/>
          </a:bodyPr>
          <a:lstStyle>
            <a:lvl1pPr algn="l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noProof="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39750" y="3645024"/>
            <a:ext cx="8064500" cy="1656184"/>
          </a:xfrm>
        </p:spPr>
        <p:txBody>
          <a:bodyPr lIns="72000" rIns="7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6294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full page zonder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9144000" cy="67693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Click on the pictogram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insert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image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9162000" cy="83343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nl-BE" dirty="0"/>
              <a:t>Copy the small bleu </a:t>
            </a:r>
            <a:r>
              <a:rPr lang="nl-BE" dirty="0" err="1"/>
              <a:t>footer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another</a:t>
            </a:r>
            <a:r>
              <a:rPr lang="nl-BE" dirty="0"/>
              <a:t> slide </a:t>
            </a:r>
            <a:r>
              <a:rPr lang="nl-BE" dirty="0" err="1"/>
              <a:t>and</a:t>
            </a:r>
            <a:r>
              <a:rPr lang="nl-BE" dirty="0"/>
              <a:t> paste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here</a:t>
            </a:r>
            <a:r>
              <a:rPr lang="nl-BE" dirty="0"/>
              <a:t>. Make </a:t>
            </a:r>
            <a:r>
              <a:rPr lang="nl-BE" dirty="0" err="1"/>
              <a:t>sure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the picture is </a:t>
            </a:r>
            <a:r>
              <a:rPr lang="nl-BE" dirty="0" err="1"/>
              <a:t>positioned</a:t>
            </a:r>
            <a:r>
              <a:rPr lang="nl-BE" dirty="0"/>
              <a:t> </a:t>
            </a:r>
            <a:r>
              <a:rPr lang="nl-BE" dirty="0" err="1"/>
              <a:t>behind</a:t>
            </a:r>
            <a:r>
              <a:rPr lang="nl-BE" dirty="0"/>
              <a:t> the </a:t>
            </a:r>
            <a:r>
              <a:rPr lang="nl-BE" dirty="0" err="1"/>
              <a:t>footer</a:t>
            </a:r>
            <a:r>
              <a:rPr lang="nl-BE" dirty="0"/>
              <a:t>.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A7-6202-4C5B-B798-73425609F823}" type="datetime1">
              <a:rPr lang="nl-NL" smtClean="0"/>
              <a:t>20-8-2018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2849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Click on the pictogram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insert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image</a:t>
            </a:r>
          </a:p>
          <a:p>
            <a:endParaRPr lang="nl-NL" dirty="0"/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9162000" cy="83343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nl-BE" dirty="0"/>
              <a:t>Copy the small bleu </a:t>
            </a:r>
            <a:r>
              <a:rPr lang="nl-BE" dirty="0" err="1"/>
              <a:t>footer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another</a:t>
            </a:r>
            <a:r>
              <a:rPr lang="nl-BE" dirty="0"/>
              <a:t> slide </a:t>
            </a:r>
            <a:r>
              <a:rPr lang="nl-BE" dirty="0" err="1"/>
              <a:t>and</a:t>
            </a:r>
            <a:r>
              <a:rPr lang="nl-BE" dirty="0"/>
              <a:t> paste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here</a:t>
            </a:r>
            <a:r>
              <a:rPr lang="nl-BE" dirty="0"/>
              <a:t>. Make </a:t>
            </a:r>
            <a:r>
              <a:rPr lang="nl-BE" dirty="0" err="1"/>
              <a:t>sure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the picture is </a:t>
            </a:r>
            <a:r>
              <a:rPr lang="nl-BE" dirty="0" err="1"/>
              <a:t>positioned</a:t>
            </a:r>
            <a:r>
              <a:rPr lang="nl-BE" dirty="0"/>
              <a:t> </a:t>
            </a:r>
            <a:r>
              <a:rPr lang="nl-BE" dirty="0" err="1"/>
              <a:t>behind</a:t>
            </a:r>
            <a:r>
              <a:rPr lang="nl-BE" dirty="0"/>
              <a:t> the </a:t>
            </a:r>
            <a:r>
              <a:rPr lang="nl-BE" dirty="0" err="1"/>
              <a:t>footer</a:t>
            </a:r>
            <a:r>
              <a:rPr lang="nl-BE" dirty="0"/>
              <a:t>.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9C03-3D12-4CEF-B48A-0BFA09CB6C9F}" type="datetime1">
              <a:rPr lang="nl-NL" smtClean="0"/>
              <a:t>20-8-2018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presentation sample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  <p:sp>
        <p:nvSpPr>
          <p:cNvPr id="8" name="Ondertitel 2"/>
          <p:cNvSpPr>
            <a:spLocks noGrp="1"/>
          </p:cNvSpPr>
          <p:nvPr>
            <p:ph type="subTitle" idx="14" hasCustomPrompt="1"/>
          </p:nvPr>
        </p:nvSpPr>
        <p:spPr>
          <a:xfrm>
            <a:off x="539750" y="3645024"/>
            <a:ext cx="4032000" cy="472813"/>
          </a:xfrm>
          <a:solidFill>
            <a:schemeClr val="accent4">
              <a:alpha val="75000"/>
            </a:schemeClr>
          </a:solidFill>
        </p:spPr>
        <p:txBody>
          <a:bodyPr lIns="72000" tIns="36000" rIns="72000" bIns="36000">
            <a:spAutoFit/>
          </a:bodyPr>
          <a:lstStyle>
            <a:lvl1pPr marL="0" indent="0" algn="l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insert</a:t>
            </a:r>
            <a:r>
              <a:rPr lang="nl-NL" dirty="0"/>
              <a:t> </a:t>
            </a:r>
            <a:r>
              <a:rPr lang="nl-NL" dirty="0" err="1"/>
              <a:t>text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68159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kst en afbeelding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644008" y="0"/>
            <a:ext cx="4499992" cy="67693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Click on the pictogram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insert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image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9162000" cy="83343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nl-BE" dirty="0"/>
              <a:t>Copy the small bleu </a:t>
            </a:r>
            <a:r>
              <a:rPr lang="nl-BE" dirty="0" err="1"/>
              <a:t>footer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another</a:t>
            </a:r>
            <a:r>
              <a:rPr lang="nl-BE" dirty="0"/>
              <a:t> slide </a:t>
            </a:r>
            <a:r>
              <a:rPr lang="nl-BE" dirty="0" err="1"/>
              <a:t>and</a:t>
            </a:r>
            <a:r>
              <a:rPr lang="nl-BE" dirty="0"/>
              <a:t> paste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here</a:t>
            </a:r>
            <a:r>
              <a:rPr lang="nl-BE" dirty="0"/>
              <a:t>. Make </a:t>
            </a:r>
            <a:r>
              <a:rPr lang="nl-BE" dirty="0" err="1"/>
              <a:t>sure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the picture is </a:t>
            </a:r>
            <a:r>
              <a:rPr lang="nl-BE" dirty="0" err="1"/>
              <a:t>positioned</a:t>
            </a:r>
            <a:r>
              <a:rPr lang="nl-BE" dirty="0"/>
              <a:t> </a:t>
            </a:r>
            <a:r>
              <a:rPr lang="nl-BE" dirty="0" err="1"/>
              <a:t>behind</a:t>
            </a:r>
            <a:r>
              <a:rPr lang="nl-BE" dirty="0"/>
              <a:t> the </a:t>
            </a:r>
            <a:r>
              <a:rPr lang="nl-BE" dirty="0" err="1"/>
              <a:t>footer</a:t>
            </a:r>
            <a:r>
              <a:rPr lang="nl-BE" dirty="0"/>
              <a:t>.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A7-6202-4C5B-B798-73425609F823}" type="datetime1">
              <a:rPr lang="nl-NL" smtClean="0"/>
              <a:t>20-8-2018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540000" y="360000"/>
            <a:ext cx="3960000" cy="93610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13" name="Tijdelijke aanduiding voor inhoud 2"/>
          <p:cNvSpPr>
            <a:spLocks noGrp="1"/>
          </p:cNvSpPr>
          <p:nvPr>
            <p:ph sz="half" idx="14"/>
          </p:nvPr>
        </p:nvSpPr>
        <p:spPr>
          <a:xfrm>
            <a:off x="540000" y="1440000"/>
            <a:ext cx="3960242" cy="4860000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38163" indent="-228600">
              <a:defRPr sz="1800"/>
            </a:lvl3pPr>
            <a:lvl4pPr marL="804863" indent="-228600">
              <a:defRPr sz="1600"/>
            </a:lvl4pPr>
            <a:lvl5pPr marL="1084263" indent="-228600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29851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kst en afbeelding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4499992" cy="67693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Click on the pictogram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insert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image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9162000" cy="83343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nl-BE" dirty="0"/>
              <a:t>Copy the small bleu </a:t>
            </a:r>
            <a:r>
              <a:rPr lang="nl-BE" dirty="0" err="1"/>
              <a:t>footer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another</a:t>
            </a:r>
            <a:r>
              <a:rPr lang="nl-BE" dirty="0"/>
              <a:t> slide </a:t>
            </a:r>
            <a:r>
              <a:rPr lang="nl-BE" dirty="0" err="1"/>
              <a:t>and</a:t>
            </a:r>
            <a:r>
              <a:rPr lang="nl-BE" dirty="0"/>
              <a:t> paste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here</a:t>
            </a:r>
            <a:r>
              <a:rPr lang="nl-BE" dirty="0"/>
              <a:t>. Make </a:t>
            </a:r>
            <a:r>
              <a:rPr lang="nl-BE" dirty="0" err="1"/>
              <a:t>sure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the picture is </a:t>
            </a:r>
            <a:r>
              <a:rPr lang="nl-BE" dirty="0" err="1"/>
              <a:t>positioned</a:t>
            </a:r>
            <a:r>
              <a:rPr lang="nl-BE" dirty="0"/>
              <a:t> </a:t>
            </a:r>
            <a:r>
              <a:rPr lang="nl-BE" dirty="0" err="1"/>
              <a:t>behind</a:t>
            </a:r>
            <a:r>
              <a:rPr lang="nl-BE" dirty="0"/>
              <a:t> the </a:t>
            </a:r>
            <a:r>
              <a:rPr lang="nl-BE" dirty="0" err="1"/>
              <a:t>footer</a:t>
            </a:r>
            <a:r>
              <a:rPr lang="nl-BE" dirty="0"/>
              <a:t>.</a:t>
            </a:r>
            <a:endParaRPr lang="nl-NL" dirty="0"/>
          </a:p>
          <a:p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A7-6202-4C5B-B798-73425609F823}" type="datetime1">
              <a:rPr lang="nl-NL" smtClean="0"/>
              <a:t>20-8-2018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860000" y="360000"/>
            <a:ext cx="3960000" cy="93610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sz="half" idx="14"/>
          </p:nvPr>
        </p:nvSpPr>
        <p:spPr>
          <a:xfrm>
            <a:off x="4860000" y="1440000"/>
            <a:ext cx="3960242" cy="4680000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38163" indent="-228600">
              <a:defRPr sz="1800"/>
            </a:lvl3pPr>
            <a:lvl4pPr marL="804863" indent="-228600">
              <a:defRPr sz="1600"/>
            </a:lvl4pPr>
            <a:lvl5pPr marL="1084263" indent="-228600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6305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afbeelding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0"/>
          <p:cNvSpPr>
            <a:spLocks noGrp="1"/>
          </p:cNvSpPr>
          <p:nvPr>
            <p:ph type="pic" sz="quarter" idx="14" hasCustomPrompt="1"/>
          </p:nvPr>
        </p:nvSpPr>
        <p:spPr>
          <a:xfrm>
            <a:off x="-9246" y="-6037"/>
            <a:ext cx="9153245" cy="6852793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Click on the pictogram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insert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image</a:t>
            </a:r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 hasCustomPrompt="1"/>
          </p:nvPr>
        </p:nvSpPr>
        <p:spPr>
          <a:xfrm>
            <a:off x="-9245" y="5197559"/>
            <a:ext cx="9162000" cy="166261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nl-BE" dirty="0"/>
              <a:t>Copy the large, bleu </a:t>
            </a:r>
            <a:r>
              <a:rPr lang="nl-BE" dirty="0" err="1"/>
              <a:t>curved</a:t>
            </a:r>
            <a:r>
              <a:rPr lang="nl-BE" dirty="0"/>
              <a:t> logo </a:t>
            </a:r>
            <a:r>
              <a:rPr lang="nl-BE" dirty="0" err="1"/>
              <a:t>footer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another</a:t>
            </a:r>
            <a:r>
              <a:rPr lang="nl-BE" dirty="0"/>
              <a:t> slide </a:t>
            </a:r>
            <a:r>
              <a:rPr lang="nl-BE" dirty="0" err="1"/>
              <a:t>and</a:t>
            </a:r>
            <a:r>
              <a:rPr lang="nl-BE" dirty="0"/>
              <a:t> paste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here</a:t>
            </a:r>
            <a:r>
              <a:rPr lang="nl-BE" dirty="0"/>
              <a:t>. Make </a:t>
            </a:r>
            <a:r>
              <a:rPr lang="nl-BE" dirty="0" err="1"/>
              <a:t>sure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the picture is </a:t>
            </a:r>
            <a:r>
              <a:rPr lang="nl-BE" dirty="0" err="1"/>
              <a:t>positioned</a:t>
            </a:r>
            <a:r>
              <a:rPr lang="nl-BE" dirty="0"/>
              <a:t> </a:t>
            </a:r>
            <a:r>
              <a:rPr lang="nl-BE" dirty="0" err="1"/>
              <a:t>behind</a:t>
            </a:r>
            <a:r>
              <a:rPr lang="nl-BE" dirty="0"/>
              <a:t> the </a:t>
            </a:r>
            <a:r>
              <a:rPr lang="nl-BE" dirty="0" err="1"/>
              <a:t>footer</a:t>
            </a:r>
            <a:r>
              <a:rPr lang="nl-BE" dirty="0"/>
              <a:t>.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750" y="2730292"/>
            <a:ext cx="8064500" cy="626701"/>
          </a:xfrm>
          <a:solidFill>
            <a:schemeClr val="accent4">
              <a:alpha val="75000"/>
            </a:schemeClr>
          </a:solidFill>
        </p:spPr>
        <p:txBody>
          <a:bodyPr lIns="72000" tIns="36000" rIns="72000" bIns="36000" anchor="b" anchorCtr="0">
            <a:sp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39750" y="3645024"/>
            <a:ext cx="8064500" cy="472813"/>
          </a:xfrm>
          <a:solidFill>
            <a:schemeClr val="accent4">
              <a:alpha val="75000"/>
            </a:schemeClr>
          </a:solidFill>
        </p:spPr>
        <p:txBody>
          <a:bodyPr lIns="72000" tIns="36000" rIns="72000" bIns="36000">
            <a:spAutoFit/>
          </a:bodyPr>
          <a:lstStyle>
            <a:lvl1pPr marL="0" indent="0" algn="l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8234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00808"/>
            <a:ext cx="8064500" cy="1656184"/>
          </a:xfrm>
        </p:spPr>
        <p:txBody>
          <a:bodyPr lIns="72000" rIns="72000" anchor="b" anchorCtr="0">
            <a:noAutofit/>
          </a:bodyPr>
          <a:lstStyle>
            <a:lvl1pPr algn="l">
              <a:defRPr sz="3600" b="1" cap="none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39750" y="1196975"/>
            <a:ext cx="8064500" cy="503833"/>
          </a:xfrm>
        </p:spPr>
        <p:txBody>
          <a:bodyPr lIns="72000" rIns="72000" anchor="b">
            <a:noAutofit/>
          </a:bodyPr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13591-0879-46AD-9582-0D174F07BD07}" type="datetime1">
              <a:rPr lang="nl-NL" smtClean="0"/>
              <a:t>20-8-2018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presentation sample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7753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  <p:custDataLst>
              <p:custData r:id="rId1"/>
            </p:custDataLst>
          </p:nvPr>
        </p:nvSpPr>
        <p:spPr>
          <a:xfrm>
            <a:off x="539552" y="1196752"/>
            <a:ext cx="8064896" cy="4895850"/>
          </a:xfrm>
        </p:spPr>
        <p:txBody>
          <a:bodyPr/>
          <a:lstStyle>
            <a:lvl2pPr marL="216000" indent="-216000">
              <a:defRPr sz="2600"/>
            </a:lvl2pPr>
            <a:lvl3pPr marL="576000" indent="-216000">
              <a:defRPr sz="2400"/>
            </a:lvl3pPr>
            <a:lvl4pPr marL="936000" indent="-216000">
              <a:defRPr sz="2200"/>
            </a:lvl4pPr>
            <a:lvl5pPr marL="1296000" indent="-21600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C246D-1F25-4C30-8500-32DDE63D39AA}" type="datetime1">
              <a:rPr lang="nl-NL" smtClean="0"/>
              <a:t>20-8-2018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presentation sample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0722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9750" y="1196976"/>
            <a:ext cx="3960242" cy="4895849"/>
          </a:xfrm>
        </p:spPr>
        <p:txBody>
          <a:bodyPr/>
          <a:lstStyle>
            <a:lvl1pPr>
              <a:defRPr sz="2800"/>
            </a:lvl1pPr>
            <a:lvl2pPr marL="285750" indent="-285750">
              <a:defRPr sz="2400"/>
            </a:lvl2pPr>
            <a:lvl3pPr marL="538163" indent="-228600">
              <a:defRPr sz="2000"/>
            </a:lvl3pPr>
            <a:lvl4pPr marL="804863" indent="-228600">
              <a:defRPr sz="1800"/>
            </a:lvl4pPr>
            <a:lvl5pPr marL="1084263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4008" y="1196976"/>
            <a:ext cx="3960242" cy="4895849"/>
          </a:xfrm>
        </p:spPr>
        <p:txBody>
          <a:bodyPr/>
          <a:lstStyle>
            <a:lvl1pPr>
              <a:defRPr sz="2800"/>
            </a:lvl1pPr>
            <a:lvl2pPr marL="285750" indent="-285750">
              <a:defRPr sz="2400"/>
            </a:lvl2pPr>
            <a:lvl3pPr marL="538163" indent="-228600">
              <a:defRPr sz="2000"/>
            </a:lvl3pPr>
            <a:lvl4pPr marL="804863" indent="-228600">
              <a:defRPr sz="1800"/>
            </a:lvl4pPr>
            <a:lvl5pPr marL="1084263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A1FB-674A-4817-9225-B8C94CE5BF52}" type="datetime1">
              <a:rPr lang="nl-NL" smtClean="0"/>
              <a:t>20-8-2018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presentation sample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242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39552" y="1196975"/>
            <a:ext cx="3957836" cy="791865"/>
          </a:xfrm>
          <a:solidFill>
            <a:schemeClr val="accent4"/>
          </a:solidFill>
        </p:spPr>
        <p:txBody>
          <a:bodyPr lIns="72000" rIns="72000" anchor="b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39552" y="2060848"/>
            <a:ext cx="3957836" cy="4031977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38163" indent="-228600">
              <a:defRPr sz="1800"/>
            </a:lvl3pPr>
            <a:lvl4pPr marL="804863" indent="-228600">
              <a:defRPr sz="1600"/>
            </a:lvl4pPr>
            <a:lvl5pPr marL="1084263" indent="-2286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196975"/>
            <a:ext cx="3959225" cy="791865"/>
          </a:xfrm>
          <a:solidFill>
            <a:schemeClr val="accent4"/>
          </a:solidFill>
        </p:spPr>
        <p:txBody>
          <a:bodyPr lIns="72000" rIns="72000" anchor="b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060848"/>
            <a:ext cx="3959225" cy="4031977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38163" indent="-228600">
              <a:defRPr sz="1800"/>
            </a:lvl3pPr>
            <a:lvl4pPr marL="804863" indent="-228600">
              <a:defRPr sz="1600"/>
            </a:lvl4pPr>
            <a:lvl5pPr marL="1084263" indent="-2286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5F3B-B7AE-4DB5-9A74-D9CE43F9D19A}" type="datetime1">
              <a:rPr lang="nl-NL" smtClean="0"/>
              <a:t>20-8-2018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presentation sample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7136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DE53C-CBC2-4D0D-BE79-AC7B9332A2E4}" type="datetime1">
              <a:rPr lang="nl-NL" smtClean="0"/>
              <a:t>20-8-2018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presentation sample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248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D236E-6308-42DA-9521-065242E67706}" type="datetime1">
              <a:rPr lang="nl-NL" smtClean="0"/>
              <a:t>20-8-2018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presentation sample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4664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5013176"/>
            <a:ext cx="8064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539750" y="5590455"/>
            <a:ext cx="8064500" cy="411257"/>
          </a:xfrm>
        </p:spPr>
        <p:txBody>
          <a:bodyPr>
            <a:spAutoFit/>
          </a:bodyPr>
          <a:lstStyle>
            <a:lvl1pPr marL="0" indent="0">
              <a:buNone/>
              <a:defRPr sz="220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DA56-D034-4608-9254-05EC00C23D20}" type="datetime1">
              <a:rPr lang="nl-NL" smtClean="0"/>
              <a:t>20-8-2018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presentation sample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jdelijke aanduiding voor inhoud 9"/>
          <p:cNvSpPr>
            <a:spLocks noGrp="1"/>
          </p:cNvSpPr>
          <p:nvPr>
            <p:ph sz="quarter" idx="13" hasCustomPrompt="1"/>
          </p:nvPr>
        </p:nvSpPr>
        <p:spPr>
          <a:xfrm>
            <a:off x="545668" y="0"/>
            <a:ext cx="8058582" cy="498457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on the pictogram to insert an illustration, a graph, a table or a movie</a:t>
            </a:r>
          </a:p>
        </p:txBody>
      </p:sp>
    </p:spTree>
    <p:extLst>
      <p:ext uri="{BB962C8B-B14F-4D97-AF65-F5344CB8AC3E}">
        <p14:creationId xmlns:p14="http://schemas.microsoft.com/office/powerpoint/2010/main" val="1002059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064896" cy="936105"/>
          </a:xfrm>
          <a:prstGeom prst="rect">
            <a:avLst/>
          </a:prstGeom>
        </p:spPr>
        <p:txBody>
          <a:bodyPr vert="horz" lIns="0" tIns="36000" rIns="0" bIns="3600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39552" y="1196976"/>
            <a:ext cx="8064896" cy="4895850"/>
          </a:xfrm>
          <a:prstGeom prst="rect">
            <a:avLst/>
          </a:prstGeom>
        </p:spPr>
        <p:txBody>
          <a:bodyPr vert="horz" lIns="0" tIns="36000" rIns="0" bIns="36000" rtlCol="0">
            <a:noAutofit/>
          </a:bodyPr>
          <a:lstStyle/>
          <a:p>
            <a:pPr lvl="0"/>
            <a:r>
              <a:rPr lang="en-US" dirty="0"/>
              <a:t>Click to edit Master text style</a:t>
            </a:r>
            <a:r>
              <a:rPr lang="en-GB" noProof="0" dirty="0"/>
              <a:t>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236296" y="6327740"/>
            <a:ext cx="1008112" cy="227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1387B45-9DD3-490C-941E-7E9FB03FF3E2}" type="datetime1">
              <a:rPr lang="nl-NL" smtClean="0"/>
              <a:t>20-8-2018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220072" y="6562118"/>
            <a:ext cx="3024336" cy="2071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nl-NL"/>
              <a:t>presentation sample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-4356" y="6602881"/>
            <a:ext cx="461556" cy="2572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3B032377-C103-4EFE-98C1-80A6E5A7472A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896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64" r:id="rId10"/>
    <p:sldLayoutId id="2147483660" r:id="rId11"/>
    <p:sldLayoutId id="2147483662" r:id="rId12"/>
    <p:sldLayoutId id="2147483663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2600" kern="1200">
          <a:solidFill>
            <a:schemeClr val="tx2"/>
          </a:solidFill>
          <a:latin typeface="+mn-lt"/>
          <a:ea typeface="+mn-ea"/>
          <a:cs typeface="+mn-cs"/>
        </a:defRPr>
      </a:lvl1pPr>
      <a:lvl2pPr marL="712788" indent="-28575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84263" indent="-22860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433513" indent="-22860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797050" indent="-22860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ijdelijke aanduiding voor afbeelding 2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" r="358"/>
          <a:stretch/>
        </p:blipFill>
        <p:spPr>
          <a:xfrm>
            <a:off x="-9246" y="-6037"/>
            <a:ext cx="9153245" cy="6852793"/>
          </a:xfrm>
          <a:prstGeom prst="rect">
            <a:avLst/>
          </a:prstGeom>
        </p:spPr>
      </p:pic>
      <p:pic>
        <p:nvPicPr>
          <p:cNvPr id="6" name="Tijdelijke aanduiding voor afbeelding 5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" b="246"/>
          <a:stretch>
            <a:fillRect/>
          </a:stretch>
        </p:blipFill>
        <p:spPr>
          <a:xfrm>
            <a:off x="-18000" y="5229200"/>
            <a:ext cx="9162000" cy="1662617"/>
          </a:xfrm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565475" y="92008"/>
            <a:ext cx="8064500" cy="1180699"/>
          </a:xfrm>
        </p:spPr>
        <p:txBody>
          <a:bodyPr/>
          <a:lstStyle/>
          <a:p>
            <a:r>
              <a:rPr lang="en-US" dirty="0"/>
              <a:t>2SCENT: An Efficient Algorithm for Enumerating All Simple Temporal Cycles</a:t>
            </a:r>
            <a:endParaRPr lang="nl-BE" dirty="0"/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>
          <a:xfrm>
            <a:off x="2051720" y="1772816"/>
            <a:ext cx="4870621" cy="952944"/>
          </a:xfrm>
        </p:spPr>
        <p:txBody>
          <a:bodyPr/>
          <a:lstStyle/>
          <a:p>
            <a:r>
              <a:rPr lang="nl-BE" dirty="0"/>
              <a:t>Toon Calders – UAntwerpen</a:t>
            </a:r>
          </a:p>
          <a:p>
            <a:r>
              <a:rPr lang="nl-BE" dirty="0"/>
              <a:t>Joint </a:t>
            </a:r>
            <a:r>
              <a:rPr lang="nl-BE" dirty="0" err="1"/>
              <a:t>work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Rohit Kumar (ULB)</a:t>
            </a:r>
          </a:p>
        </p:txBody>
      </p:sp>
      <p:pic>
        <p:nvPicPr>
          <p:cNvPr id="7" name="Picture 4" descr="C:\Users\Rohit\ownCloud\CV\rohit13k.github.io\fnrs.png">
            <a:extLst>
              <a:ext uri="{FF2B5EF4-FFF2-40B4-BE49-F238E27FC236}">
                <a16:creationId xmlns="" xmlns:a16="http://schemas.microsoft.com/office/drawing/2014/main" id="{F3931AD9-66F8-4837-AE96-A807C743A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369233"/>
            <a:ext cx="657228" cy="41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Rohit\ownCloud\ulb\DPP\RPR\IT4BI-DC_logo.gif">
            <a:extLst>
              <a:ext uri="{FF2B5EF4-FFF2-40B4-BE49-F238E27FC236}">
                <a16:creationId xmlns="" xmlns:a16="http://schemas.microsoft.com/office/drawing/2014/main" id="{54A8A6A4-B10F-4DB3-BA27-872FF6E40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6342342"/>
            <a:ext cx="581253" cy="470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825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BB943D-4829-4AEB-9039-87BFFDA0E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3798A6C-ADE0-45F3-9F26-97A1CD2F8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196752"/>
            <a:ext cx="8208912" cy="489585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Given a seed, find all cycles for that seed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en-GB" dirty="0"/>
              <a:t>Exact solution, </a:t>
            </a:r>
            <a:r>
              <a:rPr lang="en-GB" dirty="0">
                <a:solidFill>
                  <a:schemeClr val="accent2"/>
                </a:solidFill>
              </a:rPr>
              <a:t>worst case delay O(m)</a:t>
            </a:r>
            <a:r>
              <a:rPr lang="en-GB" dirty="0"/>
              <a:t>, runtime </a:t>
            </a:r>
            <a:r>
              <a:rPr lang="en-GB" dirty="0">
                <a:solidFill>
                  <a:schemeClr val="accent2"/>
                </a:solidFill>
              </a:rPr>
              <a:t>O(cm)					</a:t>
            </a:r>
            <a:r>
              <a:rPr lang="en-GB" i="1" dirty="0"/>
              <a:t>c: #cycles, m: #interactions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FE760A1-0453-4C54-9CA0-3546B3DE2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10</a:t>
            </a:fld>
            <a:endParaRPr lang="nl-NL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8B9B171-859F-4F55-A790-CB7790630DAC}"/>
              </a:ext>
            </a:extLst>
          </p:cNvPr>
          <p:cNvSpPr/>
          <p:nvPr/>
        </p:nvSpPr>
        <p:spPr>
          <a:xfrm>
            <a:off x="323528" y="5589240"/>
            <a:ext cx="82809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Extension of: </a:t>
            </a:r>
          </a:p>
          <a:p>
            <a:r>
              <a:rPr lang="en-GB" dirty="0">
                <a:solidFill>
                  <a:schemeClr val="tx2"/>
                </a:solidFill>
              </a:rPr>
              <a:t>D. B. Johnson (1975). </a:t>
            </a:r>
            <a:r>
              <a:rPr lang="en-GB" b="1" dirty="0">
                <a:solidFill>
                  <a:schemeClr val="tx2"/>
                </a:solidFill>
              </a:rPr>
              <a:t>Finding all the elementary circuits of a directed graph</a:t>
            </a:r>
            <a:r>
              <a:rPr lang="en-GB" dirty="0">
                <a:solidFill>
                  <a:schemeClr val="tx2"/>
                </a:solidFill>
              </a:rPr>
              <a:t>. SIAM Journal on Computing, 4(1):77-84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8A5A128-690D-453F-A489-4F03C4E7A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685132"/>
            <a:ext cx="4577528" cy="2955468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="" xmlns:a16="http://schemas.microsoft.com/office/drawing/2014/main" id="{189A08E1-1B34-48EE-A942-3D9C53647C60}"/>
              </a:ext>
            </a:extLst>
          </p:cNvPr>
          <p:cNvSpPr/>
          <p:nvPr/>
        </p:nvSpPr>
        <p:spPr>
          <a:xfrm>
            <a:off x="5364088" y="4077072"/>
            <a:ext cx="2160240" cy="1440160"/>
          </a:xfrm>
          <a:prstGeom prst="wedgeRectCallout">
            <a:avLst>
              <a:gd name="adj1" fmla="val -75561"/>
              <a:gd name="adj2" fmla="val -901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Avoid following the same fruitless path multiple times</a:t>
            </a:r>
          </a:p>
        </p:txBody>
      </p:sp>
    </p:spTree>
    <p:extLst>
      <p:ext uri="{BB962C8B-B14F-4D97-AF65-F5344CB8AC3E}">
        <p14:creationId xmlns:p14="http://schemas.microsoft.com/office/powerpoint/2010/main" val="2518200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99DDEB-B6DB-4352-95D9-352BB081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B7FF39A-AE92-41B5-8DBC-B45C733AA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Repeated edges cause a lot of problems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673200" lvl="1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673200" lvl="1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673200" lvl="1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673200" lvl="1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673200" lvl="1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673200" lvl="1" indent="-45720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Solution based on </a:t>
            </a:r>
            <a:r>
              <a:rPr lang="en-GB" dirty="0">
                <a:solidFill>
                  <a:schemeClr val="accent2"/>
                </a:solidFill>
              </a:rPr>
              <a:t>path bundles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8D0AF1F-A681-4AC1-8932-0F714ABC0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11</a:t>
            </a:fld>
            <a:endParaRPr lang="nl-NL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B75E702-C6F8-46E3-AE6C-207CEA6FE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1834278"/>
            <a:ext cx="4338094" cy="361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341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7618499"/>
              </p:ext>
            </p:extLst>
          </p:nvPr>
        </p:nvGraphicFramePr>
        <p:xfrm>
          <a:off x="539552" y="1412776"/>
          <a:ext cx="8229600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Naïve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2SCENT 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Facebook</a:t>
                      </a:r>
                    </a:p>
                    <a:p>
                      <a:r>
                        <a:rPr lang="en-US" dirty="0" smtClean="0"/>
                        <a:t>(n=46k,</a:t>
                      </a:r>
                      <a:r>
                        <a:rPr lang="en-US" baseline="0" dirty="0" smtClean="0"/>
                        <a:t> m= 877k)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hour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C00000"/>
                          </a:solidFill>
                        </a:rPr>
                        <a:t>6.5</a:t>
                      </a:r>
                      <a:r>
                        <a:rPr lang="en-US" baseline="0" smtClean="0">
                          <a:solidFill>
                            <a:srgbClr val="C00000"/>
                          </a:solidFill>
                        </a:rPr>
                        <a:t> seconds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12.2</a:t>
                      </a:r>
                      <a:r>
                        <a:rPr lang="en-US" baseline="0" dirty="0" smtClean="0"/>
                        <a:t> seconds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hours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9.3 seconds</a:t>
                      </a:r>
                      <a:endParaRPr lang="en-US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18.2 seconds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SMS</a:t>
                      </a:r>
                    </a:p>
                    <a:p>
                      <a:r>
                        <a:rPr lang="en-US" dirty="0" smtClean="0"/>
                        <a:t>(n=44k,</a:t>
                      </a:r>
                      <a:r>
                        <a:rPr lang="en-US" baseline="0" dirty="0" smtClean="0"/>
                        <a:t> m=545k)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hour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21.1</a:t>
                      </a:r>
                      <a:r>
                        <a:rPr lang="en-US" baseline="0" dirty="0" smtClean="0">
                          <a:solidFill>
                            <a:srgbClr val="C00000"/>
                          </a:solidFill>
                        </a:rPr>
                        <a:t> seconds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34.8 seconds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hours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15.7 hours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2.1</a:t>
                      </a:r>
                      <a:r>
                        <a:rPr lang="en-US" baseline="0" dirty="0" smtClean="0">
                          <a:solidFill>
                            <a:srgbClr val="C00000"/>
                          </a:solidFill>
                        </a:rPr>
                        <a:t> mins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Higgs</a:t>
                      </a:r>
                    </a:p>
                    <a:p>
                      <a:r>
                        <a:rPr lang="en-US" dirty="0" smtClean="0"/>
                        <a:t>(n=304k,</a:t>
                      </a:r>
                      <a:r>
                        <a:rPr lang="en-US" baseline="0" dirty="0" smtClean="0"/>
                        <a:t> m=526k)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hour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10.6</a:t>
                      </a:r>
                      <a:r>
                        <a:rPr lang="en-US" baseline="0" dirty="0" smtClean="0"/>
                        <a:t> mins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10.7 seconds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hours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Crashed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3.6 mins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A6F48F-4766-4287-AFCC-6FD9A6446DDA}" type="slidenum">
              <a:rPr lang="es-ES" smtClean="0"/>
              <a:pPr>
                <a:defRPr/>
              </a:pPr>
              <a:t>12</a:t>
            </a:fld>
            <a:endParaRPr lang="es-ES" dirty="0"/>
          </a:p>
        </p:txBody>
      </p:sp>
      <p:sp>
        <p:nvSpPr>
          <p:cNvPr id="6" name="TextBox 5"/>
          <p:cNvSpPr txBox="1"/>
          <p:nvPr/>
        </p:nvSpPr>
        <p:spPr>
          <a:xfrm>
            <a:off x="467545" y="4725144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For networks with few  temporal paths in the window  the Naïve algorithm is best but as the number of temporal paths increase 2SCENT becomes incredibly efficient.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8191" y="908720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n = #Nodes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;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m = #Interactions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06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DD7B24-9DE0-422B-90EE-86707E9C8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00093C2-FD9F-4F76-806C-4F8868DD0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196752"/>
            <a:ext cx="8064896" cy="4895850"/>
          </a:xfrm>
        </p:spPr>
        <p:txBody>
          <a:bodyPr/>
          <a:lstStyle/>
          <a:p>
            <a:r>
              <a:rPr lang="en-GB" dirty="0"/>
              <a:t>Significance of cycles</a:t>
            </a:r>
          </a:p>
          <a:p>
            <a:endParaRPr lang="en-GB" dirty="0"/>
          </a:p>
          <a:p>
            <a:r>
              <a:rPr lang="en-GB" dirty="0"/>
              <a:t>			</a:t>
            </a:r>
          </a:p>
          <a:p>
            <a:r>
              <a:rPr lang="en-GB" dirty="0"/>
              <a:t>			How many cycles </a:t>
            </a:r>
            <a:r>
              <a:rPr lang="en-GB" dirty="0" err="1"/>
              <a:t>a</a:t>
            </a:r>
            <a:r>
              <a:rPr lang="en-GB" dirty="0" err="1">
                <a:sym typeface="Wingdings" panose="05000000000000000000" pitchFamily="2" charset="2"/>
              </a:rPr>
              <a:t>bcde</a:t>
            </a:r>
            <a:r>
              <a:rPr lang="en-GB" dirty="0">
                <a:sym typeface="Wingdings" panose="05000000000000000000" pitchFamily="2" charset="2"/>
              </a:rPr>
              <a:t/>
            </a:r>
            <a:br>
              <a:rPr lang="en-GB" dirty="0">
                <a:sym typeface="Wingdings" panose="05000000000000000000" pitchFamily="2" charset="2"/>
              </a:rPr>
            </a:br>
            <a:r>
              <a:rPr lang="en-GB" dirty="0">
                <a:sym typeface="Wingdings" panose="05000000000000000000" pitchFamily="2" charset="2"/>
              </a:rPr>
              <a:t>			can we expect?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endParaRPr lang="en-GB" dirty="0">
              <a:sym typeface="Wingdings" panose="05000000000000000000" pitchFamily="2" charset="2"/>
            </a:endParaRP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Null model: respect frequency and T1 + T2 +  … + T5</a:t>
            </a:r>
          </a:p>
          <a:p>
            <a:r>
              <a:rPr lang="en-GB" dirty="0">
                <a:sym typeface="Wingdings" panose="05000000000000000000" pitchFamily="2" charset="2"/>
              </a:rPr>
              <a:t>At any timepoint one of the interactions takes place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9B481EF-5A4F-4AEC-81B9-84641717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13</a:t>
            </a:fld>
            <a:endParaRPr lang="nl-NL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6B1635D-87D8-4480-82FB-77E85CFA6B50}"/>
              </a:ext>
            </a:extLst>
          </p:cNvPr>
          <p:cNvSpPr txBox="1"/>
          <p:nvPr/>
        </p:nvSpPr>
        <p:spPr>
          <a:xfrm>
            <a:off x="1259632" y="193650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7F0738D-A402-4235-B66B-8C4D1D3CB7B2}"/>
              </a:ext>
            </a:extLst>
          </p:cNvPr>
          <p:cNvSpPr txBox="1"/>
          <p:nvPr/>
        </p:nvSpPr>
        <p:spPr>
          <a:xfrm>
            <a:off x="2001509" y="193650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44B8E44A-7FC7-403F-96F8-027D4499E3B5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1554906" y="2121171"/>
            <a:ext cx="4466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8A85F72-DF39-424F-8895-F070FD58A3A3}"/>
              </a:ext>
            </a:extLst>
          </p:cNvPr>
          <p:cNvSpPr txBox="1"/>
          <p:nvPr/>
        </p:nvSpPr>
        <p:spPr>
          <a:xfrm>
            <a:off x="1547664" y="1789386"/>
            <a:ext cx="388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T1</a:t>
            </a:r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D5939C74-54E1-4FC8-9E5C-BDE7214BBED6}"/>
              </a:ext>
            </a:extLst>
          </p:cNvPr>
          <p:cNvSpPr txBox="1"/>
          <p:nvPr/>
        </p:nvSpPr>
        <p:spPr>
          <a:xfrm>
            <a:off x="1259632" y="244918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1C5C4989-9071-4F4A-8D7E-E13339F1794E}"/>
              </a:ext>
            </a:extLst>
          </p:cNvPr>
          <p:cNvSpPr txBox="1"/>
          <p:nvPr/>
        </p:nvSpPr>
        <p:spPr>
          <a:xfrm>
            <a:off x="2012729" y="244918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="" xmlns:a16="http://schemas.microsoft.com/office/drawing/2014/main" id="{079E6730-1CFA-4CC6-9256-EA850BEB714F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1566126" y="2633848"/>
            <a:ext cx="4466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5F126B83-9AEB-466B-A0DF-D947F4B52E0E}"/>
              </a:ext>
            </a:extLst>
          </p:cNvPr>
          <p:cNvSpPr txBox="1"/>
          <p:nvPr/>
        </p:nvSpPr>
        <p:spPr>
          <a:xfrm>
            <a:off x="1547664" y="2302063"/>
            <a:ext cx="388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T2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D1471C74-1541-450C-8175-C77089BA038F}"/>
              </a:ext>
            </a:extLst>
          </p:cNvPr>
          <p:cNvSpPr txBox="1"/>
          <p:nvPr/>
        </p:nvSpPr>
        <p:spPr>
          <a:xfrm>
            <a:off x="1276496" y="305656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F127116D-9A1C-47F4-8AC1-6E40EC3683D1}"/>
              </a:ext>
            </a:extLst>
          </p:cNvPr>
          <p:cNvSpPr txBox="1"/>
          <p:nvPr/>
        </p:nvSpPr>
        <p:spPr>
          <a:xfrm>
            <a:off x="2005550" y="30565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="" xmlns:a16="http://schemas.microsoft.com/office/drawing/2014/main" id="{BD2EE2E9-07EC-48CE-9975-DA62A3705D50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1558946" y="3241231"/>
            <a:ext cx="4466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9EA83290-EFA1-4F01-84CC-006BFD3D7476}"/>
              </a:ext>
            </a:extLst>
          </p:cNvPr>
          <p:cNvSpPr txBox="1"/>
          <p:nvPr/>
        </p:nvSpPr>
        <p:spPr>
          <a:xfrm>
            <a:off x="1547664" y="2909446"/>
            <a:ext cx="388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T3</a:t>
            </a:r>
            <a:endParaRPr lang="en-GB" dirty="0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D420D426-33E9-4F10-9F28-BB0725EE80C1}"/>
              </a:ext>
            </a:extLst>
          </p:cNvPr>
          <p:cNvSpPr txBox="1"/>
          <p:nvPr/>
        </p:nvSpPr>
        <p:spPr>
          <a:xfrm>
            <a:off x="1278104" y="36326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93A87B35-76BE-4390-9FFE-83D30C8EBE5E}"/>
              </a:ext>
            </a:extLst>
          </p:cNvPr>
          <p:cNvSpPr txBox="1"/>
          <p:nvPr/>
        </p:nvSpPr>
        <p:spPr>
          <a:xfrm>
            <a:off x="2027468" y="36364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="" xmlns:a16="http://schemas.microsoft.com/office/drawing/2014/main" id="{DB6D4345-ABFC-4AC4-B7AE-8B02CE69910E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1580865" y="3821108"/>
            <a:ext cx="4466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C8D827B3-98D9-4A38-8964-019A45024728}"/>
              </a:ext>
            </a:extLst>
          </p:cNvPr>
          <p:cNvSpPr txBox="1"/>
          <p:nvPr/>
        </p:nvSpPr>
        <p:spPr>
          <a:xfrm>
            <a:off x="1547664" y="3489323"/>
            <a:ext cx="388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T4</a:t>
            </a:r>
            <a:endParaRPr lang="en-GB" dirty="0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4E911DE3-1183-49E3-B023-55F6D25255F9}"/>
              </a:ext>
            </a:extLst>
          </p:cNvPr>
          <p:cNvSpPr txBox="1"/>
          <p:nvPr/>
        </p:nvSpPr>
        <p:spPr>
          <a:xfrm>
            <a:off x="1296952" y="42117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CE8E05AD-3DAF-4EBF-A36F-6D4B474622D8}"/>
              </a:ext>
            </a:extLst>
          </p:cNvPr>
          <p:cNvSpPr txBox="1"/>
          <p:nvPr/>
        </p:nvSpPr>
        <p:spPr>
          <a:xfrm>
            <a:off x="2026006" y="421179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="" xmlns:a16="http://schemas.microsoft.com/office/drawing/2014/main" id="{26AA134E-5238-4435-8C2C-891048B211EE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>
            <a:off x="1597034" y="4396462"/>
            <a:ext cx="428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0A17E87A-580E-4B61-8800-D7857295400B}"/>
              </a:ext>
            </a:extLst>
          </p:cNvPr>
          <p:cNvSpPr txBox="1"/>
          <p:nvPr/>
        </p:nvSpPr>
        <p:spPr>
          <a:xfrm>
            <a:off x="1547664" y="4064677"/>
            <a:ext cx="388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T5</a:t>
            </a:r>
            <a:endParaRPr lang="en-GB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="" xmlns:a16="http://schemas.microsoft.com/office/drawing/2014/main" id="{D72B8D66-957F-4B8D-9618-6BA2D0330BE5}"/>
              </a:ext>
            </a:extLst>
          </p:cNvPr>
          <p:cNvCxnSpPr/>
          <p:nvPr/>
        </p:nvCxnSpPr>
        <p:spPr>
          <a:xfrm>
            <a:off x="530677" y="6128727"/>
            <a:ext cx="7488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="" xmlns:a16="http://schemas.microsoft.com/office/drawing/2014/main" id="{DD63BB9D-ADE8-48F6-86C1-1C6884510373}"/>
              </a:ext>
            </a:extLst>
          </p:cNvPr>
          <p:cNvSpPr/>
          <p:nvPr/>
        </p:nvSpPr>
        <p:spPr>
          <a:xfrm>
            <a:off x="1106741" y="6084427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="" xmlns:a16="http://schemas.microsoft.com/office/drawing/2014/main" id="{8C93F0BC-6283-4C11-B772-7D9331E486A9}"/>
              </a:ext>
            </a:extLst>
          </p:cNvPr>
          <p:cNvSpPr/>
          <p:nvPr/>
        </p:nvSpPr>
        <p:spPr>
          <a:xfrm>
            <a:off x="1538789" y="6084427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>
            <a:extLst>
              <a:ext uri="{FF2B5EF4-FFF2-40B4-BE49-F238E27FC236}">
                <a16:creationId xmlns="" xmlns:a16="http://schemas.microsoft.com/office/drawing/2014/main" id="{0FB088DE-E4FD-4203-9A5B-22CC9377D40A}"/>
              </a:ext>
            </a:extLst>
          </p:cNvPr>
          <p:cNvSpPr/>
          <p:nvPr/>
        </p:nvSpPr>
        <p:spPr>
          <a:xfrm>
            <a:off x="2618909" y="6084427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="" xmlns:a16="http://schemas.microsoft.com/office/drawing/2014/main" id="{ABEE07F2-7735-4888-BE37-688089F73191}"/>
              </a:ext>
            </a:extLst>
          </p:cNvPr>
          <p:cNvSpPr/>
          <p:nvPr/>
        </p:nvSpPr>
        <p:spPr>
          <a:xfrm>
            <a:off x="1998272" y="6084427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="" xmlns:a16="http://schemas.microsoft.com/office/drawing/2014/main" id="{60D53677-E6B7-4E63-ADCF-191E3750CB2A}"/>
              </a:ext>
            </a:extLst>
          </p:cNvPr>
          <p:cNvSpPr/>
          <p:nvPr/>
        </p:nvSpPr>
        <p:spPr>
          <a:xfrm>
            <a:off x="2430320" y="6084427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="" xmlns:a16="http://schemas.microsoft.com/office/drawing/2014/main" id="{830CF16E-1FD2-48D4-86F6-7E0291FD86AB}"/>
              </a:ext>
            </a:extLst>
          </p:cNvPr>
          <p:cNvSpPr/>
          <p:nvPr/>
        </p:nvSpPr>
        <p:spPr>
          <a:xfrm>
            <a:off x="3510440" y="6084427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="" xmlns:a16="http://schemas.microsoft.com/office/drawing/2014/main" id="{F319E77F-346C-4E1A-B0A5-B0137EEF4EA6}"/>
              </a:ext>
            </a:extLst>
          </p:cNvPr>
          <p:cNvSpPr/>
          <p:nvPr/>
        </p:nvSpPr>
        <p:spPr>
          <a:xfrm>
            <a:off x="3915053" y="6084427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>
            <a:extLst>
              <a:ext uri="{FF2B5EF4-FFF2-40B4-BE49-F238E27FC236}">
                <a16:creationId xmlns="" xmlns:a16="http://schemas.microsoft.com/office/drawing/2014/main" id="{A804FCE6-1F00-4A30-8F43-1D65984547F0}"/>
              </a:ext>
            </a:extLst>
          </p:cNvPr>
          <p:cNvSpPr/>
          <p:nvPr/>
        </p:nvSpPr>
        <p:spPr>
          <a:xfrm>
            <a:off x="3726464" y="6084427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="" xmlns:a16="http://schemas.microsoft.com/office/drawing/2014/main" id="{4AC63E12-4350-44F4-B30C-9AE0D9D50857}"/>
              </a:ext>
            </a:extLst>
          </p:cNvPr>
          <p:cNvSpPr/>
          <p:nvPr/>
        </p:nvSpPr>
        <p:spPr>
          <a:xfrm>
            <a:off x="4535690" y="6084427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="" xmlns:a16="http://schemas.microsoft.com/office/drawing/2014/main" id="{234B45EA-06D3-4F56-B588-01138398E646}"/>
              </a:ext>
            </a:extLst>
          </p:cNvPr>
          <p:cNvSpPr/>
          <p:nvPr/>
        </p:nvSpPr>
        <p:spPr>
          <a:xfrm>
            <a:off x="4347101" y="6084427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="" xmlns:a16="http://schemas.microsoft.com/office/drawing/2014/main" id="{E7F3E373-BC1C-4CD1-AB39-328FD00809F2}"/>
              </a:ext>
            </a:extLst>
          </p:cNvPr>
          <p:cNvSpPr/>
          <p:nvPr/>
        </p:nvSpPr>
        <p:spPr>
          <a:xfrm>
            <a:off x="5427221" y="6084427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="" xmlns:a16="http://schemas.microsoft.com/office/drawing/2014/main" id="{82DDE40F-B9D4-4178-9CD3-CD7FDD11DBEB}"/>
              </a:ext>
            </a:extLst>
          </p:cNvPr>
          <p:cNvSpPr/>
          <p:nvPr/>
        </p:nvSpPr>
        <p:spPr>
          <a:xfrm>
            <a:off x="5831834" y="6084427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>
            <a:extLst>
              <a:ext uri="{FF2B5EF4-FFF2-40B4-BE49-F238E27FC236}">
                <a16:creationId xmlns="" xmlns:a16="http://schemas.microsoft.com/office/drawing/2014/main" id="{8D24AB93-6F2C-4CD0-AB19-7F61DB794C74}"/>
              </a:ext>
            </a:extLst>
          </p:cNvPr>
          <p:cNvSpPr/>
          <p:nvPr/>
        </p:nvSpPr>
        <p:spPr>
          <a:xfrm>
            <a:off x="5643245" y="6084427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010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Tijdelijke aanduiding voor afbeelding 2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" r="358"/>
          <a:stretch/>
        </p:blipFill>
        <p:spPr>
          <a:xfrm>
            <a:off x="-9246" y="-6037"/>
            <a:ext cx="9153245" cy="6852793"/>
          </a:xfrm>
        </p:spPr>
      </p:pic>
      <p:pic>
        <p:nvPicPr>
          <p:cNvPr id="28" name="Afbeelding 27" descr="logo_UA_U_wit.ep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33" r="-1"/>
          <a:stretch/>
        </p:blipFill>
        <p:spPr>
          <a:xfrm>
            <a:off x="3229004" y="823913"/>
            <a:ext cx="2685991" cy="1803391"/>
          </a:xfrm>
          <a:prstGeom prst="rect">
            <a:avLst/>
          </a:prstGeom>
        </p:spPr>
      </p:pic>
      <p:pic>
        <p:nvPicPr>
          <p:cNvPr id="4" name="Picture Placeholder 3"/>
          <p:cNvPicPr>
            <a:picLocks noGrp="1" noChangeAspect="1"/>
          </p:cNvPicPr>
          <p:nvPr>
            <p:ph type="pic" sz="quarter"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" b="1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54066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ohit\ownCloud\papers\mypapers\DynamicCycles\images\SImple Cycles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996952"/>
            <a:ext cx="4896544" cy="3232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“A simple cycle is a closed path/walk with no repetitions of vertices or edges allowed, other than the repetition of starting and end vertex.”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A6F48F-4766-4287-AFCC-6FD9A6446DDA}" type="slidenum">
              <a:rPr lang="es-ES" smtClean="0"/>
              <a:pPr>
                <a:defRPr/>
              </a:pPr>
              <a:t>2</a:t>
            </a:fld>
            <a:endParaRPr lang="es-ES" dirty="0"/>
          </a:p>
        </p:txBody>
      </p:sp>
      <p:sp>
        <p:nvSpPr>
          <p:cNvPr id="6" name="Multiply 5"/>
          <p:cNvSpPr/>
          <p:nvPr/>
        </p:nvSpPr>
        <p:spPr>
          <a:xfrm flipV="1">
            <a:off x="5436096" y="5390904"/>
            <a:ext cx="504056" cy="455009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10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Temporal Cycle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A6F48F-4766-4287-AFCC-6FD9A6446DDA}" type="slidenum">
              <a:rPr lang="es-ES" smtClean="0"/>
              <a:pPr>
                <a:defRPr/>
              </a:pPr>
              <a:t>3</a:t>
            </a:fld>
            <a:endParaRPr lang="es-E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92" y="2444737"/>
            <a:ext cx="360000" cy="590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580" y="1324227"/>
            <a:ext cx="360000" cy="595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646" y="3659458"/>
            <a:ext cx="360000" cy="590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315" y="1324227"/>
            <a:ext cx="360000" cy="595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392" y="3575771"/>
            <a:ext cx="360000" cy="595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844718" y="273518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97829" y="40651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01499" y="3978602"/>
            <a:ext cx="26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3" name="TextBox 12"/>
          <p:cNvSpPr txBox="1"/>
          <p:nvPr/>
        </p:nvSpPr>
        <p:spPr>
          <a:xfrm flipH="1">
            <a:off x="7501907" y="1589818"/>
            <a:ext cx="148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97991" y="1484073"/>
            <a:ext cx="26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564718" y="1875867"/>
            <a:ext cx="2557576" cy="99533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775275" y="1959150"/>
            <a:ext cx="1371040" cy="1616621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9" idx="1"/>
          </p:cNvCxnSpPr>
          <p:nvPr/>
        </p:nvCxnSpPr>
        <p:spPr>
          <a:xfrm flipV="1">
            <a:off x="5660727" y="3873371"/>
            <a:ext cx="1499665" cy="13663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302294" y="1959150"/>
            <a:ext cx="15980" cy="149510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3"/>
          </p:cNvCxnSpPr>
          <p:nvPr/>
        </p:nvCxnSpPr>
        <p:spPr>
          <a:xfrm flipV="1">
            <a:off x="4499992" y="1915553"/>
            <a:ext cx="910654" cy="824384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4564718" y="2985606"/>
            <a:ext cx="2525904" cy="734573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90646" y="23658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090622" y="2561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07610" y="363528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3,6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15762" y="1959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91376" y="2997801"/>
            <a:ext cx="41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39056" y="244473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2,</a:t>
            </a:r>
            <a:r>
              <a:rPr lang="en-US" b="1" dirty="0"/>
              <a:t>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610380" y="528662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4" name="Multiply 33"/>
          <p:cNvSpPr/>
          <p:nvPr/>
        </p:nvSpPr>
        <p:spPr>
          <a:xfrm flipV="1">
            <a:off x="4260880" y="5803409"/>
            <a:ext cx="504056" cy="455009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C8D09C03-5C86-4F0C-86B3-BB43513F2D8F}"/>
              </a:ext>
            </a:extLst>
          </p:cNvPr>
          <p:cNvSpPr txBox="1"/>
          <p:nvPr/>
        </p:nvSpPr>
        <p:spPr>
          <a:xfrm>
            <a:off x="2352257" y="52866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569D8BE6-7083-4693-A74B-C07A76F2BEF3}"/>
              </a:ext>
            </a:extLst>
          </p:cNvPr>
          <p:cNvSpPr txBox="1"/>
          <p:nvPr/>
        </p:nvSpPr>
        <p:spPr>
          <a:xfrm>
            <a:off x="3105354" y="5286624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893B680E-3DC4-4402-B13E-F16719B6A1BC}"/>
              </a:ext>
            </a:extLst>
          </p:cNvPr>
          <p:cNvSpPr txBox="1"/>
          <p:nvPr/>
        </p:nvSpPr>
        <p:spPr>
          <a:xfrm>
            <a:off x="3834408" y="528662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="" xmlns:a16="http://schemas.microsoft.com/office/drawing/2014/main" id="{78DF0DCA-2BEE-473F-9692-5E2DBFCFDBB3}"/>
              </a:ext>
            </a:extLst>
          </p:cNvPr>
          <p:cNvCxnSpPr>
            <a:stCxn id="29" idx="3"/>
            <a:endCxn id="33" idx="1"/>
          </p:cNvCxnSpPr>
          <p:nvPr/>
        </p:nvCxnSpPr>
        <p:spPr>
          <a:xfrm>
            <a:off x="1905654" y="5471290"/>
            <a:ext cx="4466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="" xmlns:a16="http://schemas.microsoft.com/office/drawing/2014/main" id="{919D367F-43C3-4D74-9741-0A777614B2F8}"/>
              </a:ext>
            </a:extLst>
          </p:cNvPr>
          <p:cNvCxnSpPr>
            <a:cxnSpLocks/>
            <a:stCxn id="33" idx="3"/>
            <a:endCxn id="37" idx="1"/>
          </p:cNvCxnSpPr>
          <p:nvPr/>
        </p:nvCxnSpPr>
        <p:spPr>
          <a:xfrm>
            <a:off x="2658751" y="5471290"/>
            <a:ext cx="4466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="" xmlns:a16="http://schemas.microsoft.com/office/drawing/2014/main" id="{3C64800B-9074-4EDF-B0B6-823F690772EB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3387804" y="5471290"/>
            <a:ext cx="4466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04BF3B53-7AE0-487F-8395-FB0BD2323A5E}"/>
              </a:ext>
            </a:extLst>
          </p:cNvPr>
          <p:cNvSpPr txBox="1"/>
          <p:nvPr/>
        </p:nvSpPr>
        <p:spPr>
          <a:xfrm>
            <a:off x="1966036" y="513950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5</a:t>
            </a:r>
            <a:endParaRPr lang="en-GB" dirty="0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E232AEF8-EB7B-4069-8964-F924700A4546}"/>
              </a:ext>
            </a:extLst>
          </p:cNvPr>
          <p:cNvSpPr txBox="1"/>
          <p:nvPr/>
        </p:nvSpPr>
        <p:spPr>
          <a:xfrm>
            <a:off x="2690290" y="513950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7</a:t>
            </a:r>
            <a:endParaRPr lang="en-GB" dirty="0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7E8D6868-9821-4653-80D4-16455581234C}"/>
              </a:ext>
            </a:extLst>
          </p:cNvPr>
          <p:cNvSpPr txBox="1"/>
          <p:nvPr/>
        </p:nvSpPr>
        <p:spPr>
          <a:xfrm>
            <a:off x="3414543" y="513950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8</a:t>
            </a:r>
            <a:endParaRPr lang="en-GB" dirty="0"/>
          </a:p>
        </p:txBody>
      </p:sp>
      <p:pic>
        <p:nvPicPr>
          <p:cNvPr id="48" name="Picture 47">
            <a:extLst>
              <a:ext uri="{FF2B5EF4-FFF2-40B4-BE49-F238E27FC236}">
                <a16:creationId xmlns="" xmlns:a16="http://schemas.microsoft.com/office/drawing/2014/main" id="{8B93A553-5741-468F-8D55-3C3186FACD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525" y="5139505"/>
            <a:ext cx="485279" cy="476672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E1A64214-EAA2-4E10-9857-021279900115}"/>
              </a:ext>
            </a:extLst>
          </p:cNvPr>
          <p:cNvSpPr txBox="1"/>
          <p:nvPr/>
        </p:nvSpPr>
        <p:spPr>
          <a:xfrm>
            <a:off x="1610380" y="588908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4F2847E6-45FC-40A3-A19D-48544C84AC94}"/>
              </a:ext>
            </a:extLst>
          </p:cNvPr>
          <p:cNvSpPr txBox="1"/>
          <p:nvPr/>
        </p:nvSpPr>
        <p:spPr>
          <a:xfrm>
            <a:off x="2352257" y="58890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34F6242E-DFA8-436E-A1BD-1E508CD59AF5}"/>
              </a:ext>
            </a:extLst>
          </p:cNvPr>
          <p:cNvSpPr txBox="1"/>
          <p:nvPr/>
        </p:nvSpPr>
        <p:spPr>
          <a:xfrm>
            <a:off x="3105354" y="588908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B10090E-2787-43BA-93CE-1530A6AE6768}"/>
              </a:ext>
            </a:extLst>
          </p:cNvPr>
          <p:cNvSpPr txBox="1"/>
          <p:nvPr/>
        </p:nvSpPr>
        <p:spPr>
          <a:xfrm>
            <a:off x="3834408" y="588908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="" xmlns:a16="http://schemas.microsoft.com/office/drawing/2014/main" id="{F6A44C87-D293-4912-910A-320B87B059B0}"/>
              </a:ext>
            </a:extLst>
          </p:cNvPr>
          <p:cNvCxnSpPr>
            <a:stCxn id="49" idx="3"/>
            <a:endCxn id="50" idx="1"/>
          </p:cNvCxnSpPr>
          <p:nvPr/>
        </p:nvCxnSpPr>
        <p:spPr>
          <a:xfrm>
            <a:off x="1905654" y="6073752"/>
            <a:ext cx="4466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="" xmlns:a16="http://schemas.microsoft.com/office/drawing/2014/main" id="{E375A873-A722-4CB0-8E90-B9C859AC529E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>
            <a:off x="2652339" y="6073752"/>
            <a:ext cx="453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="" xmlns:a16="http://schemas.microsoft.com/office/drawing/2014/main" id="{D8B9FF0A-AAEE-4EF3-9836-B68F3D7C6745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>
            <a:off x="3387804" y="6073752"/>
            <a:ext cx="4466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172AAE4A-628A-4B6D-A732-4C70BE302617}"/>
              </a:ext>
            </a:extLst>
          </p:cNvPr>
          <p:cNvSpPr txBox="1"/>
          <p:nvPr/>
        </p:nvSpPr>
        <p:spPr>
          <a:xfrm>
            <a:off x="1966036" y="57419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5</a:t>
            </a:r>
            <a:endParaRPr lang="en-GB" dirty="0"/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F9684A27-C628-47A9-AE8E-D711BA5E6E6F}"/>
              </a:ext>
            </a:extLst>
          </p:cNvPr>
          <p:cNvSpPr txBox="1"/>
          <p:nvPr/>
        </p:nvSpPr>
        <p:spPr>
          <a:xfrm>
            <a:off x="2690290" y="57419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4</a:t>
            </a:r>
            <a:endParaRPr lang="en-GB" dirty="0"/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2152E36-7E7D-4C82-8202-E1F31243EF46}"/>
              </a:ext>
            </a:extLst>
          </p:cNvPr>
          <p:cNvSpPr txBox="1"/>
          <p:nvPr/>
        </p:nvSpPr>
        <p:spPr>
          <a:xfrm>
            <a:off x="3414543" y="57419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3521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Simple Cycle in Retweet network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Discussion among peers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Group of fake account to promote advertisement messages.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Financial transaction network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Indicator for fraud or tax invasion.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In biological neural net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Simple Temporal cycles could indicate feedback loops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Network Characterization using pattern frequency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5688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Inspiration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Interaction networks: </a:t>
            </a:r>
            <a:r>
              <a:rPr lang="en-GB" dirty="0">
                <a:solidFill>
                  <a:schemeClr val="accent2"/>
                </a:solidFill>
              </a:rPr>
              <a:t>many interesting patterns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Patterns capture differences in use of networks</a:t>
            </a:r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 err="1"/>
              <a:t>Paranjape</a:t>
            </a:r>
            <a:r>
              <a:rPr lang="en-GB" sz="2000" dirty="0"/>
              <a:t>, A., Benson, A. R., &amp; </a:t>
            </a:r>
            <a:r>
              <a:rPr lang="en-GB" sz="2000" dirty="0" err="1"/>
              <a:t>Leskovec</a:t>
            </a:r>
            <a:r>
              <a:rPr lang="en-GB" sz="2000" dirty="0"/>
              <a:t>, J. (2017). Motifs in temporal networks. In </a:t>
            </a:r>
            <a:r>
              <a:rPr lang="en-GB" sz="2000" i="1" dirty="0"/>
              <a:t>Proceedings of the Tenth ACM International Conference on Web Search and Data Mining</a:t>
            </a:r>
            <a:r>
              <a:rPr lang="en-GB" sz="2000" dirty="0"/>
              <a:t> (pp. 601-610). ACM.</a:t>
            </a:r>
          </a:p>
          <a:p>
            <a:endParaRPr lang="en-GB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A6F48F-4766-4287-AFCC-6FD9A6446DDA}" type="slidenum">
              <a:rPr lang="es-ES" smtClean="0"/>
              <a:pPr>
                <a:defRPr/>
              </a:pPr>
              <a:t>5</a:t>
            </a:fld>
            <a:endParaRPr lang="es-E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7973C52-A8E4-48F9-8C16-416A8F831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348880"/>
            <a:ext cx="3068209" cy="28029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CD1C81BD-608D-4F93-B612-5907E9FB0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376" y="2276872"/>
            <a:ext cx="2652423" cy="293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98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Observation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6</a:t>
            </a:fld>
            <a:endParaRPr lang="nl-NL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75555"/>
            <a:ext cx="6158770" cy="4308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55576" y="5517232"/>
            <a:ext cx="766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+mn-lt"/>
              </a:rPr>
              <a:t>Close social network vs Open Social network have different cycle distributions.</a:t>
            </a:r>
            <a:endParaRPr lang="en-US" b="1" dirty="0">
              <a:solidFill>
                <a:schemeClr val="accent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92135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 existing algorithm to directly find all simple cycles in a temporal network.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Using naïve approach of enumerating all temporal paths and reporting cycles is not very efficient*.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0" lvl="1" indent="0">
              <a:buNone/>
            </a:pPr>
            <a:r>
              <a:rPr lang="en-US" sz="1600" dirty="0"/>
              <a:t>*Kumar, R., &amp; </a:t>
            </a:r>
            <a:r>
              <a:rPr lang="en-US" sz="1600" dirty="0" err="1"/>
              <a:t>Calders</a:t>
            </a:r>
            <a:r>
              <a:rPr lang="en-US" sz="1600" dirty="0"/>
              <a:t>, T. (2017). Finding simple temporal cycles in an interaction network. The European Conference on Machine Learning and Knowledge Discovery in Databases (TGLSD- ECML/PKDD)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7321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Source Detection Phase: </a:t>
            </a:r>
            <a:r>
              <a:rPr lang="en-US" sz="2800" dirty="0"/>
              <a:t>Find root node, candidate nodes set, start time and end time of every Cycle.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Constrained Depth First Search: </a:t>
            </a:r>
            <a:r>
              <a:rPr lang="en-US" sz="2800" dirty="0"/>
              <a:t>Run on the subgraph containing edges between the start time and end time and consisting of nodes in the candidates set.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0249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Detection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Extension of Influence reachability algorithm</a:t>
            </a:r>
          </a:p>
          <a:p>
            <a:pPr lvl="1"/>
            <a:r>
              <a:rPr lang="en-US" sz="2000" dirty="0" smtClean="0"/>
              <a:t>If a node could reach itself then there is a cycle.</a:t>
            </a:r>
          </a:p>
          <a:p>
            <a:pPr lvl="1"/>
            <a:r>
              <a:rPr lang="en-US" sz="2000" dirty="0" smtClean="0"/>
              <a:t>All the nodes in the reachability summary of the node are candidates for the cycle.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GB" sz="2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sz="2000" dirty="0" smtClean="0">
                <a:sym typeface="Wingdings" panose="05000000000000000000" pitchFamily="2" charset="2"/>
              </a:rPr>
              <a:t>Result</a:t>
            </a:r>
            <a:r>
              <a:rPr lang="en-GB" sz="2000" dirty="0">
                <a:sym typeface="Wingdings" panose="05000000000000000000" pitchFamily="2" charset="2"/>
              </a:rPr>
              <a:t>: set of triples ( </a:t>
            </a:r>
            <a:r>
              <a:rPr lang="en-GB" sz="2000" dirty="0" smtClean="0">
                <a:sym typeface="Wingdings" panose="05000000000000000000" pitchFamily="2" charset="2"/>
              </a:rPr>
              <a:t>root node, </a:t>
            </a:r>
            <a:r>
              <a:rPr lang="en-GB" sz="2000" dirty="0">
                <a:sym typeface="Wingdings" panose="05000000000000000000" pitchFamily="2" charset="2"/>
              </a:rPr>
              <a:t>candidates, [start, end] </a:t>
            </a:r>
            <a:r>
              <a:rPr lang="en-GB" sz="2000" dirty="0" smtClean="0">
                <a:sym typeface="Wingdings" panose="05000000000000000000" pitchFamily="2" charset="2"/>
              </a:rPr>
              <a:t>) (b, {</a:t>
            </a:r>
            <a:r>
              <a:rPr lang="en-GB" sz="2000" dirty="0" err="1" smtClean="0">
                <a:sym typeface="Wingdings" panose="05000000000000000000" pitchFamily="2" charset="2"/>
              </a:rPr>
              <a:t>a,d,e,c</a:t>
            </a:r>
            <a:r>
              <a:rPr lang="en-GB" sz="2000" dirty="0" smtClean="0">
                <a:sym typeface="Wingdings" panose="05000000000000000000" pitchFamily="2" charset="2"/>
              </a:rPr>
              <a:t>},t</a:t>
            </a:r>
            <a:r>
              <a:rPr lang="en-GB" sz="2000" baseline="-25000" dirty="0" smtClean="0">
                <a:sym typeface="Wingdings" panose="05000000000000000000" pitchFamily="2" charset="2"/>
              </a:rPr>
              <a:t>1</a:t>
            </a:r>
            <a:r>
              <a:rPr lang="en-GB" sz="2000" dirty="0" smtClean="0">
                <a:sym typeface="Wingdings" panose="05000000000000000000" pitchFamily="2" charset="2"/>
              </a:rPr>
              <a:t>,t</a:t>
            </a:r>
            <a:r>
              <a:rPr lang="en-GB" sz="2000" baseline="-25000" dirty="0" smtClean="0">
                <a:sym typeface="Wingdings" panose="05000000000000000000" pitchFamily="2" charset="2"/>
              </a:rPr>
              <a:t>5</a:t>
            </a:r>
            <a:r>
              <a:rPr lang="en-GB" sz="2000" dirty="0" smtClean="0">
                <a:sym typeface="Wingdings" panose="05000000000000000000" pitchFamily="2" charset="2"/>
              </a:rPr>
              <a:t>)</a:t>
            </a:r>
            <a:endParaRPr lang="en-GB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accent2"/>
                </a:solidFill>
                <a:sym typeface="Wingdings" panose="05000000000000000000" pitchFamily="2" charset="2"/>
              </a:rPr>
              <a:t>Challenge: </a:t>
            </a:r>
            <a:r>
              <a:rPr lang="en-GB" sz="2000" dirty="0">
                <a:sym typeface="Wingdings" panose="05000000000000000000" pitchFamily="2" charset="2"/>
              </a:rPr>
              <a:t>keep summaries small; evade out-of-window information; use Bloom filters</a:t>
            </a:r>
            <a:endParaRPr lang="en-GB" sz="2000" dirty="0">
              <a:solidFill>
                <a:schemeClr val="accent2"/>
              </a:solidFill>
            </a:endParaRPr>
          </a:p>
          <a:p>
            <a:pPr lvl="1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A6F48F-4766-4287-AFCC-6FD9A6446DDA}" type="slidenum">
              <a:rPr lang="es-ES" smtClean="0"/>
              <a:pPr>
                <a:defRPr/>
              </a:pPr>
              <a:t>9</a:t>
            </a:fld>
            <a:endParaRPr lang="es-ES" dirty="0"/>
          </a:p>
        </p:txBody>
      </p:sp>
      <p:pic>
        <p:nvPicPr>
          <p:cNvPr id="39" name="Picture 38">
            <a:extLst>
              <a:ext uri="{FF2B5EF4-FFF2-40B4-BE49-F238E27FC236}">
                <a16:creationId xmlns="" xmlns:a16="http://schemas.microsoft.com/office/drawing/2014/main" id="{5892DB74-8475-4989-BFF5-08952D85EEE1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 flipH="1">
            <a:off x="2904713" y="3426236"/>
            <a:ext cx="230520" cy="51145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F150BF99-9C5F-4D4D-AF14-BF56446A920B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 flipH="1">
            <a:off x="5787566" y="3415078"/>
            <a:ext cx="230520" cy="511451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="" xmlns:a16="http://schemas.microsoft.com/office/drawing/2014/main" id="{DCD1D032-B9BD-4937-B0CC-81C904019E6E}"/>
              </a:ext>
            </a:extLst>
          </p:cNvPr>
          <p:cNvCxnSpPr>
            <a:cxnSpLocks/>
          </p:cNvCxnSpPr>
          <p:nvPr/>
        </p:nvCxnSpPr>
        <p:spPr>
          <a:xfrm>
            <a:off x="3174066" y="3723208"/>
            <a:ext cx="2460907" cy="18655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F3A42074-D3B3-4880-B8E6-42A6D73D4D13}"/>
              </a:ext>
            </a:extLst>
          </p:cNvPr>
          <p:cNvSpPr txBox="1"/>
          <p:nvPr/>
        </p:nvSpPr>
        <p:spPr>
          <a:xfrm>
            <a:off x="2877819" y="347475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218B6D45-4437-4FBE-BB06-C12D558962FC}"/>
              </a:ext>
            </a:extLst>
          </p:cNvPr>
          <p:cNvSpPr txBox="1"/>
          <p:nvPr/>
        </p:nvSpPr>
        <p:spPr>
          <a:xfrm>
            <a:off x="5760527" y="351148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9C19A4A2-E6A9-4723-8C54-388F6FC4F381}"/>
              </a:ext>
            </a:extLst>
          </p:cNvPr>
          <p:cNvSpPr txBox="1"/>
          <p:nvPr/>
        </p:nvSpPr>
        <p:spPr>
          <a:xfrm>
            <a:off x="4122805" y="336438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</a:t>
            </a:r>
            <a:r>
              <a:rPr lang="en-GB" baseline="-25000" dirty="0" smtClean="0"/>
              <a:t>5</a:t>
            </a:r>
            <a:endParaRPr lang="en-GB" baseline="-25000" dirty="0"/>
          </a:p>
        </p:txBody>
      </p:sp>
      <p:pic>
        <p:nvPicPr>
          <p:cNvPr id="45" name="Picture 44">
            <a:extLst>
              <a:ext uri="{FF2B5EF4-FFF2-40B4-BE49-F238E27FC236}">
                <a16:creationId xmlns="" xmlns:a16="http://schemas.microsoft.com/office/drawing/2014/main" id="{98726DE7-52D2-41A1-8437-45F0D0183F98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 flipH="1">
            <a:off x="1718719" y="2852936"/>
            <a:ext cx="230520" cy="511451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58214E54-9AD3-4CED-AB1B-70053F8D0495}"/>
              </a:ext>
            </a:extLst>
          </p:cNvPr>
          <p:cNvSpPr txBox="1"/>
          <p:nvPr/>
        </p:nvSpPr>
        <p:spPr>
          <a:xfrm>
            <a:off x="1691680" y="2949341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="" xmlns:a16="http://schemas.microsoft.com/office/drawing/2014/main" id="{E1838AF1-0B5F-4B2D-96C4-FE431A9561B9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 flipH="1">
            <a:off x="1745758" y="3645458"/>
            <a:ext cx="230520" cy="511451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B02E3BCA-ECA2-4473-B40F-0E3B10497977}"/>
              </a:ext>
            </a:extLst>
          </p:cNvPr>
          <p:cNvSpPr txBox="1"/>
          <p:nvPr/>
        </p:nvSpPr>
        <p:spPr>
          <a:xfrm>
            <a:off x="1718719" y="37418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="" xmlns:a16="http://schemas.microsoft.com/office/drawing/2014/main" id="{833FFB03-7611-45D7-ACF8-28606084CED6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 flipH="1">
            <a:off x="1756933" y="4372825"/>
            <a:ext cx="230520" cy="511451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A423370A-07A0-4C07-9E35-6C50AC0B4830}"/>
              </a:ext>
            </a:extLst>
          </p:cNvPr>
          <p:cNvSpPr txBox="1"/>
          <p:nvPr/>
        </p:nvSpPr>
        <p:spPr>
          <a:xfrm>
            <a:off x="1729894" y="44692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e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="" xmlns:a16="http://schemas.microsoft.com/office/drawing/2014/main" id="{8258BE79-89E3-4109-99ED-BF6C4CF75006}"/>
              </a:ext>
            </a:extLst>
          </p:cNvPr>
          <p:cNvCxnSpPr>
            <a:cxnSpLocks/>
          </p:cNvCxnSpPr>
          <p:nvPr/>
        </p:nvCxnSpPr>
        <p:spPr>
          <a:xfrm flipV="1">
            <a:off x="2029976" y="3741863"/>
            <a:ext cx="847843" cy="16601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D06CD2A3-557E-4534-8653-34508A8BFC8F}"/>
              </a:ext>
            </a:extLst>
          </p:cNvPr>
          <p:cNvSpPr txBox="1"/>
          <p:nvPr/>
        </p:nvSpPr>
        <p:spPr>
          <a:xfrm>
            <a:off x="1993032" y="3511483"/>
            <a:ext cx="44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</a:t>
            </a:r>
            <a:r>
              <a:rPr lang="en-GB" baseline="-25000" dirty="0"/>
              <a:t>2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="" xmlns:a16="http://schemas.microsoft.com/office/drawing/2014/main" id="{479DDFD2-F940-4BFB-AAF0-301F4BE3F459}"/>
              </a:ext>
            </a:extLst>
          </p:cNvPr>
          <p:cNvCxnSpPr>
            <a:cxnSpLocks/>
          </p:cNvCxnSpPr>
          <p:nvPr/>
        </p:nvCxnSpPr>
        <p:spPr>
          <a:xfrm flipV="1">
            <a:off x="2029976" y="3880815"/>
            <a:ext cx="847843" cy="721544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330A84BB-D16E-4EA8-9E37-B2096ED96279}"/>
              </a:ext>
            </a:extLst>
          </p:cNvPr>
          <p:cNvSpPr txBox="1"/>
          <p:nvPr/>
        </p:nvSpPr>
        <p:spPr>
          <a:xfrm>
            <a:off x="1972425" y="4111195"/>
            <a:ext cx="44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</a:t>
            </a:r>
            <a:r>
              <a:rPr lang="en-GB" baseline="-25000" dirty="0"/>
              <a:t>4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="" xmlns:a16="http://schemas.microsoft.com/office/drawing/2014/main" id="{20FCD1C9-705C-40B1-AB94-47898470880F}"/>
              </a:ext>
            </a:extLst>
          </p:cNvPr>
          <p:cNvCxnSpPr>
            <a:cxnSpLocks/>
          </p:cNvCxnSpPr>
          <p:nvPr/>
        </p:nvCxnSpPr>
        <p:spPr>
          <a:xfrm>
            <a:off x="2029976" y="3176350"/>
            <a:ext cx="847843" cy="469108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F0D61EDF-EEC3-47A0-9C6D-A3FF1DEFE0B3}"/>
              </a:ext>
            </a:extLst>
          </p:cNvPr>
          <p:cNvSpPr txBox="1"/>
          <p:nvPr/>
        </p:nvSpPr>
        <p:spPr>
          <a:xfrm>
            <a:off x="1983796" y="2869404"/>
            <a:ext cx="44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</a:t>
            </a:r>
            <a:r>
              <a:rPr lang="en-GB" baseline="-25000" dirty="0"/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88BF322E-E1E4-47D1-A74D-2BD836E1444E}"/>
              </a:ext>
            </a:extLst>
          </p:cNvPr>
          <p:cNvSpPr txBox="1"/>
          <p:nvPr/>
        </p:nvSpPr>
        <p:spPr>
          <a:xfrm>
            <a:off x="2606979" y="4018862"/>
            <a:ext cx="11160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2"/>
                </a:solidFill>
              </a:rPr>
              <a:t>{  (c,t</a:t>
            </a:r>
            <a:r>
              <a:rPr lang="en-GB" b="1" baseline="-25000" dirty="0">
                <a:solidFill>
                  <a:schemeClr val="accent2"/>
                </a:solidFill>
              </a:rPr>
              <a:t>1</a:t>
            </a:r>
            <a:r>
              <a:rPr lang="en-GB" b="1" dirty="0">
                <a:solidFill>
                  <a:schemeClr val="accent2"/>
                </a:solidFill>
              </a:rPr>
              <a:t>), </a:t>
            </a:r>
            <a:br>
              <a:rPr lang="en-GB" b="1" dirty="0">
                <a:solidFill>
                  <a:schemeClr val="accent2"/>
                </a:solidFill>
              </a:rPr>
            </a:br>
            <a:r>
              <a:rPr lang="en-GB" b="1" dirty="0">
                <a:solidFill>
                  <a:schemeClr val="accent2"/>
                </a:solidFill>
              </a:rPr>
              <a:t>    (d,t</a:t>
            </a:r>
            <a:r>
              <a:rPr lang="en-GB" b="1" baseline="-25000" dirty="0">
                <a:solidFill>
                  <a:schemeClr val="accent2"/>
                </a:solidFill>
              </a:rPr>
              <a:t>2</a:t>
            </a:r>
            <a:r>
              <a:rPr lang="en-GB" b="1" dirty="0">
                <a:solidFill>
                  <a:schemeClr val="accent2"/>
                </a:solidFill>
              </a:rPr>
              <a:t>),</a:t>
            </a:r>
            <a:r>
              <a:rPr lang="en-GB" b="1" baseline="-25000" dirty="0">
                <a:solidFill>
                  <a:schemeClr val="accent2"/>
                </a:solidFill>
              </a:rPr>
              <a:t> </a:t>
            </a:r>
            <a:br>
              <a:rPr lang="en-GB" b="1" baseline="-25000" dirty="0">
                <a:solidFill>
                  <a:schemeClr val="accent2"/>
                </a:solidFill>
              </a:rPr>
            </a:br>
            <a:r>
              <a:rPr lang="en-GB" b="1" baseline="-25000" dirty="0">
                <a:solidFill>
                  <a:schemeClr val="accent2"/>
                </a:solidFill>
              </a:rPr>
              <a:t>      </a:t>
            </a:r>
            <a:r>
              <a:rPr lang="en-GB" b="1" dirty="0" smtClean="0">
                <a:solidFill>
                  <a:schemeClr val="accent2"/>
                </a:solidFill>
              </a:rPr>
              <a:t>(e,t</a:t>
            </a:r>
            <a:r>
              <a:rPr lang="en-GB" b="1" baseline="-25000" dirty="0">
                <a:solidFill>
                  <a:schemeClr val="accent2"/>
                </a:solidFill>
              </a:rPr>
              <a:t>4</a:t>
            </a:r>
            <a:r>
              <a:rPr lang="en-GB" b="1" dirty="0" smtClean="0">
                <a:solidFill>
                  <a:schemeClr val="accent2"/>
                </a:solidFill>
              </a:rPr>
              <a:t>),</a:t>
            </a:r>
          </a:p>
          <a:p>
            <a:r>
              <a:rPr lang="en-GB" b="1" dirty="0">
                <a:solidFill>
                  <a:schemeClr val="accent2"/>
                </a:solidFill>
              </a:rPr>
              <a:t> </a:t>
            </a:r>
            <a:r>
              <a:rPr lang="en-GB" b="1" dirty="0" smtClean="0">
                <a:solidFill>
                  <a:schemeClr val="accent2"/>
                </a:solidFill>
              </a:rPr>
              <a:t>   (b,t</a:t>
            </a:r>
            <a:r>
              <a:rPr lang="en-GB" b="1" baseline="-25000" dirty="0" smtClean="0">
                <a:solidFill>
                  <a:schemeClr val="accent2"/>
                </a:solidFill>
              </a:rPr>
              <a:t>1</a:t>
            </a:r>
            <a:r>
              <a:rPr lang="en-GB" b="1" dirty="0" smtClean="0">
                <a:solidFill>
                  <a:schemeClr val="accent2"/>
                </a:solidFill>
              </a:rPr>
              <a:t>) </a:t>
            </a:r>
            <a:r>
              <a:rPr lang="en-GB" b="1" dirty="0">
                <a:solidFill>
                  <a:schemeClr val="accent2"/>
                </a:solidFill>
              </a:rPr>
              <a:t>}</a:t>
            </a:r>
          </a:p>
        </p:txBody>
      </p:sp>
      <p:sp>
        <p:nvSpPr>
          <p:cNvPr id="58" name="Arrow: Right 29">
            <a:extLst>
              <a:ext uri="{FF2B5EF4-FFF2-40B4-BE49-F238E27FC236}">
                <a16:creationId xmlns="" xmlns:a16="http://schemas.microsoft.com/office/drawing/2014/main" id="{1C8B1580-531D-4A44-9AB8-81097B01BDC3}"/>
              </a:ext>
            </a:extLst>
          </p:cNvPr>
          <p:cNvSpPr/>
          <p:nvPr/>
        </p:nvSpPr>
        <p:spPr>
          <a:xfrm>
            <a:off x="3834773" y="4372825"/>
            <a:ext cx="1629762" cy="229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B3E43255-3F29-4A65-B85E-C5917B5BC72A}"/>
              </a:ext>
            </a:extLst>
          </p:cNvPr>
          <p:cNvSpPr txBox="1"/>
          <p:nvPr/>
        </p:nvSpPr>
        <p:spPr>
          <a:xfrm>
            <a:off x="5804773" y="4111195"/>
            <a:ext cx="24304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2"/>
                </a:solidFill>
              </a:rPr>
              <a:t>S(b) + {(</a:t>
            </a:r>
            <a:r>
              <a:rPr lang="en-GB" b="1" dirty="0" smtClean="0">
                <a:solidFill>
                  <a:schemeClr val="accent2"/>
                </a:solidFill>
              </a:rPr>
              <a:t>a,t</a:t>
            </a:r>
            <a:r>
              <a:rPr lang="en-GB" b="1" baseline="-25000" dirty="0" smtClean="0">
                <a:solidFill>
                  <a:schemeClr val="accent2"/>
                </a:solidFill>
              </a:rPr>
              <a:t>5</a:t>
            </a:r>
            <a:r>
              <a:rPr lang="en-GB" b="1" dirty="0" smtClean="0">
                <a:solidFill>
                  <a:schemeClr val="accent2"/>
                </a:solidFill>
              </a:rPr>
              <a:t> ),  </a:t>
            </a:r>
            <a:r>
              <a:rPr lang="en-GB" b="1" dirty="0">
                <a:solidFill>
                  <a:schemeClr val="accent2"/>
                </a:solidFill>
              </a:rPr>
              <a:t>(c,t</a:t>
            </a:r>
            <a:r>
              <a:rPr lang="en-GB" b="1" baseline="-25000" dirty="0">
                <a:solidFill>
                  <a:schemeClr val="accent2"/>
                </a:solidFill>
              </a:rPr>
              <a:t>1</a:t>
            </a:r>
            <a:r>
              <a:rPr lang="en-GB" b="1" dirty="0">
                <a:solidFill>
                  <a:schemeClr val="accent2"/>
                </a:solidFill>
              </a:rPr>
              <a:t>), </a:t>
            </a:r>
            <a:br>
              <a:rPr lang="en-GB" b="1" dirty="0">
                <a:solidFill>
                  <a:schemeClr val="accent2"/>
                </a:solidFill>
              </a:rPr>
            </a:br>
            <a:r>
              <a:rPr lang="en-GB" b="1" dirty="0">
                <a:solidFill>
                  <a:schemeClr val="accent2"/>
                </a:solidFill>
              </a:rPr>
              <a:t>               (d,t</a:t>
            </a:r>
            <a:r>
              <a:rPr lang="en-GB" b="1" baseline="-25000" dirty="0">
                <a:solidFill>
                  <a:schemeClr val="accent2"/>
                </a:solidFill>
              </a:rPr>
              <a:t>2</a:t>
            </a:r>
            <a:r>
              <a:rPr lang="en-GB" b="1" dirty="0">
                <a:solidFill>
                  <a:schemeClr val="accent2"/>
                </a:solidFill>
              </a:rPr>
              <a:t>),</a:t>
            </a:r>
            <a:r>
              <a:rPr lang="en-GB" b="1" baseline="-25000" dirty="0">
                <a:solidFill>
                  <a:schemeClr val="accent2"/>
                </a:solidFill>
              </a:rPr>
              <a:t> </a:t>
            </a:r>
            <a:br>
              <a:rPr lang="en-GB" b="1" baseline="-25000" dirty="0">
                <a:solidFill>
                  <a:schemeClr val="accent2"/>
                </a:solidFill>
              </a:rPr>
            </a:br>
            <a:r>
              <a:rPr lang="en-GB" b="1" baseline="-25000" dirty="0">
                <a:solidFill>
                  <a:schemeClr val="accent2"/>
                </a:solidFill>
              </a:rPr>
              <a:t>                      </a:t>
            </a:r>
            <a:r>
              <a:rPr lang="en-GB" b="1" dirty="0">
                <a:solidFill>
                  <a:schemeClr val="accent2"/>
                </a:solidFill>
              </a:rPr>
              <a:t>(e,t</a:t>
            </a:r>
            <a:r>
              <a:rPr lang="en-GB" b="1" baseline="-25000" dirty="0">
                <a:solidFill>
                  <a:schemeClr val="accent2"/>
                </a:solidFill>
              </a:rPr>
              <a:t>3</a:t>
            </a:r>
            <a:r>
              <a:rPr lang="en-GB" b="1" dirty="0" smtClean="0">
                <a:solidFill>
                  <a:schemeClr val="accent2"/>
                </a:solidFill>
              </a:rPr>
              <a:t>),</a:t>
            </a:r>
          </a:p>
          <a:p>
            <a:r>
              <a:rPr lang="en-GB" b="1" dirty="0">
                <a:solidFill>
                  <a:schemeClr val="accent2"/>
                </a:solidFill>
              </a:rPr>
              <a:t>	</a:t>
            </a:r>
            <a:r>
              <a:rPr lang="en-GB" b="1" dirty="0" smtClean="0">
                <a:solidFill>
                  <a:schemeClr val="accent2"/>
                </a:solidFill>
              </a:rPr>
              <a:t>(b,t</a:t>
            </a:r>
            <a:r>
              <a:rPr lang="en-GB" b="1" baseline="-25000" dirty="0" smtClean="0">
                <a:solidFill>
                  <a:schemeClr val="accent2"/>
                </a:solidFill>
              </a:rPr>
              <a:t>1</a:t>
            </a:r>
            <a:r>
              <a:rPr lang="en-GB" b="1" dirty="0" smtClean="0">
                <a:solidFill>
                  <a:schemeClr val="accent2"/>
                </a:solidFill>
              </a:rPr>
              <a:t>)}</a:t>
            </a:r>
            <a:endParaRPr lang="en-GB" b="1" dirty="0">
              <a:solidFill>
                <a:schemeClr val="accent2"/>
              </a:solidFill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="" xmlns:a16="http://schemas.microsoft.com/office/drawing/2014/main" id="{98726DE7-52D2-41A1-8437-45F0D0183F98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 flipH="1">
            <a:off x="683568" y="4461144"/>
            <a:ext cx="230520" cy="511451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58214E54-9AD3-4CED-AB1B-70053F8D0495}"/>
              </a:ext>
            </a:extLst>
          </p:cNvPr>
          <p:cNvSpPr txBox="1"/>
          <p:nvPr/>
        </p:nvSpPr>
        <p:spPr>
          <a:xfrm>
            <a:off x="662802" y="45331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b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="" xmlns:a16="http://schemas.microsoft.com/office/drawing/2014/main" id="{479DDFD2-F940-4BFB-AAF0-301F4BE3F459}"/>
              </a:ext>
            </a:extLst>
          </p:cNvPr>
          <p:cNvCxnSpPr>
            <a:cxnSpLocks/>
            <a:stCxn id="61" idx="1"/>
            <a:endCxn id="50" idx="1"/>
          </p:cNvCxnSpPr>
          <p:nvPr/>
        </p:nvCxnSpPr>
        <p:spPr>
          <a:xfrm flipV="1">
            <a:off x="914088" y="4653896"/>
            <a:ext cx="815806" cy="62974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330A84BB-D16E-4EA8-9E37-B2096ED96279}"/>
              </a:ext>
            </a:extLst>
          </p:cNvPr>
          <p:cNvSpPr txBox="1"/>
          <p:nvPr/>
        </p:nvSpPr>
        <p:spPr>
          <a:xfrm>
            <a:off x="975708" y="4286661"/>
            <a:ext cx="44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</a:t>
            </a:r>
            <a:r>
              <a:rPr lang="en-GB" baseline="-25000" dirty="0"/>
              <a:t>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709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58" grpId="0" animBg="1"/>
      <p:bldP spid="5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4|3.1|1|34.7"/>
</p:tagLst>
</file>

<file path=ppt/theme/theme1.xml><?xml version="1.0" encoding="utf-8"?>
<a:theme xmlns:a="http://schemas.openxmlformats.org/drawingml/2006/main" name="Kantoorthema">
  <a:themeElements>
    <a:clrScheme name="UA">
      <a:dk1>
        <a:sysClr val="windowText" lastClr="000000"/>
      </a:dk1>
      <a:lt1>
        <a:sysClr val="window" lastClr="FFFFFF"/>
      </a:lt1>
      <a:dk2>
        <a:srgbClr val="004466"/>
      </a:dk2>
      <a:lt2>
        <a:srgbClr val="BBCCCC"/>
      </a:lt2>
      <a:accent1>
        <a:srgbClr val="004466"/>
      </a:accent1>
      <a:accent2>
        <a:srgbClr val="881133"/>
      </a:accent2>
      <a:accent3>
        <a:srgbClr val="889999"/>
      </a:accent3>
      <a:accent4>
        <a:srgbClr val="3399CC"/>
      </a:accent4>
      <a:accent5>
        <a:srgbClr val="DD9911"/>
      </a:accent5>
      <a:accent6>
        <a:srgbClr val="AAAA00"/>
      </a:accent6>
      <a:hlink>
        <a:srgbClr val="004466"/>
      </a:hlink>
      <a:folHlink>
        <a:srgbClr val="881133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bc537ae7-eafc-496e-8663-898e09642a75" Revision="1" Stencil="System.MyShapes" StencilVersion="1.0"/>
</Control>
</file>

<file path=customXml/itemProps1.xml><?xml version="1.0" encoding="utf-8"?>
<ds:datastoreItem xmlns:ds="http://schemas.openxmlformats.org/officeDocument/2006/customXml" ds:itemID="{7F515F82-9A60-414D-9665-6B7F30CFB78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597</Words>
  <Application>Microsoft Office PowerPoint</Application>
  <PresentationFormat>On-screen Show (4:3)</PresentationFormat>
  <Paragraphs>181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Kantoorthema</vt:lpstr>
      <vt:lpstr>2SCENT: An Efficient Algorithm for Enumerating All Simple Temporal Cycles</vt:lpstr>
      <vt:lpstr>Simple Cycle</vt:lpstr>
      <vt:lpstr>Simple Temporal Cycle</vt:lpstr>
      <vt:lpstr>Perspective</vt:lpstr>
      <vt:lpstr>Main Inspiration</vt:lpstr>
      <vt:lpstr>Our Observation</vt:lpstr>
      <vt:lpstr>Problem</vt:lpstr>
      <vt:lpstr>2SCENT</vt:lpstr>
      <vt:lpstr>Source Detection Phase</vt:lpstr>
      <vt:lpstr>2nd Phase</vt:lpstr>
      <vt:lpstr>Further optimizations</vt:lpstr>
      <vt:lpstr>Results</vt:lpstr>
      <vt:lpstr>Future Work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2013-10-11T12:12:31Z</dcterms:created>
  <dcterms:modified xsi:type="dcterms:W3CDTF">2018-08-20T15:36:12Z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