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hit\Desktop\Data%20Analytics%20Tools\Udacity%20data\Business%20Analytics%20Nano%20Degree\Project-3%20data\chinook_db\Query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hit\Desktop\Data%20Analytics%20Tools\Udacity%20data\Business%20Analytics%20Nano%20Degree\Project-3%20data\chinook_db\Query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hit\Desktop\Data%20Analytics%20Tools\Udacity%20data\Business%20Analytics%20Nano%20Degree\Project-3%20data\chinook_db\Query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hit\Desktop\Data%20Analytics%20Tools\Udacity%20data\Business%20Analytics%20Nano%20Degree\Project-3%20data\chinook_db\query%20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Artist-Iron Maiden</a:t>
            </a:r>
          </a:p>
        </c:rich>
      </c:tx>
      <c:layout>
        <c:manualLayout>
          <c:xMode val="edge"/>
          <c:yMode val="edge"/>
          <c:x val="0.2193541119860017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1'!$C$1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9C-42FE-8FC6-55892A49924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9C-42FE-8FC6-55892A49924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9C-42FE-8FC6-55892A499245}"/>
              </c:ext>
            </c:extLst>
          </c:dPt>
          <c:cat>
            <c:strRef>
              <c:f>'Query 1'!$A$2:$B$5</c:f>
              <c:strCache>
                <c:ptCount val="4"/>
                <c:pt idx="0">
                  <c:v>Metal</c:v>
                </c:pt>
                <c:pt idx="1">
                  <c:v>Rock</c:v>
                </c:pt>
                <c:pt idx="2">
                  <c:v>Heavy Metal</c:v>
                </c:pt>
                <c:pt idx="3">
                  <c:v>Blues</c:v>
                </c:pt>
              </c:strCache>
            </c:strRef>
          </c:cat>
          <c:val>
            <c:numRef>
              <c:f>'Query 1'!$C$2:$C$5</c:f>
              <c:numCache>
                <c:formatCode>General</c:formatCode>
                <c:ptCount val="4"/>
                <c:pt idx="0">
                  <c:v>69.3</c:v>
                </c:pt>
                <c:pt idx="1">
                  <c:v>53.46</c:v>
                </c:pt>
                <c:pt idx="2">
                  <c:v>11.88</c:v>
                </c:pt>
                <c:pt idx="3">
                  <c:v>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C-42FE-8FC6-55892A499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092304"/>
        <c:axId val="387089024"/>
      </c:barChart>
      <c:catAx>
        <c:axId val="38709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89024"/>
        <c:crosses val="autoZero"/>
        <c:auto val="1"/>
        <c:lblAlgn val="ctr"/>
        <c:lblOffset val="100"/>
        <c:noMultiLvlLbl val="0"/>
      </c:catAx>
      <c:valAx>
        <c:axId val="3870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Earning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92304"/>
        <c:crosses val="autoZero"/>
        <c:crossBetween val="between"/>
      </c:valAx>
      <c:spPr>
        <a:solidFill>
          <a:schemeClr val="bg2">
            <a:lumMod val="7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Purchsed Genre</a:t>
            </a:r>
          </a:p>
        </c:rich>
      </c:tx>
      <c:layout>
        <c:manualLayout>
          <c:xMode val="edge"/>
          <c:yMode val="edge"/>
          <c:x val="0.23556933508311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2'!$B$1</c:f>
              <c:strCache>
                <c:ptCount val="1"/>
                <c:pt idx="0">
                  <c:v>num_purchases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'Query 2'!$A$2:$A$25</c:f>
              <c:strCache>
                <c:ptCount val="2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Classical</c:v>
                </c:pt>
                <c:pt idx="8">
                  <c:v>R&amp;B/Soul</c:v>
                </c:pt>
                <c:pt idx="9">
                  <c:v>Reggae</c:v>
                </c:pt>
                <c:pt idx="10">
                  <c:v>Drama</c:v>
                </c:pt>
                <c:pt idx="11">
                  <c:v>Pop</c:v>
                </c:pt>
                <c:pt idx="12">
                  <c:v>Sci Fi &amp; Fantasy</c:v>
                </c:pt>
                <c:pt idx="13">
                  <c:v>Soundtrack</c:v>
                </c:pt>
                <c:pt idx="14">
                  <c:v>Hip Hop/Rap</c:v>
                </c:pt>
                <c:pt idx="15">
                  <c:v>Bossa Nova</c:v>
                </c:pt>
                <c:pt idx="16">
                  <c:v>Alternative</c:v>
                </c:pt>
                <c:pt idx="17">
                  <c:v>World</c:v>
                </c:pt>
                <c:pt idx="18">
                  <c:v>Electronica/Dance</c:v>
                </c:pt>
                <c:pt idx="19">
                  <c:v>Heavy Metal</c:v>
                </c:pt>
                <c:pt idx="20">
                  <c:v>Easy Listening</c:v>
                </c:pt>
                <c:pt idx="21">
                  <c:v>Comedy</c:v>
                </c:pt>
                <c:pt idx="22">
                  <c:v>Rock And Roll</c:v>
                </c:pt>
                <c:pt idx="23">
                  <c:v>Science Fiction</c:v>
                </c:pt>
              </c:strCache>
            </c:strRef>
          </c:cat>
          <c:val>
            <c:numRef>
              <c:f>'Query 2'!$B$2:$B$25</c:f>
              <c:numCache>
                <c:formatCode>General</c:formatCode>
                <c:ptCount val="24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20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10</c:v>
                </c:pt>
                <c:pt idx="21">
                  <c:v>9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9-4134-AF2D-E701FFEDF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3567320"/>
        <c:axId val="373570600"/>
      </c:barChart>
      <c:catAx>
        <c:axId val="373567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70600"/>
        <c:crosses val="autoZero"/>
        <c:auto val="1"/>
        <c:lblAlgn val="ctr"/>
        <c:lblOffset val="100"/>
        <c:noMultiLvlLbl val="0"/>
      </c:catAx>
      <c:valAx>
        <c:axId val="37357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Purchase Quantities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6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Customers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C39-4051-93BE-93675975B7F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C39-4051-93BE-93675975B7F7}"/>
              </c:ext>
            </c:extLst>
          </c:dPt>
          <c:cat>
            <c:strRef>
              <c:f>'Query 3'!$A$1:$B$1</c:f>
              <c:strCache>
                <c:ptCount val="2"/>
                <c:pt idx="0">
                  <c:v>domestic_customers</c:v>
                </c:pt>
                <c:pt idx="1">
                  <c:v>business_customers</c:v>
                </c:pt>
              </c:strCache>
            </c:strRef>
          </c:cat>
          <c:val>
            <c:numRef>
              <c:f>'Query 3'!$A$2:$B$2</c:f>
              <c:numCache>
                <c:formatCode>General</c:formatCode>
                <c:ptCount val="2"/>
                <c:pt idx="0">
                  <c:v>49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39-4051-93BE-93675975B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1469480"/>
        <c:axId val="461471120"/>
      </c:barChart>
      <c:catAx>
        <c:axId val="4614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71120"/>
        <c:crosses val="autoZero"/>
        <c:auto val="1"/>
        <c:lblAlgn val="ctr"/>
        <c:lblOffset val="100"/>
        <c:noMultiLvlLbl val="0"/>
      </c:catAx>
      <c:valAx>
        <c:axId val="46147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69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 4.csv]Sheet1!PivotTable23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  <a:r>
              <a:rPr lang="en-IN" baseline="0"/>
              <a:t> of Sales Agents</a:t>
            </a:r>
          </a:p>
        </c:rich>
      </c:tx>
      <c:layout>
        <c:manualLayout>
          <c:xMode val="edge"/>
          <c:yMode val="edge"/>
          <c:x val="0.1324386724386724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F-46DF-B295-10C607BD470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34</c:v>
                </c:pt>
                <c:pt idx="1">
                  <c:v>27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F-46DF-B295-10C607BD470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28</c:v>
                </c:pt>
                <c:pt idx="1">
                  <c:v>28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DF-46DF-B295-10C607BD470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>
                  <c:v>28</c:v>
                </c:pt>
                <c:pt idx="1">
                  <c:v>29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DF-46DF-B295-10C607BD470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Sheet1!$F$5:$F$7</c:f>
              <c:numCache>
                <c:formatCode>General</c:formatCode>
                <c:ptCount val="3"/>
                <c:pt idx="0">
                  <c:v>31</c:v>
                </c:pt>
                <c:pt idx="1">
                  <c:v>26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DF-46DF-B295-10C607BD470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8443176"/>
        <c:axId val="448442520"/>
      </c:barChart>
      <c:catAx>
        <c:axId val="44844317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42520"/>
        <c:crosses val="autoZero"/>
        <c:auto val="1"/>
        <c:lblAlgn val="ctr"/>
        <c:lblOffset val="100"/>
        <c:noMultiLvlLbl val="0"/>
      </c:catAx>
      <c:valAx>
        <c:axId val="44844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4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1248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We can see from the graph that “Metal” is at top regarding the highest earning followed by “Rock” for Iron Maiden as Most popular Artist.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Q-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ich is th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most popular Band?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C3930A-3C05-4A9D-86BA-C4C0797B1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804153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Among all the Genre, Rock has been purchased at the most followed by Latin and metal which the third most purchased Genre.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Q- Which is most popular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8EEAB2-7365-43E9-AAD4-474CCB5B16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854561"/>
              </p:ext>
            </p:extLst>
          </p:nvPr>
        </p:nvGraphicFramePr>
        <p:xfrm>
          <a:off x="354300" y="1419580"/>
          <a:ext cx="4612200" cy="307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We can see that the domestic population which is nearly 49, is much higher than other business oriented customers.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Q- Identify the customer’s domain based on business orientation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A7969-6A5A-4AC8-8FC1-1F43342E2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004885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The from graph it is visible that ‘Jane Peacock’ top performer and ‘Steve Johnson’ is the worst performer in between year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2009 till year 2013.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Q-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 the top performer?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72BD2-993D-4BE2-94BC-3798BFA4F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682852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Q- Which is the most popular Band?</vt:lpstr>
      <vt:lpstr>Q- Which is most popular Genre?</vt:lpstr>
      <vt:lpstr>Q- Identify the customer’s domain based on business orientation ?</vt:lpstr>
      <vt:lpstr> Q- Find the top performer?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PRohit</cp:lastModifiedBy>
  <cp:revision>10</cp:revision>
  <dcterms:modified xsi:type="dcterms:W3CDTF">2020-04-19T17:42:07Z</dcterms:modified>
</cp:coreProperties>
</file>