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Pacifico"/>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acific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a044dba3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a044dba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a044dba3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a044dba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a044dba3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a044dba3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a044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1a044dba3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5400"/>
              <a:buFont typeface="Arial"/>
              <a:buNone/>
              <a:defRPr sz="5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2"/>
          <p:cNvPicPr preferRelativeResize="0"/>
          <p:nvPr/>
        </p:nvPicPr>
        <p:blipFill rotWithShape="1">
          <a:blip r:embed="rId2">
            <a:alphaModFix/>
          </a:blip>
          <a:srcRect b="0" l="0" r="0" t="0"/>
          <a:stretch/>
        </p:blipFill>
        <p:spPr>
          <a:xfrm>
            <a:off x="10481911" y="140887"/>
            <a:ext cx="1512239" cy="90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9" name="Shape 99"/>
        <p:cNvGrpSpPr/>
        <p:nvPr/>
      </p:nvGrpSpPr>
      <p:grpSpPr>
        <a:xfrm>
          <a:off x="0" y="0"/>
          <a:ext cx="0" cy="0"/>
          <a:chOff x="0" y="0"/>
          <a:chExt cx="0" cy="0"/>
        </a:xfrm>
      </p:grpSpPr>
      <p:sp>
        <p:nvSpPr>
          <p:cNvPr id="100" name="Google Shape;100;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2" name="Google Shape;102;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5" name="Google Shape;105;p11"/>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6" name="Shape 106"/>
        <p:cNvGrpSpPr/>
        <p:nvPr/>
      </p:nvGrpSpPr>
      <p:grpSpPr>
        <a:xfrm>
          <a:off x="0" y="0"/>
          <a:ext cx="0" cy="0"/>
          <a:chOff x="0" y="0"/>
          <a:chExt cx="0" cy="0"/>
        </a:xfrm>
      </p:grpSpPr>
      <p:sp>
        <p:nvSpPr>
          <p:cNvPr id="107" name="Google Shape;10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Arial"/>
              <a:buNone/>
              <a:defRPr sz="1600">
                <a:solidFill>
                  <a:srgbClr val="7F7F7F"/>
                </a:solidFill>
              </a:defRPr>
            </a:lvl1pPr>
            <a:lvl2pPr indent="-228600" lvl="1" marL="914400" algn="l">
              <a:spcBef>
                <a:spcPts val="1000"/>
              </a:spcBef>
              <a:spcAft>
                <a:spcPts val="0"/>
              </a:spcAft>
              <a:buSzPts val="1280"/>
              <a:buFont typeface="Arial"/>
              <a:buNone/>
              <a:defRPr/>
            </a:lvl2pPr>
            <a:lvl3pPr indent="-228600" lvl="2" marL="1371600" algn="l">
              <a:spcBef>
                <a:spcPts val="1000"/>
              </a:spcBef>
              <a:spcAft>
                <a:spcPts val="0"/>
              </a:spcAft>
              <a:buSzPts val="1120"/>
              <a:buFont typeface="Arial"/>
              <a:buNone/>
              <a:defRPr/>
            </a:lvl3pPr>
            <a:lvl4pPr indent="-228600" lvl="3" marL="1828800" algn="l">
              <a:spcBef>
                <a:spcPts val="1000"/>
              </a:spcBef>
              <a:spcAft>
                <a:spcPts val="0"/>
              </a:spcAft>
              <a:buSzPts val="960"/>
              <a:buFont typeface="Arial"/>
              <a:buNone/>
              <a:defRPr/>
            </a:lvl4pPr>
            <a:lvl5pPr indent="-228600" lvl="4" marL="2286000" algn="l">
              <a:spcBef>
                <a:spcPts val="1000"/>
              </a:spcBef>
              <a:spcAft>
                <a:spcPts val="0"/>
              </a:spcAft>
              <a:buSzPts val="960"/>
              <a:buFont typeface="Arial"/>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9" name="Google Shape;10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0" name="Google Shape;11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a:p>
        </p:txBody>
      </p:sp>
      <p:sp>
        <p:nvSpPr>
          <p:cNvPr id="114" name="Google Shape;11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sz="1800">
              <a:solidFill>
                <a:srgbClr val="7EC0DB"/>
              </a:solidFill>
              <a:latin typeface="Arial"/>
              <a:ea typeface="Arial"/>
              <a:cs typeface="Arial"/>
              <a:sym typeface="Arial"/>
            </a:endParaRPr>
          </a:p>
        </p:txBody>
      </p:sp>
      <p:pic>
        <p:nvPicPr>
          <p:cNvPr id="115" name="Google Shape;115;p12"/>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6" name="Shape 116"/>
        <p:cNvGrpSpPr/>
        <p:nvPr/>
      </p:nvGrpSpPr>
      <p:grpSpPr>
        <a:xfrm>
          <a:off x="0" y="0"/>
          <a:ext cx="0" cy="0"/>
          <a:chOff x="0" y="0"/>
          <a:chExt cx="0" cy="0"/>
        </a:xfrm>
      </p:grpSpPr>
      <p:sp>
        <p:nvSpPr>
          <p:cNvPr id="117" name="Google Shape;117;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2" name="Google Shape;122;p13"/>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3" name="Shape 123"/>
        <p:cNvGrpSpPr/>
        <p:nvPr/>
      </p:nvGrpSpPr>
      <p:grpSpPr>
        <a:xfrm>
          <a:off x="0" y="0"/>
          <a:ext cx="0" cy="0"/>
          <a:chOff x="0" y="0"/>
          <a:chExt cx="0" cy="0"/>
        </a:xfrm>
      </p:grpSpPr>
      <p:sp>
        <p:nvSpPr>
          <p:cNvPr id="124" name="Google Shape;124;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Arial"/>
              <a:buNone/>
              <a:defRPr sz="2400">
                <a:solidFill>
                  <a:srgbClr val="3F3F3F"/>
                </a:solidFill>
              </a:defRPr>
            </a:lvl1pPr>
            <a:lvl2pPr indent="-228600" lvl="1" marL="914400" algn="l">
              <a:spcBef>
                <a:spcPts val="1000"/>
              </a:spcBef>
              <a:spcAft>
                <a:spcPts val="0"/>
              </a:spcAft>
              <a:buSzPts val="1280"/>
              <a:buFont typeface="Arial"/>
              <a:buNone/>
              <a:defRPr/>
            </a:lvl2pPr>
            <a:lvl3pPr indent="-228600" lvl="2" marL="1371600" algn="l">
              <a:spcBef>
                <a:spcPts val="1000"/>
              </a:spcBef>
              <a:spcAft>
                <a:spcPts val="0"/>
              </a:spcAft>
              <a:buSzPts val="1120"/>
              <a:buFont typeface="Arial"/>
              <a:buNone/>
              <a:defRPr/>
            </a:lvl3pPr>
            <a:lvl4pPr indent="-228600" lvl="3" marL="1828800" algn="l">
              <a:spcBef>
                <a:spcPts val="1000"/>
              </a:spcBef>
              <a:spcAft>
                <a:spcPts val="0"/>
              </a:spcAft>
              <a:buSzPts val="960"/>
              <a:buFont typeface="Arial"/>
              <a:buNone/>
              <a:defRPr/>
            </a:lvl4pPr>
            <a:lvl5pPr indent="-228600" lvl="4" marL="2286000" algn="l">
              <a:spcBef>
                <a:spcPts val="1000"/>
              </a:spcBef>
              <a:spcAft>
                <a:spcPts val="0"/>
              </a:spcAft>
              <a:buSzPts val="960"/>
              <a:buFont typeface="Arial"/>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6" name="Google Shape;126;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7" name="Google Shape;127;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a:p>
        </p:txBody>
      </p:sp>
      <p:sp>
        <p:nvSpPr>
          <p:cNvPr id="131" name="Google Shape;131;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a:p>
        </p:txBody>
      </p:sp>
      <p:pic>
        <p:nvPicPr>
          <p:cNvPr id="132" name="Google Shape;132;p14"/>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3" name="Shape 133"/>
        <p:cNvGrpSpPr/>
        <p:nvPr/>
      </p:nvGrpSpPr>
      <p:grpSpPr>
        <a:xfrm>
          <a:off x="0" y="0"/>
          <a:ext cx="0" cy="0"/>
          <a:chOff x="0" y="0"/>
          <a:chExt cx="0" cy="0"/>
        </a:xfrm>
      </p:grpSpPr>
      <p:sp>
        <p:nvSpPr>
          <p:cNvPr id="134" name="Google Shape;134;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Arial"/>
              <a:buNone/>
              <a:defRPr sz="2400">
                <a:solidFill>
                  <a:schemeClr val="accent1"/>
                </a:solidFill>
              </a:defRPr>
            </a:lvl1pPr>
            <a:lvl2pPr indent="-228600" lvl="1" marL="914400" algn="l">
              <a:spcBef>
                <a:spcPts val="1000"/>
              </a:spcBef>
              <a:spcAft>
                <a:spcPts val="0"/>
              </a:spcAft>
              <a:buSzPts val="1280"/>
              <a:buFont typeface="Arial"/>
              <a:buNone/>
              <a:defRPr/>
            </a:lvl2pPr>
            <a:lvl3pPr indent="-228600" lvl="2" marL="1371600" algn="l">
              <a:spcBef>
                <a:spcPts val="1000"/>
              </a:spcBef>
              <a:spcAft>
                <a:spcPts val="0"/>
              </a:spcAft>
              <a:buSzPts val="1120"/>
              <a:buFont typeface="Arial"/>
              <a:buNone/>
              <a:defRPr/>
            </a:lvl3pPr>
            <a:lvl4pPr indent="-228600" lvl="3" marL="1828800" algn="l">
              <a:spcBef>
                <a:spcPts val="1000"/>
              </a:spcBef>
              <a:spcAft>
                <a:spcPts val="0"/>
              </a:spcAft>
              <a:buSzPts val="960"/>
              <a:buFont typeface="Arial"/>
              <a:buNone/>
              <a:defRPr/>
            </a:lvl4pPr>
            <a:lvl5pPr indent="-228600" lvl="4" marL="2286000" algn="l">
              <a:spcBef>
                <a:spcPts val="1000"/>
              </a:spcBef>
              <a:spcAft>
                <a:spcPts val="0"/>
              </a:spcAft>
              <a:buSzPts val="960"/>
              <a:buFont typeface="Arial"/>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7" name="Google Shape;137;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40" name="Google Shape;140;p15"/>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47" name="Google Shape;147;p16"/>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1" name="Google Shape;151;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Arial"/>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3" name="Google Shape;43;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6" name="Google Shape;46;p3"/>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0" name="Google Shape;50;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p4"/>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7" name="Google Shape;57;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p5"/>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6"/>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7" name="Google Shape;77;p7"/>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2" name="Google Shape;82;p8"/>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Arial"/>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6" name="Google Shape;86;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7" name="Google Shape;87;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0" name="Google Shape;90;p9"/>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Aria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p:nvPr>
            <p:ph idx="2" type="pic"/>
          </p:nvPr>
        </p:nvSpPr>
        <p:spPr>
          <a:xfrm>
            <a:off x="677334" y="609600"/>
            <a:ext cx="8596668" cy="3845718"/>
          </a:xfrm>
          <a:prstGeom prst="rect">
            <a:avLst/>
          </a:prstGeom>
          <a:noFill/>
          <a:ln>
            <a:noFill/>
          </a:ln>
        </p:spPr>
      </p:sp>
      <p:sp>
        <p:nvSpPr>
          <p:cNvPr id="94" name="Google Shape;94;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8" name="Google Shape;98;p10"/>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Arial"/>
                <a:ea typeface="Arial"/>
                <a:cs typeface="Arial"/>
                <a:sym typeface="Arial"/>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Arial"/>
                <a:ea typeface="Arial"/>
                <a:cs typeface="Arial"/>
                <a:sym typeface="Arial"/>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Arial"/>
                <a:ea typeface="Arial"/>
                <a:cs typeface="Arial"/>
                <a:sym typeface="Arial"/>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Arial"/>
                <a:ea typeface="Arial"/>
                <a:cs typeface="Arial"/>
                <a:sym typeface="Arial"/>
              </a:defRPr>
            </a:lvl1pPr>
            <a:lvl2pPr indent="0" lvl="1" marL="0" marR="0" rtl="0" algn="r">
              <a:spcBef>
                <a:spcPts val="0"/>
              </a:spcBef>
              <a:buNone/>
              <a:defRPr b="0" i="0" sz="900" u="none" cap="none" strike="noStrike">
                <a:solidFill>
                  <a:schemeClr val="accent1"/>
                </a:solidFill>
                <a:latin typeface="Arial"/>
                <a:ea typeface="Arial"/>
                <a:cs typeface="Arial"/>
                <a:sym typeface="Arial"/>
              </a:defRPr>
            </a:lvl2pPr>
            <a:lvl3pPr indent="0" lvl="2" marL="0" marR="0" rtl="0" algn="r">
              <a:spcBef>
                <a:spcPts val="0"/>
              </a:spcBef>
              <a:buNone/>
              <a:defRPr b="0" i="0" sz="900" u="none" cap="none" strike="noStrike">
                <a:solidFill>
                  <a:schemeClr val="accent1"/>
                </a:solidFill>
                <a:latin typeface="Arial"/>
                <a:ea typeface="Arial"/>
                <a:cs typeface="Arial"/>
                <a:sym typeface="Arial"/>
              </a:defRPr>
            </a:lvl3pPr>
            <a:lvl4pPr indent="0" lvl="3" marL="0" marR="0" rtl="0" algn="r">
              <a:spcBef>
                <a:spcPts val="0"/>
              </a:spcBef>
              <a:buNone/>
              <a:defRPr b="0" i="0" sz="900" u="none" cap="none" strike="noStrike">
                <a:solidFill>
                  <a:schemeClr val="accent1"/>
                </a:solidFill>
                <a:latin typeface="Arial"/>
                <a:ea typeface="Arial"/>
                <a:cs typeface="Arial"/>
                <a:sym typeface="Arial"/>
              </a:defRPr>
            </a:lvl4pPr>
            <a:lvl5pPr indent="0" lvl="4" marL="0" marR="0" rtl="0" algn="r">
              <a:spcBef>
                <a:spcPts val="0"/>
              </a:spcBef>
              <a:buNone/>
              <a:defRPr b="0" i="0" sz="900" u="none" cap="none" strike="noStrike">
                <a:solidFill>
                  <a:schemeClr val="accent1"/>
                </a:solidFill>
                <a:latin typeface="Arial"/>
                <a:ea typeface="Arial"/>
                <a:cs typeface="Arial"/>
                <a:sym typeface="Arial"/>
              </a:defRPr>
            </a:lvl5pPr>
            <a:lvl6pPr indent="0" lvl="5" marL="0" marR="0" rtl="0" algn="r">
              <a:spcBef>
                <a:spcPts val="0"/>
              </a:spcBef>
              <a:buNone/>
              <a:defRPr b="0" i="0" sz="900" u="none" cap="none" strike="noStrike">
                <a:solidFill>
                  <a:schemeClr val="accent1"/>
                </a:solidFill>
                <a:latin typeface="Arial"/>
                <a:ea typeface="Arial"/>
                <a:cs typeface="Arial"/>
                <a:sym typeface="Arial"/>
              </a:defRPr>
            </a:lvl6pPr>
            <a:lvl7pPr indent="0" lvl="6" marL="0" marR="0" rtl="0" algn="r">
              <a:spcBef>
                <a:spcPts val="0"/>
              </a:spcBef>
              <a:buNone/>
              <a:defRPr b="0" i="0" sz="900" u="none" cap="none" strike="noStrike">
                <a:solidFill>
                  <a:schemeClr val="accent1"/>
                </a:solidFill>
                <a:latin typeface="Arial"/>
                <a:ea typeface="Arial"/>
                <a:cs typeface="Arial"/>
                <a:sym typeface="Arial"/>
              </a:defRPr>
            </a:lvl7pPr>
            <a:lvl8pPr indent="0" lvl="7" marL="0" marR="0" rtl="0" algn="r">
              <a:spcBef>
                <a:spcPts val="0"/>
              </a:spcBef>
              <a:buNone/>
              <a:defRPr b="0" i="0" sz="900" u="none" cap="none" strike="noStrike">
                <a:solidFill>
                  <a:schemeClr val="accent1"/>
                </a:solidFill>
                <a:latin typeface="Arial"/>
                <a:ea typeface="Arial"/>
                <a:cs typeface="Arial"/>
                <a:sym typeface="Arial"/>
              </a:defRPr>
            </a:lvl8pPr>
            <a:lvl9pPr indent="0" lvl="8" marL="0" marR="0" rtl="0" algn="r">
              <a:spcBef>
                <a:spcPts val="0"/>
              </a:spcBef>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8.jpg"/><Relationship Id="rId5"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kaggle.com/datasets/sunnysai12345/news-summa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ctrTitle"/>
          </p:nvPr>
        </p:nvSpPr>
        <p:spPr>
          <a:xfrm>
            <a:off x="1276061" y="887117"/>
            <a:ext cx="7766936" cy="164630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a:t>Article Summarization and Title Generation</a:t>
            </a:r>
            <a:endParaRPr/>
          </a:p>
        </p:txBody>
      </p:sp>
      <p:sp>
        <p:nvSpPr>
          <p:cNvPr id="159" name="Google Shape;159;p18"/>
          <p:cNvSpPr txBox="1"/>
          <p:nvPr>
            <p:ph idx="1" type="subTitle"/>
          </p:nvPr>
        </p:nvSpPr>
        <p:spPr>
          <a:xfrm>
            <a:off x="691116" y="2897204"/>
            <a:ext cx="9675628" cy="36864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b="1" i="1" lang="en-US" sz="2000">
                <a:solidFill>
                  <a:schemeClr val="accent6"/>
                </a:solidFill>
              </a:rPr>
              <a:t>Project Submission </a:t>
            </a:r>
            <a:endParaRPr/>
          </a:p>
          <a:p>
            <a:pPr indent="0" lvl="0" marL="0" rtl="0" algn="ctr">
              <a:spcBef>
                <a:spcPts val="0"/>
              </a:spcBef>
              <a:spcAft>
                <a:spcPts val="0"/>
              </a:spcAft>
              <a:buSzPts val="1600"/>
              <a:buNone/>
            </a:pPr>
            <a:r>
              <a:rPr b="1" i="1" lang="en-US" sz="2000">
                <a:solidFill>
                  <a:schemeClr val="accent6"/>
                </a:solidFill>
              </a:rPr>
              <a:t>for</a:t>
            </a:r>
            <a:endParaRPr/>
          </a:p>
          <a:p>
            <a:pPr indent="0" lvl="0" marL="0" rtl="0" algn="ctr">
              <a:spcBef>
                <a:spcPts val="0"/>
              </a:spcBef>
              <a:spcAft>
                <a:spcPts val="0"/>
              </a:spcAft>
              <a:buSzPts val="1600"/>
              <a:buNone/>
            </a:pPr>
            <a:r>
              <a:rPr b="1" i="1" lang="en-US" sz="2000">
                <a:solidFill>
                  <a:schemeClr val="accent6"/>
                </a:solidFill>
              </a:rPr>
              <a:t>Course Code -  CSE-508    </a:t>
            </a:r>
            <a:endParaRPr b="1" i="1" sz="2000">
              <a:solidFill>
                <a:schemeClr val="accent6"/>
              </a:solidFill>
            </a:endParaRPr>
          </a:p>
          <a:p>
            <a:pPr indent="0" lvl="0" marL="0" rtl="0" algn="ctr">
              <a:spcBef>
                <a:spcPts val="0"/>
              </a:spcBef>
              <a:spcAft>
                <a:spcPts val="0"/>
              </a:spcAft>
              <a:buSzPts val="1600"/>
              <a:buNone/>
            </a:pPr>
            <a:r>
              <a:rPr b="1" i="1" lang="en-US" sz="2000">
                <a:solidFill>
                  <a:schemeClr val="accent6"/>
                </a:solidFill>
              </a:rPr>
              <a:t>Information Retrieval</a:t>
            </a:r>
            <a:endParaRPr/>
          </a:p>
          <a:p>
            <a:pPr indent="0" lvl="0" marL="0" rtl="0" algn="ctr">
              <a:spcBef>
                <a:spcPts val="0"/>
              </a:spcBef>
              <a:spcAft>
                <a:spcPts val="0"/>
              </a:spcAft>
              <a:buSzPts val="960"/>
              <a:buNone/>
            </a:pPr>
            <a:r>
              <a:t/>
            </a:r>
            <a:endParaRPr b="1" sz="1200">
              <a:solidFill>
                <a:schemeClr val="accent6"/>
              </a:solidFill>
            </a:endParaRPr>
          </a:p>
          <a:p>
            <a:pPr indent="0" lvl="0" marL="0" rtl="0" algn="ctr">
              <a:spcBef>
                <a:spcPts val="0"/>
              </a:spcBef>
              <a:spcAft>
                <a:spcPts val="0"/>
              </a:spcAft>
              <a:buSzPts val="1600"/>
              <a:buNone/>
            </a:pPr>
            <a:r>
              <a:rPr b="1" i="1" lang="en-US" sz="2000">
                <a:solidFill>
                  <a:schemeClr val="accent6"/>
                </a:solidFill>
              </a:rPr>
              <a:t>by</a:t>
            </a:r>
            <a:endParaRPr/>
          </a:p>
          <a:p>
            <a:pPr indent="0" lvl="0" marL="0" rtl="0" algn="ctr">
              <a:spcBef>
                <a:spcPts val="0"/>
              </a:spcBef>
              <a:spcAft>
                <a:spcPts val="0"/>
              </a:spcAft>
              <a:buSzPts val="960"/>
              <a:buNone/>
            </a:pPr>
            <a:r>
              <a:t/>
            </a:r>
            <a:endParaRPr b="1" sz="1200">
              <a:solidFill>
                <a:schemeClr val="dk1"/>
              </a:solidFill>
            </a:endParaRPr>
          </a:p>
          <a:p>
            <a:pPr indent="0" lvl="0" marL="0" rtl="0" algn="ctr">
              <a:spcBef>
                <a:spcPts val="0"/>
              </a:spcBef>
              <a:spcAft>
                <a:spcPts val="0"/>
              </a:spcAft>
              <a:buSzPts val="1920"/>
              <a:buNone/>
            </a:pPr>
            <a:r>
              <a:rPr b="1" lang="en-US" sz="2400">
                <a:solidFill>
                  <a:schemeClr val="dk1"/>
                </a:solidFill>
              </a:rPr>
              <a:t>Rohit Aggarwal (2019474)        </a:t>
            </a:r>
            <a:r>
              <a:rPr b="1" lang="en-US" sz="2400">
                <a:solidFill>
                  <a:schemeClr val="dk1"/>
                </a:solidFill>
              </a:rPr>
              <a:t>Kushiluv Jangu (2020076)           </a:t>
            </a:r>
            <a:endParaRPr/>
          </a:p>
          <a:p>
            <a:pPr indent="0" lvl="0" marL="0" rtl="0" algn="ctr">
              <a:spcBef>
                <a:spcPts val="0"/>
              </a:spcBef>
              <a:spcAft>
                <a:spcPts val="0"/>
              </a:spcAft>
              <a:buSzPts val="1920"/>
              <a:buNone/>
            </a:pPr>
            <a:r>
              <a:t/>
            </a:r>
            <a:endParaRPr b="1" sz="2400">
              <a:solidFill>
                <a:schemeClr val="dk1"/>
              </a:solidFill>
            </a:endParaRPr>
          </a:p>
          <a:p>
            <a:pPr indent="0" lvl="0" marL="0" rtl="0" algn="ctr">
              <a:spcBef>
                <a:spcPts val="0"/>
              </a:spcBef>
              <a:spcAft>
                <a:spcPts val="0"/>
              </a:spcAft>
              <a:buSzPts val="1920"/>
              <a:buNone/>
            </a:pPr>
            <a:r>
              <a:t/>
            </a:r>
            <a:endParaRPr b="1" sz="2400">
              <a:solidFill>
                <a:schemeClr val="dk1"/>
              </a:solidFill>
            </a:endParaRPr>
          </a:p>
          <a:p>
            <a:pPr indent="0" lvl="0" marL="0" rtl="0" algn="ctr">
              <a:spcBef>
                <a:spcPts val="0"/>
              </a:spcBef>
              <a:spcAft>
                <a:spcPts val="0"/>
              </a:spcAft>
              <a:buSzPts val="1920"/>
              <a:buNone/>
            </a:pPr>
            <a:r>
              <a:rPr b="1" lang="en-US" sz="2400">
                <a:solidFill>
                  <a:schemeClr val="dk1"/>
                </a:solidFil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512742" y="82297"/>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Data Cleaning and Pre-processing</a:t>
            </a:r>
            <a:endParaRPr sz="2800"/>
          </a:p>
        </p:txBody>
      </p:sp>
      <p:sp>
        <p:nvSpPr>
          <p:cNvPr id="212" name="Google Shape;212;p27"/>
          <p:cNvSpPr txBox="1"/>
          <p:nvPr>
            <p:ph idx="1" type="body"/>
          </p:nvPr>
        </p:nvSpPr>
        <p:spPr>
          <a:xfrm>
            <a:off x="195894" y="624218"/>
            <a:ext cx="10532358" cy="6035804"/>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sz="1800"/>
              <a:t>Missing values were checked for in each column, and no significant missing data was found. </a:t>
            </a:r>
            <a:endParaRPr/>
          </a:p>
          <a:p>
            <a:pPr indent="0" lvl="0" marL="0" rtl="0" algn="l">
              <a:lnSpc>
                <a:spcPct val="120000"/>
              </a:lnSpc>
              <a:spcBef>
                <a:spcPts val="0"/>
              </a:spcBef>
              <a:spcAft>
                <a:spcPts val="0"/>
              </a:spcAft>
              <a:buSzPts val="1530"/>
              <a:buNone/>
            </a:pPr>
            <a:r>
              <a:rPr lang="en-US"/>
              <a:t>      </a:t>
            </a:r>
            <a:r>
              <a:rPr lang="en-US" sz="1800"/>
              <a:t>Duplicate rows were also checked and removed from the dataset.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We performed the following major preprocessing steps (in order) on the ”News Summary” dataset:</a:t>
            </a:r>
            <a:endParaRPr/>
          </a:p>
          <a:p>
            <a:pPr indent="0" lvl="0" marL="0" rtl="0" algn="l">
              <a:lnSpc>
                <a:spcPct val="120000"/>
              </a:lnSpc>
              <a:spcBef>
                <a:spcPts val="0"/>
              </a:spcBef>
              <a:spcAft>
                <a:spcPts val="0"/>
              </a:spcAft>
              <a:buSzPts val="1530"/>
              <a:buNone/>
            </a:pPr>
            <a:r>
              <a:t/>
            </a:r>
            <a:endParaRPr/>
          </a:p>
          <a:p>
            <a:pPr indent="-285750" lvl="1" marL="742950" rtl="0" algn="l">
              <a:lnSpc>
                <a:spcPct val="120000"/>
              </a:lnSpc>
              <a:spcBef>
                <a:spcPts val="0"/>
              </a:spcBef>
              <a:spcAft>
                <a:spcPts val="0"/>
              </a:spcAft>
              <a:buSzPts val="1360"/>
              <a:buChar char="►"/>
            </a:pPr>
            <a:r>
              <a:rPr lang="en-US"/>
              <a:t>1. Converting all news text to lowercase letters to ensure uniformity in letter case.</a:t>
            </a:r>
            <a:endParaRPr/>
          </a:p>
          <a:p>
            <a:pPr indent="0" lvl="1" marL="400050" rtl="0" algn="l">
              <a:lnSpc>
                <a:spcPct val="120000"/>
              </a:lnSpc>
              <a:spcBef>
                <a:spcPts val="0"/>
              </a:spcBef>
              <a:spcAft>
                <a:spcPts val="0"/>
              </a:spcAft>
              <a:buSzPts val="1360"/>
              <a:buNone/>
            </a:pPr>
            <a:r>
              <a:t/>
            </a:r>
            <a:endParaRPr/>
          </a:p>
          <a:p>
            <a:pPr indent="-285750" lvl="1" marL="742950" rtl="0" algn="l">
              <a:lnSpc>
                <a:spcPct val="120000"/>
              </a:lnSpc>
              <a:spcBef>
                <a:spcPts val="0"/>
              </a:spcBef>
              <a:spcAft>
                <a:spcPts val="0"/>
              </a:spcAft>
              <a:buSzPts val="1360"/>
              <a:buChar char="►"/>
            </a:pPr>
            <a:r>
              <a:rPr lang="en-US"/>
              <a:t>2. Tokenization: Breaking down the news text into smaller units or tokens (words).</a:t>
            </a:r>
            <a:endParaRPr/>
          </a:p>
          <a:p>
            <a:pPr indent="0" lvl="1" marL="457200" rtl="0" algn="l">
              <a:lnSpc>
                <a:spcPct val="120000"/>
              </a:lnSpc>
              <a:spcBef>
                <a:spcPts val="0"/>
              </a:spcBef>
              <a:spcAft>
                <a:spcPts val="0"/>
              </a:spcAft>
              <a:buSzPts val="1360"/>
              <a:buNone/>
            </a:pPr>
            <a:r>
              <a:t/>
            </a:r>
            <a:endParaRPr/>
          </a:p>
          <a:p>
            <a:pPr indent="-285750" lvl="1" marL="742950" rtl="0" algn="l">
              <a:lnSpc>
                <a:spcPct val="120000"/>
              </a:lnSpc>
              <a:spcBef>
                <a:spcPts val="0"/>
              </a:spcBef>
              <a:spcAft>
                <a:spcPts val="0"/>
              </a:spcAft>
              <a:buSzPts val="1360"/>
              <a:buChar char="►"/>
            </a:pPr>
            <a:r>
              <a:rPr lang="en-US"/>
              <a:t>3. Removing special characters such as ’@’, ’*’, ’(’, ’)’ etc. from the text.</a:t>
            </a:r>
            <a:endParaRPr/>
          </a:p>
          <a:p>
            <a:pPr indent="-199390" lvl="1" marL="742950" rtl="0" algn="l">
              <a:lnSpc>
                <a:spcPct val="120000"/>
              </a:lnSpc>
              <a:spcBef>
                <a:spcPts val="0"/>
              </a:spcBef>
              <a:spcAft>
                <a:spcPts val="0"/>
              </a:spcAft>
              <a:buSzPts val="1360"/>
              <a:buNone/>
            </a:pPr>
            <a:r>
              <a:t/>
            </a:r>
            <a:endParaRPr/>
          </a:p>
          <a:p>
            <a:pPr indent="-285750" lvl="1" marL="742950" rtl="0" algn="l">
              <a:lnSpc>
                <a:spcPct val="120000"/>
              </a:lnSpc>
              <a:spcBef>
                <a:spcPts val="0"/>
              </a:spcBef>
              <a:spcAft>
                <a:spcPts val="0"/>
              </a:spcAft>
              <a:buSzPts val="1360"/>
              <a:buChar char="►"/>
            </a:pPr>
            <a:r>
              <a:rPr lang="en-US"/>
              <a:t>4. Removing stop words (words with insignificant contribution to the sentence meaning) </a:t>
            </a:r>
            <a:endParaRPr/>
          </a:p>
          <a:p>
            <a:pPr indent="0" lvl="1" marL="457200" rtl="0" algn="l">
              <a:lnSpc>
                <a:spcPct val="120000"/>
              </a:lnSpc>
              <a:spcBef>
                <a:spcPts val="0"/>
              </a:spcBef>
              <a:spcAft>
                <a:spcPts val="0"/>
              </a:spcAft>
              <a:buSzPts val="1360"/>
              <a:buNone/>
            </a:pPr>
            <a:r>
              <a:rPr lang="en-US"/>
              <a:t>         and punctuation using the NLTK library.</a:t>
            </a:r>
            <a:endParaRPr/>
          </a:p>
          <a:p>
            <a:pPr indent="-199390" lvl="1" marL="742950" rtl="0" algn="l">
              <a:lnSpc>
                <a:spcPct val="120000"/>
              </a:lnSpc>
              <a:spcBef>
                <a:spcPts val="0"/>
              </a:spcBef>
              <a:spcAft>
                <a:spcPts val="0"/>
              </a:spcAft>
              <a:buSzPts val="1360"/>
              <a:buNone/>
            </a:pPr>
            <a:r>
              <a:t/>
            </a:r>
            <a:endParaRPr/>
          </a:p>
          <a:p>
            <a:pPr indent="-285750" lvl="1" marL="742950" rtl="0" algn="l">
              <a:lnSpc>
                <a:spcPct val="120000"/>
              </a:lnSpc>
              <a:spcBef>
                <a:spcPts val="0"/>
              </a:spcBef>
              <a:spcAft>
                <a:spcPts val="0"/>
              </a:spcAft>
              <a:buSzPts val="1360"/>
              <a:buChar char="►"/>
            </a:pPr>
            <a:r>
              <a:rPr lang="en-US"/>
              <a:t>5. Lemmatization of the tokens using the spaCy library to reduce words to their word stems.</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The NLTK library is used for tokenization, stop word removal, and punctuation removal, and regular expressions for special character removal. The preprocessing function, preprocesstext() was designed to take the news text as input and perform these steps to preprocess the data before further analysis.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228600" y="9145"/>
            <a:ext cx="10396728" cy="1320800"/>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Font typeface="Arial"/>
              <a:buNone/>
            </a:pPr>
            <a:r>
              <a:rPr lang="en-US" sz="2400"/>
              <a:t>Exploratory Data Analysis - Distribution of Article Lengths and Summary Lengths</a:t>
            </a:r>
            <a:endParaRPr sz="2400"/>
          </a:p>
        </p:txBody>
      </p:sp>
      <p:sp>
        <p:nvSpPr>
          <p:cNvPr id="218" name="Google Shape;218;p28"/>
          <p:cNvSpPr txBox="1"/>
          <p:nvPr>
            <p:ph idx="1" type="body"/>
          </p:nvPr>
        </p:nvSpPr>
        <p:spPr>
          <a:xfrm>
            <a:off x="86186" y="859655"/>
            <a:ext cx="11212914" cy="5520569"/>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Exploratory data analysis (EDA) was performed to gain insights into the distribution and characteristics of the dataset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solidFill>
                  <a:schemeClr val="dk1"/>
                </a:solidFill>
              </a:rPr>
              <a:t>A histogram was plotted to visualize the distribution of article lengths in terms of the number of words.</a:t>
            </a:r>
            <a:endParaRPr/>
          </a:p>
          <a:p>
            <a:pPr indent="-245745" lvl="0" marL="342900" rtl="0" algn="l">
              <a:lnSpc>
                <a:spcPct val="120000"/>
              </a:lnSpc>
              <a:spcBef>
                <a:spcPts val="0"/>
              </a:spcBef>
              <a:spcAft>
                <a:spcPts val="0"/>
              </a:spcAft>
              <a:buSzPts val="1530"/>
              <a:buNone/>
            </a:pPr>
            <a:r>
              <a:t/>
            </a:r>
            <a:endParaRPr>
              <a:solidFill>
                <a:schemeClr val="dk1"/>
              </a:solidFill>
            </a:endParaRPr>
          </a:p>
          <a:p>
            <a:pPr indent="-342900" lvl="0" marL="342900" rtl="0" algn="l">
              <a:lnSpc>
                <a:spcPct val="120000"/>
              </a:lnSpc>
              <a:spcBef>
                <a:spcPts val="0"/>
              </a:spcBef>
              <a:spcAft>
                <a:spcPts val="0"/>
              </a:spcAft>
              <a:buSzPts val="1530"/>
              <a:buChar char="►"/>
            </a:pPr>
            <a:r>
              <a:rPr lang="en-US"/>
              <a:t>A histogram is plotted to visualize the distribution of summary lengths in terms of the number of words. </a:t>
            </a:r>
            <a:endParaRPr/>
          </a:p>
          <a:p>
            <a:pPr indent="-245745" lvl="0" marL="342900" rtl="0" algn="l">
              <a:lnSpc>
                <a:spcPct val="120000"/>
              </a:lnSpc>
              <a:spcBef>
                <a:spcPts val="0"/>
              </a:spcBef>
              <a:spcAft>
                <a:spcPts val="0"/>
              </a:spcAft>
              <a:buSzPts val="1530"/>
              <a:buNone/>
            </a:pPr>
            <a:r>
              <a:t/>
            </a:r>
            <a:endParaRPr>
              <a:solidFill>
                <a:schemeClr val="dk1"/>
              </a:solidFill>
            </a:endParaRPr>
          </a:p>
          <a:p>
            <a:pPr indent="0" lvl="0" marL="0" rtl="0" algn="l">
              <a:lnSpc>
                <a:spcPct val="120000"/>
              </a:lnSpc>
              <a:spcBef>
                <a:spcPts val="0"/>
              </a:spcBef>
              <a:spcAft>
                <a:spcPts val="0"/>
              </a:spcAft>
              <a:buSzPts val="1530"/>
              <a:buNone/>
            </a:pPr>
            <a:r>
              <a:t/>
            </a:r>
            <a:endParaRPr>
              <a:solidFill>
                <a:schemeClr val="dk1"/>
              </a:solidFill>
            </a:endParaRPr>
          </a:p>
        </p:txBody>
      </p:sp>
      <p:pic>
        <p:nvPicPr>
          <p:cNvPr id="219" name="Google Shape;219;p28"/>
          <p:cNvPicPr preferRelativeResize="0"/>
          <p:nvPr/>
        </p:nvPicPr>
        <p:blipFill rotWithShape="1">
          <a:blip r:embed="rId3">
            <a:alphaModFix/>
          </a:blip>
          <a:srcRect b="0" l="0" r="0" t="0"/>
          <a:stretch/>
        </p:blipFill>
        <p:spPr>
          <a:xfrm>
            <a:off x="734568" y="2864970"/>
            <a:ext cx="5263896" cy="3993030"/>
          </a:xfrm>
          <a:prstGeom prst="rect">
            <a:avLst/>
          </a:prstGeom>
          <a:noFill/>
          <a:ln>
            <a:noFill/>
          </a:ln>
        </p:spPr>
      </p:pic>
      <p:pic>
        <p:nvPicPr>
          <p:cNvPr id="220" name="Google Shape;220;p28"/>
          <p:cNvPicPr preferRelativeResize="0"/>
          <p:nvPr/>
        </p:nvPicPr>
        <p:blipFill rotWithShape="1">
          <a:blip r:embed="rId4">
            <a:alphaModFix/>
          </a:blip>
          <a:srcRect b="0" l="0" r="0" t="0"/>
          <a:stretch/>
        </p:blipFill>
        <p:spPr>
          <a:xfrm>
            <a:off x="7242048" y="2829485"/>
            <a:ext cx="4725543" cy="39462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512742" y="82297"/>
            <a:ext cx="1027717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rial"/>
              <a:buNone/>
            </a:pPr>
            <a:r>
              <a:rPr lang="en-US" sz="2800"/>
              <a:t>Exploratory Data Analysis - Distribution of Source Types</a:t>
            </a:r>
            <a:endParaRPr sz="2800"/>
          </a:p>
        </p:txBody>
      </p:sp>
      <p:sp>
        <p:nvSpPr>
          <p:cNvPr id="226" name="Google Shape;226;p29"/>
          <p:cNvSpPr txBox="1"/>
          <p:nvPr>
            <p:ph idx="1" type="body"/>
          </p:nvPr>
        </p:nvSpPr>
        <p:spPr>
          <a:xfrm>
            <a:off x="549657" y="1193159"/>
            <a:ext cx="4159503" cy="5520569"/>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A count plot was created to visualize the distribution of source types in the dataset.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The ’author’ column in the dataset was used to categorize the sources</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The count-plot provides a visual representation of the frequency of articles from different sources.</a:t>
            </a:r>
            <a:endParaRPr>
              <a:solidFill>
                <a:schemeClr val="dk1"/>
              </a:solidFill>
            </a:endParaRPr>
          </a:p>
        </p:txBody>
      </p:sp>
      <p:pic>
        <p:nvPicPr>
          <p:cNvPr id="227" name="Google Shape;227;p29"/>
          <p:cNvPicPr preferRelativeResize="0"/>
          <p:nvPr/>
        </p:nvPicPr>
        <p:blipFill rotWithShape="1">
          <a:blip r:embed="rId3">
            <a:alphaModFix/>
          </a:blip>
          <a:srcRect b="0" l="0" r="0" t="0"/>
          <a:stretch/>
        </p:blipFill>
        <p:spPr>
          <a:xfrm>
            <a:off x="5238750" y="1019938"/>
            <a:ext cx="6953250" cy="607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71314" y="0"/>
            <a:ext cx="9728199"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20000"/>
              </a:lnSpc>
              <a:spcBef>
                <a:spcPts val="0"/>
              </a:spcBef>
              <a:spcAft>
                <a:spcPts val="0"/>
              </a:spcAft>
              <a:buClr>
                <a:schemeClr val="accent1"/>
              </a:buClr>
              <a:buSzPct val="85000"/>
              <a:buFont typeface="Arial"/>
              <a:buNone/>
            </a:pPr>
            <a:r>
              <a:rPr lang="en-US" sz="2800"/>
              <a:t>Exploratory Data Analysis - Correlation Between Article Length and Summary Length and Word Cloud of Most Frequent Words</a:t>
            </a:r>
            <a:endParaRPr/>
          </a:p>
        </p:txBody>
      </p:sp>
      <p:sp>
        <p:nvSpPr>
          <p:cNvPr id="233" name="Google Shape;233;p30"/>
          <p:cNvSpPr txBox="1"/>
          <p:nvPr>
            <p:ph idx="1" type="body"/>
          </p:nvPr>
        </p:nvSpPr>
        <p:spPr>
          <a:xfrm>
            <a:off x="218695" y="1151380"/>
            <a:ext cx="7288529" cy="2359916"/>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A scatter plot was created to visualize the correlation between the length of articles and their corresponding summaries.  </a:t>
            </a:r>
            <a:endParaRPr/>
          </a:p>
          <a:p>
            <a:pPr indent="-245745" lvl="0" marL="342900" rtl="0" algn="l">
              <a:lnSpc>
                <a:spcPct val="120000"/>
              </a:lnSpc>
              <a:spcBef>
                <a:spcPts val="0"/>
              </a:spcBef>
              <a:spcAft>
                <a:spcPts val="0"/>
              </a:spcAft>
              <a:buSzPts val="1530"/>
              <a:buNone/>
            </a:pPr>
            <a:r>
              <a:t/>
            </a:r>
            <a:endParaRPr>
              <a:solidFill>
                <a:schemeClr val="dk1"/>
              </a:solidFill>
            </a:endParaRPr>
          </a:p>
          <a:p>
            <a:pPr indent="-342900" lvl="0" marL="342900" rtl="0" algn="l">
              <a:lnSpc>
                <a:spcPct val="120000"/>
              </a:lnSpc>
              <a:spcBef>
                <a:spcPts val="0"/>
              </a:spcBef>
              <a:spcAft>
                <a:spcPts val="0"/>
              </a:spcAft>
              <a:buSzPts val="1530"/>
              <a:buChar char="►"/>
            </a:pPr>
            <a:r>
              <a:rPr lang="en-US"/>
              <a:t>A word cloud was created to visualize the most frequent words in the news articles’ text and headlines. The term ”Word Cloud” refers to a data visualisation technique for visualising text data in which the size of each word represents its frequency or relevance. </a:t>
            </a:r>
            <a:endParaRPr/>
          </a:p>
          <a:p>
            <a:pPr indent="-245745" lvl="0" marL="342900" rtl="0" algn="l">
              <a:lnSpc>
                <a:spcPct val="120000"/>
              </a:lnSpc>
              <a:spcBef>
                <a:spcPts val="0"/>
              </a:spcBef>
              <a:spcAft>
                <a:spcPts val="0"/>
              </a:spcAft>
              <a:buSzPts val="1530"/>
              <a:buNone/>
            </a:pPr>
            <a:r>
              <a:t/>
            </a:r>
            <a:endParaRPr>
              <a:solidFill>
                <a:schemeClr val="dk1"/>
              </a:solidFill>
            </a:endParaRPr>
          </a:p>
        </p:txBody>
      </p:sp>
      <p:pic>
        <p:nvPicPr>
          <p:cNvPr id="234" name="Google Shape;234;p30"/>
          <p:cNvPicPr preferRelativeResize="0"/>
          <p:nvPr/>
        </p:nvPicPr>
        <p:blipFill rotWithShape="1">
          <a:blip r:embed="rId3">
            <a:alphaModFix/>
          </a:blip>
          <a:srcRect b="0" l="0" r="0" t="0"/>
          <a:stretch/>
        </p:blipFill>
        <p:spPr>
          <a:xfrm>
            <a:off x="71314" y="3694176"/>
            <a:ext cx="6150416" cy="3319272"/>
          </a:xfrm>
          <a:prstGeom prst="rect">
            <a:avLst/>
          </a:prstGeom>
          <a:noFill/>
          <a:ln>
            <a:noFill/>
          </a:ln>
        </p:spPr>
      </p:pic>
      <p:pic>
        <p:nvPicPr>
          <p:cNvPr id="235" name="Google Shape;235;p30"/>
          <p:cNvPicPr preferRelativeResize="0"/>
          <p:nvPr/>
        </p:nvPicPr>
        <p:blipFill rotWithShape="1">
          <a:blip r:embed="rId4">
            <a:alphaModFix/>
          </a:blip>
          <a:srcRect b="0" l="0" r="0" t="0"/>
          <a:stretch/>
        </p:blipFill>
        <p:spPr>
          <a:xfrm>
            <a:off x="7635241" y="1018206"/>
            <a:ext cx="4556760" cy="5638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512742" y="82297"/>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Methodology Used - Vectorization</a:t>
            </a:r>
            <a:endParaRPr sz="2800"/>
          </a:p>
        </p:txBody>
      </p:sp>
      <p:sp>
        <p:nvSpPr>
          <p:cNvPr id="241" name="Google Shape;241;p31"/>
          <p:cNvSpPr txBox="1"/>
          <p:nvPr>
            <p:ph idx="1" type="body"/>
          </p:nvPr>
        </p:nvSpPr>
        <p:spPr>
          <a:xfrm>
            <a:off x="238423" y="666748"/>
            <a:ext cx="10564256" cy="6035804"/>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For our model building, we needed numerical data as inputs. Therefore, the transformed text we obtained after data preprocessing must be converted into numerical data. This is done using vectorisation.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There are several vectorization methods like - Bag of Words/Count Vector, Word2Vec and GloVe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TF-IDF: TF-IDF or Term Frequency-Inverse Document reflects a word’s importance to a document based on its frequency in the document  and rarity in the corpus, reduces the weight of common terms </a:t>
            </a:r>
            <a:endParaRPr/>
          </a:p>
          <a:p>
            <a:pPr indent="-245745" lvl="0" marL="342900" rtl="0" algn="l">
              <a:lnSpc>
                <a:spcPct val="120000"/>
              </a:lnSpc>
              <a:spcBef>
                <a:spcPts val="0"/>
              </a:spcBef>
              <a:spcAft>
                <a:spcPts val="0"/>
              </a:spcAft>
              <a:buSzPts val="1530"/>
              <a:buNone/>
            </a:pPr>
            <a:r>
              <a:t/>
            </a:r>
            <a:endParaRPr>
              <a:solidFill>
                <a:schemeClr val="dk1"/>
              </a:solidFill>
            </a:endParaRPr>
          </a:p>
          <a:p>
            <a:pPr indent="-342900" lvl="0" marL="342900" rtl="0" algn="l">
              <a:lnSpc>
                <a:spcPct val="120000"/>
              </a:lnSpc>
              <a:spcBef>
                <a:spcPts val="0"/>
              </a:spcBef>
              <a:spcAft>
                <a:spcPts val="0"/>
              </a:spcAft>
              <a:buSzPts val="1530"/>
              <a:buChar char="►"/>
            </a:pPr>
            <a:r>
              <a:rPr lang="en-US">
                <a:solidFill>
                  <a:schemeClr val="dk1"/>
                </a:solidFill>
              </a:rPr>
              <a:t>TF-IDF is better for text summarization thus we decided to go with it</a:t>
            </a:r>
            <a:endParaRPr>
              <a:solidFill>
                <a:schemeClr val="dk1"/>
              </a:solidFill>
            </a:endParaRPr>
          </a:p>
        </p:txBody>
      </p:sp>
      <p:pic>
        <p:nvPicPr>
          <p:cNvPr id="242" name="Google Shape;242;p31"/>
          <p:cNvPicPr preferRelativeResize="0"/>
          <p:nvPr/>
        </p:nvPicPr>
        <p:blipFill rotWithShape="1">
          <a:blip r:embed="rId3">
            <a:alphaModFix/>
          </a:blip>
          <a:srcRect b="0" l="0" r="0" t="0"/>
          <a:stretch/>
        </p:blipFill>
        <p:spPr>
          <a:xfrm>
            <a:off x="7523421" y="4005954"/>
            <a:ext cx="4668579" cy="26965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287079" y="-53163"/>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Methodology Used – Model Details</a:t>
            </a:r>
            <a:endParaRPr sz="2800"/>
          </a:p>
        </p:txBody>
      </p:sp>
      <p:sp>
        <p:nvSpPr>
          <p:cNvPr id="248" name="Google Shape;248;p32"/>
          <p:cNvSpPr txBox="1"/>
          <p:nvPr>
            <p:ph idx="1" type="body"/>
          </p:nvPr>
        </p:nvSpPr>
        <p:spPr>
          <a:xfrm>
            <a:off x="287079" y="556857"/>
            <a:ext cx="7166343" cy="6023614"/>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530"/>
              <a:buNone/>
            </a:pPr>
            <a:r>
              <a:rPr lang="en-US" sz="1600"/>
              <a:t>To achieve the research objectives, we employed three state-of-the-art transformer-based models. A transformer is a model that consists of an encoder and a decoder. The main block is the multi-head attention block which contains three weights namely - </a:t>
            </a:r>
            <a:r>
              <a:rPr lang="en-US" sz="1600"/>
              <a:t>query</a:t>
            </a:r>
            <a:r>
              <a:rPr lang="en-US" sz="1600"/>
              <a:t>, key and value. These weights are used to measure the similarity between the words and generate the summary.</a:t>
            </a:r>
            <a:endParaRPr sz="1600"/>
          </a:p>
          <a:p>
            <a:pPr indent="0" lvl="0" marL="0" rtl="0" algn="l">
              <a:lnSpc>
                <a:spcPct val="120000"/>
              </a:lnSpc>
              <a:spcBef>
                <a:spcPts val="0"/>
              </a:spcBef>
              <a:spcAft>
                <a:spcPts val="0"/>
              </a:spcAft>
              <a:buSzPts val="1530"/>
              <a:buNone/>
            </a:pPr>
            <a:r>
              <a:t/>
            </a:r>
            <a:endParaRPr b="1" sz="1600"/>
          </a:p>
          <a:p>
            <a:pPr indent="0" lvl="0" marL="0" rtl="0" algn="l">
              <a:lnSpc>
                <a:spcPct val="120000"/>
              </a:lnSpc>
              <a:spcBef>
                <a:spcPts val="0"/>
              </a:spcBef>
              <a:spcAft>
                <a:spcPts val="0"/>
              </a:spcAft>
              <a:buSzPts val="1530"/>
              <a:buNone/>
            </a:pPr>
            <a:r>
              <a:rPr b="1" lang="en-US" sz="1600"/>
              <a:t>The following models were used in this study: T5, BART, and GPT-2. </a:t>
            </a:r>
            <a:endParaRPr sz="1600"/>
          </a:p>
          <a:p>
            <a:pPr indent="0" lvl="0" marL="0" rtl="0" algn="l">
              <a:lnSpc>
                <a:spcPct val="120000"/>
              </a:lnSpc>
              <a:spcBef>
                <a:spcPts val="0"/>
              </a:spcBef>
              <a:spcAft>
                <a:spcPts val="0"/>
              </a:spcAft>
              <a:buSzPts val="1530"/>
              <a:buNone/>
            </a:pPr>
            <a:r>
              <a:t/>
            </a:r>
            <a:endParaRPr sz="1600"/>
          </a:p>
          <a:p>
            <a:pPr indent="0" lvl="0" marL="0" rtl="0" algn="l">
              <a:lnSpc>
                <a:spcPct val="120000"/>
              </a:lnSpc>
              <a:spcBef>
                <a:spcPts val="0"/>
              </a:spcBef>
              <a:spcAft>
                <a:spcPts val="0"/>
              </a:spcAft>
              <a:buSzPts val="1530"/>
              <a:buNone/>
            </a:pPr>
            <a:r>
              <a:rPr lang="en-US" sz="1600"/>
              <a:t>• </a:t>
            </a:r>
            <a:r>
              <a:rPr b="1" lang="en-US" sz="1600"/>
              <a:t>T5</a:t>
            </a:r>
            <a:r>
              <a:rPr lang="en-US" sz="1600"/>
              <a:t>: </a:t>
            </a:r>
            <a:r>
              <a:rPr b="1" lang="en-US" sz="1600"/>
              <a:t>Text-to-Text Transfer Transformer,</a:t>
            </a:r>
            <a:r>
              <a:rPr lang="en-US" sz="1600"/>
              <a:t> a transformer-based model capable of generating concise and informative summaries.</a:t>
            </a:r>
            <a:endParaRPr sz="1600"/>
          </a:p>
          <a:p>
            <a:pPr indent="0" lvl="0" marL="0" rtl="0" algn="l">
              <a:lnSpc>
                <a:spcPct val="120000"/>
              </a:lnSpc>
              <a:spcBef>
                <a:spcPts val="0"/>
              </a:spcBef>
              <a:spcAft>
                <a:spcPts val="0"/>
              </a:spcAft>
              <a:buSzPts val="1530"/>
              <a:buNone/>
            </a:pPr>
            <a:r>
              <a:t/>
            </a:r>
            <a:endParaRPr sz="1600"/>
          </a:p>
          <a:p>
            <a:pPr indent="0" lvl="0" marL="0" rtl="0" algn="l">
              <a:lnSpc>
                <a:spcPct val="120000"/>
              </a:lnSpc>
              <a:spcBef>
                <a:spcPts val="0"/>
              </a:spcBef>
              <a:spcAft>
                <a:spcPts val="0"/>
              </a:spcAft>
              <a:buSzPts val="1530"/>
              <a:buNone/>
            </a:pPr>
            <a:r>
              <a:rPr lang="en-US" sz="1600"/>
              <a:t>• </a:t>
            </a:r>
            <a:r>
              <a:rPr b="1" lang="en-US" sz="1600"/>
              <a:t>BART</a:t>
            </a:r>
            <a:r>
              <a:rPr lang="en-US" sz="1600"/>
              <a:t>: </a:t>
            </a:r>
            <a:r>
              <a:rPr b="1" lang="en-US" sz="1600"/>
              <a:t>Bidirectional and Auto-Regressive Transformer,</a:t>
            </a:r>
            <a:r>
              <a:rPr lang="en-US" sz="1600"/>
              <a:t> a denoising autoencoder model trained on a large corpus of text, capable of generating high-quality summaries by reconstructing the original text with minimal noise.</a:t>
            </a:r>
            <a:endParaRPr sz="1600"/>
          </a:p>
          <a:p>
            <a:pPr indent="0" lvl="0" marL="0" rtl="0" algn="l">
              <a:lnSpc>
                <a:spcPct val="120000"/>
              </a:lnSpc>
              <a:spcBef>
                <a:spcPts val="0"/>
              </a:spcBef>
              <a:spcAft>
                <a:spcPts val="0"/>
              </a:spcAft>
              <a:buSzPts val="1530"/>
              <a:buNone/>
            </a:pPr>
            <a:r>
              <a:t/>
            </a:r>
            <a:endParaRPr sz="1600"/>
          </a:p>
          <a:p>
            <a:pPr indent="0" lvl="0" marL="0" rtl="0" algn="l">
              <a:lnSpc>
                <a:spcPct val="120000"/>
              </a:lnSpc>
              <a:spcBef>
                <a:spcPts val="0"/>
              </a:spcBef>
              <a:spcAft>
                <a:spcPts val="0"/>
              </a:spcAft>
              <a:buSzPts val="1530"/>
              <a:buNone/>
            </a:pPr>
            <a:r>
              <a:rPr lang="en-US" sz="1600"/>
              <a:t>• </a:t>
            </a:r>
            <a:r>
              <a:rPr b="1" lang="en-US" sz="1600"/>
              <a:t>GPT-2</a:t>
            </a:r>
            <a:r>
              <a:rPr lang="en-US" sz="1600"/>
              <a:t>: </a:t>
            </a:r>
            <a:r>
              <a:rPr b="1" lang="en-US" sz="1600"/>
              <a:t>Generative Pre-trained Transformer 2,</a:t>
            </a:r>
            <a:r>
              <a:rPr lang="en-US" sz="1600"/>
              <a:t> a powerful language model widely. It can generate coherent and contextually relevant summaries by predicting the next word in a sequence, making it suitable for news summarization.</a:t>
            </a:r>
            <a:endParaRPr sz="1600">
              <a:solidFill>
                <a:schemeClr val="dk1"/>
              </a:solidFill>
            </a:endParaRPr>
          </a:p>
        </p:txBody>
      </p:sp>
      <p:pic>
        <p:nvPicPr>
          <p:cNvPr id="249" name="Google Shape;249;p32"/>
          <p:cNvPicPr preferRelativeResize="0"/>
          <p:nvPr/>
        </p:nvPicPr>
        <p:blipFill rotWithShape="1">
          <a:blip r:embed="rId3">
            <a:alphaModFix/>
          </a:blip>
          <a:srcRect b="0" l="0" r="0" t="0"/>
          <a:stretch/>
        </p:blipFill>
        <p:spPr>
          <a:xfrm>
            <a:off x="7107229" y="0"/>
            <a:ext cx="5084771"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92650" y="108750"/>
            <a:ext cx="85968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Spellcheck and Autocorrect</a:t>
            </a:r>
            <a:endParaRPr/>
          </a:p>
        </p:txBody>
      </p:sp>
      <p:sp>
        <p:nvSpPr>
          <p:cNvPr id="255" name="Google Shape;255;p33"/>
          <p:cNvSpPr txBox="1"/>
          <p:nvPr>
            <p:ph idx="1" type="body"/>
          </p:nvPr>
        </p:nvSpPr>
        <p:spPr>
          <a:xfrm>
            <a:off x="327500" y="895650"/>
            <a:ext cx="9622500" cy="53364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935"/>
              <a:buFont typeface="Arial"/>
              <a:buNone/>
            </a:pPr>
            <a:r>
              <a:rPr lang="en-US" sz="1829"/>
              <a:t>In natural language processing tasks such as text summarization, the accuracy and readability of the generated summaries heavily depend on the correct spelling of words. Incorrect spellings can significantly impact the coherence and clarity of the summary, making it difficult for readers to comprehend.</a:t>
            </a:r>
            <a:endParaRPr sz="1829"/>
          </a:p>
          <a:p>
            <a:pPr indent="0" lvl="0" marL="0" rtl="0" algn="l">
              <a:lnSpc>
                <a:spcPct val="80000"/>
              </a:lnSpc>
              <a:spcBef>
                <a:spcPts val="1000"/>
              </a:spcBef>
              <a:spcAft>
                <a:spcPts val="0"/>
              </a:spcAft>
              <a:buClr>
                <a:schemeClr val="dk1"/>
              </a:buClr>
              <a:buSzPts val="935"/>
              <a:buFont typeface="Arial"/>
              <a:buNone/>
            </a:pPr>
            <a:r>
              <a:t/>
            </a:r>
            <a:endParaRPr sz="1829"/>
          </a:p>
          <a:p>
            <a:pPr indent="0" lvl="0" marL="0" rtl="0" algn="l">
              <a:lnSpc>
                <a:spcPct val="80000"/>
              </a:lnSpc>
              <a:spcBef>
                <a:spcPts val="1000"/>
              </a:spcBef>
              <a:spcAft>
                <a:spcPts val="0"/>
              </a:spcAft>
              <a:buClr>
                <a:schemeClr val="dk1"/>
              </a:buClr>
              <a:buSzPts val="935"/>
              <a:buFont typeface="Arial"/>
              <a:buNone/>
            </a:pPr>
            <a:r>
              <a:rPr lang="en-US" sz="1829"/>
              <a:t>To address this issue, spell-check and autocorrect techniques have been widely adopted to ensure the accuracy of the generated summaries. In this study, we utilized the JamSpell library to perform spell-checking on the generated summaries and reference summaries. The library uses a language model to detect and correct misspelled words in the text.</a:t>
            </a:r>
            <a:endParaRPr sz="1829"/>
          </a:p>
          <a:p>
            <a:pPr indent="0" lvl="0" marL="0" rtl="0" algn="l">
              <a:lnSpc>
                <a:spcPct val="80000"/>
              </a:lnSpc>
              <a:spcBef>
                <a:spcPts val="1000"/>
              </a:spcBef>
              <a:spcAft>
                <a:spcPts val="0"/>
              </a:spcAft>
              <a:buClr>
                <a:schemeClr val="dk1"/>
              </a:buClr>
              <a:buSzPts val="935"/>
              <a:buFont typeface="Arial"/>
              <a:buNone/>
            </a:pPr>
            <a:r>
              <a:t/>
            </a:r>
            <a:endParaRPr sz="1829"/>
          </a:p>
          <a:p>
            <a:pPr indent="0" lvl="0" marL="0" rtl="0" algn="l">
              <a:lnSpc>
                <a:spcPct val="80000"/>
              </a:lnSpc>
              <a:spcBef>
                <a:spcPts val="1000"/>
              </a:spcBef>
              <a:spcAft>
                <a:spcPts val="0"/>
              </a:spcAft>
              <a:buClr>
                <a:schemeClr val="dk1"/>
              </a:buClr>
              <a:buSzPts val="935"/>
              <a:buFont typeface="Arial"/>
              <a:buNone/>
            </a:pPr>
            <a:r>
              <a:rPr lang="en-US" sz="1829"/>
              <a:t>To implement the spell-checking, we first loaded the English language model using the LoadLangModel function. We then defined a function that uses the model to correct the spelling in a list of summaries. The </a:t>
            </a:r>
            <a:r>
              <a:rPr lang="en-US" sz="1829"/>
              <a:t>FixFragment</a:t>
            </a:r>
            <a:r>
              <a:rPr lang="en-US" sz="1829"/>
              <a:t> function is used to correct the misspelled words in the text.</a:t>
            </a:r>
            <a:endParaRPr sz="1829"/>
          </a:p>
          <a:p>
            <a:pPr indent="0" lvl="0" marL="0" rtl="0" algn="l">
              <a:lnSpc>
                <a:spcPct val="80000"/>
              </a:lnSpc>
              <a:spcBef>
                <a:spcPts val="1000"/>
              </a:spcBef>
              <a:spcAft>
                <a:spcPts val="0"/>
              </a:spcAft>
              <a:buClr>
                <a:schemeClr val="dk1"/>
              </a:buClr>
              <a:buSzPts val="935"/>
              <a:buFont typeface="Arial"/>
              <a:buNone/>
            </a:pPr>
            <a:r>
              <a:t/>
            </a:r>
            <a:endParaRPr sz="1829"/>
          </a:p>
          <a:p>
            <a:pPr indent="0" lvl="0" marL="0" rtl="0" algn="l">
              <a:lnSpc>
                <a:spcPct val="80000"/>
              </a:lnSpc>
              <a:spcBef>
                <a:spcPts val="1000"/>
              </a:spcBef>
              <a:spcAft>
                <a:spcPts val="0"/>
              </a:spcAft>
              <a:buClr>
                <a:schemeClr val="dk1"/>
              </a:buClr>
              <a:buSzPts val="935"/>
              <a:buFont typeface="Arial"/>
              <a:buNone/>
            </a:pPr>
            <a:r>
              <a:rPr lang="en-US" sz="1829"/>
              <a:t>After the spell-checking is completed, the corrected summaries are stored back in the DataFrame for further analysis or processing. This process ensures that the generated summaries are more accurate and readable, which can improve the overall performance of the text summarization system.</a:t>
            </a:r>
            <a:endParaRPr sz="1829"/>
          </a:p>
          <a:p>
            <a:pPr indent="0" lvl="0" marL="0" rtl="0" algn="l">
              <a:lnSpc>
                <a:spcPct val="80000"/>
              </a:lnSpc>
              <a:spcBef>
                <a:spcPts val="1000"/>
              </a:spcBef>
              <a:spcAft>
                <a:spcPts val="0"/>
              </a:spcAft>
              <a:buSzPts val="935"/>
              <a:buNone/>
            </a:pPr>
            <a:r>
              <a:t/>
            </a:r>
            <a:endParaRPr sz="1829"/>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352544" y="-116090"/>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Evaluation – Performance Metrics</a:t>
            </a:r>
            <a:endParaRPr sz="2800"/>
          </a:p>
        </p:txBody>
      </p:sp>
      <p:sp>
        <p:nvSpPr>
          <p:cNvPr id="261" name="Google Shape;261;p34"/>
          <p:cNvSpPr txBox="1"/>
          <p:nvPr>
            <p:ph idx="1" type="body"/>
          </p:nvPr>
        </p:nvSpPr>
        <p:spPr>
          <a:xfrm>
            <a:off x="352544" y="352286"/>
            <a:ext cx="10336792" cy="6505714"/>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In this study, three performance metrics were used to evaluate the quality of the generated summaries: Rouge, F1 score, and Bleu. </a:t>
            </a:r>
            <a:endParaRPr/>
          </a:p>
          <a:p>
            <a:pPr indent="0" lvl="0" marL="0" rtl="0" algn="l">
              <a:lnSpc>
                <a:spcPct val="120000"/>
              </a:lnSpc>
              <a:spcBef>
                <a:spcPts val="0"/>
              </a:spcBef>
              <a:spcAft>
                <a:spcPts val="0"/>
              </a:spcAft>
              <a:buSzPts val="1445"/>
              <a:buNone/>
            </a:pPr>
            <a:r>
              <a:t/>
            </a:r>
            <a:endParaRPr sz="1700"/>
          </a:p>
          <a:p>
            <a:pPr indent="0" lvl="0" marL="0" rtl="0" algn="l">
              <a:lnSpc>
                <a:spcPct val="120000"/>
              </a:lnSpc>
              <a:spcBef>
                <a:spcPts val="0"/>
              </a:spcBef>
              <a:spcAft>
                <a:spcPts val="0"/>
              </a:spcAft>
              <a:buSzPts val="1445"/>
              <a:buNone/>
            </a:pPr>
            <a:r>
              <a:rPr lang="en-US" sz="1700"/>
              <a:t>These metrics were carefully selected as they are widely and are capable of providing quantitative measures of the accuracy and effectiveness of the generated summaries.</a:t>
            </a:r>
            <a:endParaRPr/>
          </a:p>
          <a:p>
            <a:pPr indent="0" lvl="0" marL="0" rtl="0" algn="l">
              <a:lnSpc>
                <a:spcPct val="120000"/>
              </a:lnSpc>
              <a:spcBef>
                <a:spcPts val="0"/>
              </a:spcBef>
              <a:spcAft>
                <a:spcPts val="0"/>
              </a:spcAft>
              <a:buSzPts val="1445"/>
              <a:buNone/>
            </a:pPr>
            <a:r>
              <a:t/>
            </a:r>
            <a:endParaRPr sz="1700"/>
          </a:p>
          <a:p>
            <a:pPr indent="-342900" lvl="0" marL="342900" rtl="0" algn="l">
              <a:lnSpc>
                <a:spcPct val="120000"/>
              </a:lnSpc>
              <a:spcBef>
                <a:spcPts val="0"/>
              </a:spcBef>
              <a:spcAft>
                <a:spcPts val="0"/>
              </a:spcAft>
              <a:buSzPts val="1445"/>
              <a:buAutoNum type="arabicPeriod"/>
            </a:pPr>
            <a:r>
              <a:rPr b="1" lang="en-US" sz="1700">
                <a:solidFill>
                  <a:schemeClr val="accent1"/>
                </a:solidFill>
              </a:rPr>
              <a:t>Rouge: Rouge (Recall-Oriented Understudy for Gisting Evaluation) </a:t>
            </a:r>
            <a:endParaRPr/>
          </a:p>
          <a:p>
            <a:pPr indent="0" lvl="0" marL="0" rtl="0" algn="l">
              <a:lnSpc>
                <a:spcPct val="120000"/>
              </a:lnSpc>
              <a:spcBef>
                <a:spcPts val="0"/>
              </a:spcBef>
              <a:spcAft>
                <a:spcPts val="0"/>
              </a:spcAft>
              <a:buSzPts val="1445"/>
              <a:buNone/>
            </a:pPr>
            <a:r>
              <a:rPr lang="en-US" sz="1700">
                <a:solidFill>
                  <a:schemeClr val="dk1"/>
                </a:solidFill>
              </a:rPr>
              <a:t>M</a:t>
            </a:r>
            <a:r>
              <a:rPr lang="en-US" sz="1700"/>
              <a:t>easures the overlap between the generated summary and the reference summary in terms of n-gram matches (e.g., unigram, bigram, and trigram). Higher Rouge scores indicate better similarity between the generated and reference summaries, with Rouge-2 (bigram) and Rouge-L (longest common subsequence) being commonly used in text summarization evaluation.</a:t>
            </a:r>
            <a:endParaRPr/>
          </a:p>
          <a:p>
            <a:pPr indent="0" lvl="0" marL="0" rtl="0" algn="l">
              <a:lnSpc>
                <a:spcPct val="120000"/>
              </a:lnSpc>
              <a:spcBef>
                <a:spcPts val="0"/>
              </a:spcBef>
              <a:spcAft>
                <a:spcPts val="0"/>
              </a:spcAft>
              <a:buSzPts val="1445"/>
              <a:buNone/>
            </a:pPr>
            <a:r>
              <a:t/>
            </a:r>
            <a:endParaRPr sz="1700"/>
          </a:p>
          <a:p>
            <a:pPr indent="0" lvl="0" marL="0" rtl="0" algn="l">
              <a:lnSpc>
                <a:spcPct val="120000"/>
              </a:lnSpc>
              <a:spcBef>
                <a:spcPts val="0"/>
              </a:spcBef>
              <a:spcAft>
                <a:spcPts val="0"/>
              </a:spcAft>
              <a:buSzPts val="1445"/>
              <a:buNone/>
            </a:pPr>
            <a:r>
              <a:rPr b="1" lang="en-US" sz="1700">
                <a:solidFill>
                  <a:schemeClr val="accent1"/>
                </a:solidFill>
              </a:rPr>
              <a:t>2. F1 Score:</a:t>
            </a:r>
            <a:r>
              <a:rPr lang="en-US" sz="1700"/>
              <a:t> </a:t>
            </a:r>
            <a:endParaRPr/>
          </a:p>
          <a:p>
            <a:pPr indent="0" lvl="0" marL="0" rtl="0" algn="l">
              <a:lnSpc>
                <a:spcPct val="120000"/>
              </a:lnSpc>
              <a:spcBef>
                <a:spcPts val="0"/>
              </a:spcBef>
              <a:spcAft>
                <a:spcPts val="0"/>
              </a:spcAft>
              <a:buSzPts val="1445"/>
              <a:buNone/>
            </a:pPr>
            <a:r>
              <a:rPr lang="en-US" sz="1700"/>
              <a:t>It is computed as the harmonic mean of precision and recall, where precision measures the accuracy of positive predictions and recall measures the ability to capture all the relevant information. A higher F1 score indicates better overall performance  </a:t>
            </a:r>
            <a:endParaRPr/>
          </a:p>
          <a:p>
            <a:pPr indent="0" lvl="0" marL="0" rtl="0" algn="l">
              <a:lnSpc>
                <a:spcPct val="120000"/>
              </a:lnSpc>
              <a:spcBef>
                <a:spcPts val="0"/>
              </a:spcBef>
              <a:spcAft>
                <a:spcPts val="0"/>
              </a:spcAft>
              <a:buSzPts val="1445"/>
              <a:buNone/>
            </a:pPr>
            <a:r>
              <a:t/>
            </a:r>
            <a:endParaRPr sz="1700">
              <a:solidFill>
                <a:schemeClr val="dk1"/>
              </a:solidFill>
            </a:endParaRPr>
          </a:p>
          <a:p>
            <a:pPr indent="0" lvl="0" marL="0" rtl="0" algn="l">
              <a:lnSpc>
                <a:spcPct val="120000"/>
              </a:lnSpc>
              <a:spcBef>
                <a:spcPts val="0"/>
              </a:spcBef>
              <a:spcAft>
                <a:spcPts val="0"/>
              </a:spcAft>
              <a:buSzPts val="1445"/>
              <a:buNone/>
            </a:pPr>
            <a:r>
              <a:rPr b="1" lang="en-US" sz="1700">
                <a:solidFill>
                  <a:schemeClr val="accent1"/>
                </a:solidFill>
              </a:rPr>
              <a:t>3. Bleu (Bilingual Evaluation Understudy) </a:t>
            </a:r>
            <a:endParaRPr/>
          </a:p>
          <a:p>
            <a:pPr indent="0" lvl="0" marL="0" rtl="0" algn="l">
              <a:lnSpc>
                <a:spcPct val="120000"/>
              </a:lnSpc>
              <a:spcBef>
                <a:spcPts val="0"/>
              </a:spcBef>
              <a:spcAft>
                <a:spcPts val="0"/>
              </a:spcAft>
              <a:buSzPts val="1445"/>
              <a:buNone/>
            </a:pPr>
            <a:r>
              <a:rPr lang="en-US" sz="1700">
                <a:solidFill>
                  <a:schemeClr val="dk1"/>
                </a:solidFill>
              </a:rPr>
              <a:t>Measures the n-gram overlap between the generated summary and the reference summary, taking into account the precision and brevity of the generated summary. Higher Bleu scores indicate better similarity </a:t>
            </a:r>
            <a:endParaRPr/>
          </a:p>
          <a:p>
            <a:pPr indent="0" lvl="0" marL="0" rtl="0" algn="l">
              <a:lnSpc>
                <a:spcPct val="120000"/>
              </a:lnSpc>
              <a:spcBef>
                <a:spcPts val="0"/>
              </a:spcBef>
              <a:spcAft>
                <a:spcPts val="0"/>
              </a:spcAft>
              <a:buSzPts val="1445"/>
              <a:buNone/>
            </a:pPr>
            <a:r>
              <a:t/>
            </a:r>
            <a:endParaRPr sz="1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52544" y="125484"/>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Hyperparameter Tuning</a:t>
            </a:r>
            <a:endParaRPr sz="2800"/>
          </a:p>
        </p:txBody>
      </p:sp>
      <p:sp>
        <p:nvSpPr>
          <p:cNvPr id="267" name="Google Shape;267;p35"/>
          <p:cNvSpPr txBox="1"/>
          <p:nvPr>
            <p:ph idx="1" type="body"/>
          </p:nvPr>
        </p:nvSpPr>
        <p:spPr>
          <a:xfrm>
            <a:off x="433054" y="953376"/>
            <a:ext cx="5872234" cy="60236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 The following hyperparameters were chosen after performing grid-search on the model and considering </a:t>
            </a:r>
            <a:endParaRPr/>
          </a:p>
          <a:p>
            <a:pPr indent="0" lvl="0" marL="0" rtl="0" algn="l">
              <a:lnSpc>
                <a:spcPct val="120000"/>
              </a:lnSpc>
              <a:spcBef>
                <a:spcPts val="0"/>
              </a:spcBef>
              <a:spcAft>
                <a:spcPts val="0"/>
              </a:spcAft>
              <a:buSzPts val="1445"/>
              <a:buNone/>
            </a:pPr>
            <a:r>
              <a:rPr lang="en-US" sz="1700"/>
              <a:t>some other factors like the length and diversity of generated summary.</a:t>
            </a:r>
            <a:endParaRPr sz="1700">
              <a:solidFill>
                <a:schemeClr val="dk1"/>
              </a:solidFill>
            </a:endParaRPr>
          </a:p>
        </p:txBody>
      </p:sp>
      <p:pic>
        <p:nvPicPr>
          <p:cNvPr id="268" name="Google Shape;268;p35"/>
          <p:cNvPicPr preferRelativeResize="0"/>
          <p:nvPr/>
        </p:nvPicPr>
        <p:blipFill rotWithShape="1">
          <a:blip r:embed="rId3">
            <a:alphaModFix/>
          </a:blip>
          <a:srcRect b="0" l="0" r="0" t="0"/>
          <a:stretch/>
        </p:blipFill>
        <p:spPr>
          <a:xfrm>
            <a:off x="144167" y="2718723"/>
            <a:ext cx="5549777" cy="4139277"/>
          </a:xfrm>
          <a:prstGeom prst="rect">
            <a:avLst/>
          </a:prstGeom>
          <a:noFill/>
          <a:ln>
            <a:noFill/>
          </a:ln>
        </p:spPr>
      </p:pic>
      <p:sp>
        <p:nvSpPr>
          <p:cNvPr id="269" name="Google Shape;269;p35"/>
          <p:cNvSpPr txBox="1"/>
          <p:nvPr/>
        </p:nvSpPr>
        <p:spPr>
          <a:xfrm>
            <a:off x="6305288" y="125484"/>
            <a:ext cx="4777240" cy="132080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accent1"/>
              </a:buClr>
              <a:buSzPts val="2380"/>
              <a:buFont typeface="Arial"/>
              <a:buNone/>
            </a:pPr>
            <a:r>
              <a:rPr b="0" i="0" lang="en-US" sz="2800" u="none" cap="none" strike="noStrike">
                <a:solidFill>
                  <a:schemeClr val="accent1"/>
                </a:solidFill>
                <a:latin typeface="Arial"/>
                <a:ea typeface="Arial"/>
                <a:cs typeface="Arial"/>
                <a:sym typeface="Arial"/>
              </a:rPr>
              <a:t>Results and Analysis</a:t>
            </a:r>
            <a:endParaRPr b="0" i="0" sz="2800" u="none" cap="none" strike="noStrike">
              <a:solidFill>
                <a:schemeClr val="accent1"/>
              </a:solidFill>
              <a:latin typeface="Arial"/>
              <a:ea typeface="Arial"/>
              <a:cs typeface="Arial"/>
              <a:sym typeface="Arial"/>
            </a:endParaRPr>
          </a:p>
        </p:txBody>
      </p:sp>
      <p:sp>
        <p:nvSpPr>
          <p:cNvPr id="270" name="Google Shape;270;p35"/>
          <p:cNvSpPr txBox="1"/>
          <p:nvPr/>
        </p:nvSpPr>
        <p:spPr>
          <a:xfrm>
            <a:off x="6224778" y="953376"/>
            <a:ext cx="5618488" cy="602361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1445"/>
              <a:buFont typeface="Noto Sans Symbols"/>
              <a:buNone/>
            </a:pPr>
            <a:r>
              <a:rPr b="0" i="0" lang="en-US" sz="1700" u="none" cap="none" strike="noStrike">
                <a:solidFill>
                  <a:srgbClr val="3F3F3F"/>
                </a:solidFill>
                <a:latin typeface="Arial"/>
                <a:ea typeface="Arial"/>
                <a:cs typeface="Arial"/>
                <a:sym typeface="Arial"/>
              </a:rPr>
              <a:t> We can see that BART generally performs slightly better than T5 in terms of ROUGE scores, while GPT-2 has lower ROUGE scores than both BART and T5. </a:t>
            </a:r>
            <a:endParaRPr/>
          </a:p>
          <a:p>
            <a:pPr indent="0" lvl="0" marL="0" marR="0" rtl="0" algn="l">
              <a:lnSpc>
                <a:spcPct val="120000"/>
              </a:lnSpc>
              <a:spcBef>
                <a:spcPts val="0"/>
              </a:spcBef>
              <a:spcAft>
                <a:spcPts val="0"/>
              </a:spcAft>
              <a:buClr>
                <a:schemeClr val="accent1"/>
              </a:buClr>
              <a:buSzPts val="1445"/>
              <a:buFont typeface="Noto Sans Symbols"/>
              <a:buNone/>
            </a:pPr>
            <a:r>
              <a:t/>
            </a:r>
            <a:endParaRPr b="0" i="0" sz="1700" u="none" cap="none" strike="noStrike">
              <a:solidFill>
                <a:srgbClr val="3F3F3F"/>
              </a:solidFill>
              <a:latin typeface="Arial"/>
              <a:ea typeface="Arial"/>
              <a:cs typeface="Arial"/>
              <a:sym typeface="Arial"/>
            </a:endParaRPr>
          </a:p>
          <a:p>
            <a:pPr indent="0" lvl="0" marL="0" marR="0" rtl="0" algn="l">
              <a:lnSpc>
                <a:spcPct val="120000"/>
              </a:lnSpc>
              <a:spcBef>
                <a:spcPts val="0"/>
              </a:spcBef>
              <a:spcAft>
                <a:spcPts val="0"/>
              </a:spcAft>
              <a:buClr>
                <a:schemeClr val="accent1"/>
              </a:buClr>
              <a:buSzPts val="1445"/>
              <a:buFont typeface="Noto Sans Symbols"/>
              <a:buNone/>
            </a:pPr>
            <a:r>
              <a:rPr b="0" i="0" lang="en-US" sz="1700" u="none" cap="none" strike="noStrike">
                <a:solidFill>
                  <a:srgbClr val="3F3F3F"/>
                </a:solidFill>
                <a:latin typeface="Arial"/>
                <a:ea typeface="Arial"/>
                <a:cs typeface="Arial"/>
                <a:sym typeface="Arial"/>
              </a:rPr>
              <a:t> </a:t>
            </a:r>
            <a:endParaRPr b="0" i="0" sz="1700" u="none" cap="none" strike="noStrike">
              <a:solidFill>
                <a:schemeClr val="dk1"/>
              </a:solidFill>
              <a:latin typeface="Arial"/>
              <a:ea typeface="Arial"/>
              <a:cs typeface="Arial"/>
              <a:sym typeface="Arial"/>
            </a:endParaRPr>
          </a:p>
        </p:txBody>
      </p:sp>
      <p:pic>
        <p:nvPicPr>
          <p:cNvPr id="271" name="Google Shape;271;p35"/>
          <p:cNvPicPr preferRelativeResize="0"/>
          <p:nvPr/>
        </p:nvPicPr>
        <p:blipFill rotWithShape="1">
          <a:blip r:embed="rId4">
            <a:alphaModFix/>
          </a:blip>
          <a:srcRect b="0" l="0" r="0" t="0"/>
          <a:stretch/>
        </p:blipFill>
        <p:spPr>
          <a:xfrm>
            <a:off x="5884164" y="2604174"/>
            <a:ext cx="5945404" cy="2184187"/>
          </a:xfrm>
          <a:prstGeom prst="rect">
            <a:avLst/>
          </a:prstGeom>
          <a:noFill/>
          <a:ln>
            <a:noFill/>
          </a:ln>
        </p:spPr>
      </p:pic>
      <p:cxnSp>
        <p:nvCxnSpPr>
          <p:cNvPr id="272" name="Google Shape;272;p35"/>
          <p:cNvCxnSpPr/>
          <p:nvPr/>
        </p:nvCxnSpPr>
        <p:spPr>
          <a:xfrm flipH="1">
            <a:off x="5788152" y="256032"/>
            <a:ext cx="96012" cy="6601968"/>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52544" y="0"/>
            <a:ext cx="8878146" cy="120072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Evaluation Plots - Box Plots</a:t>
            </a:r>
            <a:endParaRPr sz="2800"/>
          </a:p>
        </p:txBody>
      </p:sp>
      <p:sp>
        <p:nvSpPr>
          <p:cNvPr id="278" name="Google Shape;278;p36"/>
          <p:cNvSpPr txBox="1"/>
          <p:nvPr>
            <p:ph idx="1" type="body"/>
          </p:nvPr>
        </p:nvSpPr>
        <p:spPr>
          <a:xfrm>
            <a:off x="352544" y="575295"/>
            <a:ext cx="6926080" cy="60236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 </a:t>
            </a:r>
            <a:r>
              <a:rPr lang="en-US" sz="2400"/>
              <a:t>We can see that BART generally performs slightly better than T5 in terms of ROUGE scores, while GPT-2 has lower ROUGE scores than both BART and T5. </a:t>
            </a:r>
            <a:endParaRPr sz="2400">
              <a:solidFill>
                <a:schemeClr val="dk1"/>
              </a:solidFill>
            </a:endParaRPr>
          </a:p>
        </p:txBody>
      </p:sp>
      <p:pic>
        <p:nvPicPr>
          <p:cNvPr id="279" name="Google Shape;279;p36"/>
          <p:cNvPicPr preferRelativeResize="0"/>
          <p:nvPr/>
        </p:nvPicPr>
        <p:blipFill rotWithShape="1">
          <a:blip r:embed="rId3">
            <a:alphaModFix/>
          </a:blip>
          <a:srcRect b="0" l="0" r="0" t="0"/>
          <a:stretch/>
        </p:blipFill>
        <p:spPr>
          <a:xfrm>
            <a:off x="7389192" y="0"/>
            <a:ext cx="4590211" cy="3282696"/>
          </a:xfrm>
          <a:prstGeom prst="rect">
            <a:avLst/>
          </a:prstGeom>
          <a:noFill/>
          <a:ln>
            <a:noFill/>
          </a:ln>
        </p:spPr>
      </p:pic>
      <p:pic>
        <p:nvPicPr>
          <p:cNvPr id="280" name="Google Shape;280;p36"/>
          <p:cNvPicPr preferRelativeResize="0"/>
          <p:nvPr/>
        </p:nvPicPr>
        <p:blipFill rotWithShape="1">
          <a:blip r:embed="rId4">
            <a:alphaModFix/>
          </a:blip>
          <a:srcRect b="0" l="0" r="0" t="0"/>
          <a:stretch/>
        </p:blipFill>
        <p:spPr>
          <a:xfrm>
            <a:off x="1947673" y="3429000"/>
            <a:ext cx="4526280" cy="3379622"/>
          </a:xfrm>
          <a:prstGeom prst="rect">
            <a:avLst/>
          </a:prstGeom>
          <a:noFill/>
          <a:ln>
            <a:noFill/>
          </a:ln>
        </p:spPr>
      </p:pic>
      <p:pic>
        <p:nvPicPr>
          <p:cNvPr id="281" name="Google Shape;281;p36"/>
          <p:cNvPicPr preferRelativeResize="0"/>
          <p:nvPr/>
        </p:nvPicPr>
        <p:blipFill rotWithShape="1">
          <a:blip r:embed="rId5">
            <a:alphaModFix/>
          </a:blip>
          <a:srcRect b="0" l="0" r="0" t="0"/>
          <a:stretch/>
        </p:blipFill>
        <p:spPr>
          <a:xfrm>
            <a:off x="7549116" y="3340711"/>
            <a:ext cx="4430287" cy="35172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677334" y="604294"/>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Arial"/>
              <a:buNone/>
            </a:pPr>
            <a:r>
              <a:rPr lang="en-US">
                <a:solidFill>
                  <a:schemeClr val="dk1"/>
                </a:solidFill>
              </a:rPr>
              <a:t>Outline</a:t>
            </a:r>
            <a:endParaRPr/>
          </a:p>
        </p:txBody>
      </p:sp>
      <p:sp>
        <p:nvSpPr>
          <p:cNvPr id="165" name="Google Shape;165;p19"/>
          <p:cNvSpPr txBox="1"/>
          <p:nvPr>
            <p:ph idx="1" type="body"/>
          </p:nvPr>
        </p:nvSpPr>
        <p:spPr>
          <a:xfrm>
            <a:off x="677334" y="1712533"/>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920"/>
              <a:buChar char="►"/>
            </a:pPr>
            <a:r>
              <a:rPr lang="en-US" sz="2400"/>
              <a:t>Introduction and Motivation</a:t>
            </a:r>
            <a:endParaRPr/>
          </a:p>
          <a:p>
            <a:pPr indent="-342900" lvl="0" marL="342900" rtl="0" algn="l">
              <a:spcBef>
                <a:spcPts val="1000"/>
              </a:spcBef>
              <a:spcAft>
                <a:spcPts val="0"/>
              </a:spcAft>
              <a:buSzPts val="1920"/>
              <a:buChar char="►"/>
            </a:pPr>
            <a:r>
              <a:rPr lang="en-US" sz="2400"/>
              <a:t>Problem Description</a:t>
            </a:r>
            <a:endParaRPr/>
          </a:p>
          <a:p>
            <a:pPr indent="-342900" lvl="0" marL="342900" rtl="0" algn="l">
              <a:spcBef>
                <a:spcPts val="1000"/>
              </a:spcBef>
              <a:spcAft>
                <a:spcPts val="0"/>
              </a:spcAft>
              <a:buSzPts val="1920"/>
              <a:buChar char="►"/>
            </a:pPr>
            <a:r>
              <a:rPr lang="en-US" sz="2400"/>
              <a:t>Literature Survey</a:t>
            </a:r>
            <a:endParaRPr/>
          </a:p>
          <a:p>
            <a:pPr indent="-342900" lvl="0" marL="342900" rtl="0" algn="l">
              <a:spcBef>
                <a:spcPts val="1000"/>
              </a:spcBef>
              <a:spcAft>
                <a:spcPts val="0"/>
              </a:spcAft>
              <a:buSzPts val="1920"/>
              <a:buChar char="►"/>
            </a:pPr>
            <a:r>
              <a:rPr lang="en-US" sz="2400"/>
              <a:t>Data Pre-processing</a:t>
            </a:r>
            <a:endParaRPr/>
          </a:p>
          <a:p>
            <a:pPr indent="-342900" lvl="0" marL="342900" rtl="0" algn="l">
              <a:spcBef>
                <a:spcPts val="1000"/>
              </a:spcBef>
              <a:spcAft>
                <a:spcPts val="0"/>
              </a:spcAft>
              <a:buSzPts val="1920"/>
              <a:buChar char="►"/>
            </a:pPr>
            <a:r>
              <a:rPr lang="en-US" sz="2400"/>
              <a:t>Methodology</a:t>
            </a:r>
            <a:endParaRPr/>
          </a:p>
          <a:p>
            <a:pPr indent="-342900" lvl="0" marL="342900" rtl="0" algn="l">
              <a:spcBef>
                <a:spcPts val="1000"/>
              </a:spcBef>
              <a:spcAft>
                <a:spcPts val="0"/>
              </a:spcAft>
              <a:buSzPts val="1920"/>
              <a:buChar char="►"/>
            </a:pPr>
            <a:r>
              <a:rPr lang="en-US" sz="2400"/>
              <a:t>Performance Metrics Used</a:t>
            </a:r>
            <a:endParaRPr/>
          </a:p>
          <a:p>
            <a:pPr indent="-342900" lvl="0" marL="342900" rtl="0" algn="l">
              <a:spcBef>
                <a:spcPts val="1000"/>
              </a:spcBef>
              <a:spcAft>
                <a:spcPts val="0"/>
              </a:spcAft>
              <a:buSzPts val="1920"/>
              <a:buChar char="►"/>
            </a:pPr>
            <a:r>
              <a:rPr lang="en-US" sz="2400"/>
              <a:t>Results and Analysis</a:t>
            </a:r>
            <a:endParaRPr/>
          </a:p>
          <a:p>
            <a:pPr indent="-342900" lvl="0" marL="342900" rtl="0" algn="l">
              <a:spcBef>
                <a:spcPts val="1000"/>
              </a:spcBef>
              <a:spcAft>
                <a:spcPts val="0"/>
              </a:spcAft>
              <a:buSzPts val="1920"/>
              <a:buChar char="►"/>
            </a:pPr>
            <a:r>
              <a:rPr lang="en-US" sz="2400"/>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52544" y="0"/>
            <a:ext cx="8878146" cy="120072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Evaluation Plots - Scatter Plot and Line Plot</a:t>
            </a:r>
            <a:endParaRPr sz="2800"/>
          </a:p>
        </p:txBody>
      </p:sp>
      <p:sp>
        <p:nvSpPr>
          <p:cNvPr id="287" name="Google Shape;287;p37"/>
          <p:cNvSpPr txBox="1"/>
          <p:nvPr>
            <p:ph idx="1" type="body"/>
          </p:nvPr>
        </p:nvSpPr>
        <p:spPr>
          <a:xfrm>
            <a:off x="352544" y="575295"/>
            <a:ext cx="10152423" cy="6023614"/>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Experiments using a scatter plot of ROUGE vs BLUE scores of all the models are presented</a:t>
            </a:r>
            <a:endParaRPr/>
          </a:p>
          <a:p>
            <a:pPr indent="0" lvl="0" marL="0" rtl="0" algn="l">
              <a:lnSpc>
                <a:spcPct val="120000"/>
              </a:lnSpc>
              <a:spcBef>
                <a:spcPts val="0"/>
              </a:spcBef>
              <a:spcAft>
                <a:spcPts val="0"/>
              </a:spcAft>
              <a:buSzPts val="1445"/>
              <a:buNone/>
            </a:pPr>
            <a:r>
              <a:t/>
            </a:r>
            <a:endParaRPr sz="1700"/>
          </a:p>
          <a:p>
            <a:pPr indent="0" lvl="0" marL="0" rtl="0" algn="l">
              <a:lnSpc>
                <a:spcPct val="120000"/>
              </a:lnSpc>
              <a:spcBef>
                <a:spcPts val="0"/>
              </a:spcBef>
              <a:spcAft>
                <a:spcPts val="0"/>
              </a:spcAft>
              <a:buSzPts val="1530"/>
              <a:buNone/>
            </a:pPr>
            <a:r>
              <a:rPr lang="en-US"/>
              <a:t>In general, ROUGE scores are considered to be better suited for evaluating text summarization models whereas BLEU scores are more suitable for machine translation tasks. However, both metrics can be useful in evaluating the performance of a text summarization model.</a:t>
            </a:r>
            <a:endParaRPr/>
          </a:p>
          <a:p>
            <a:pPr indent="0" lvl="0" marL="0" rtl="0" algn="l">
              <a:lnSpc>
                <a:spcPct val="120000"/>
              </a:lnSpc>
              <a:spcBef>
                <a:spcPts val="0"/>
              </a:spcBef>
              <a:spcAft>
                <a:spcPts val="0"/>
              </a:spcAft>
              <a:buSzPts val="1530"/>
              <a:buNone/>
            </a:pPr>
            <a:r>
              <a:t/>
            </a:r>
            <a:endParaRPr>
              <a:solidFill>
                <a:schemeClr val="dk1"/>
              </a:solidFill>
            </a:endParaRPr>
          </a:p>
          <a:p>
            <a:pPr indent="0" lvl="0" marL="0" rtl="0" algn="l">
              <a:lnSpc>
                <a:spcPct val="120000"/>
              </a:lnSpc>
              <a:spcBef>
                <a:spcPts val="0"/>
              </a:spcBef>
              <a:spcAft>
                <a:spcPts val="0"/>
              </a:spcAft>
              <a:buSzPts val="1530"/>
              <a:buNone/>
            </a:pPr>
            <a:r>
              <a:rPr lang="en-US" sz="1800"/>
              <a:t>This line plot verifies that the F1 scores of T5 model have been consistently more than the other models.</a:t>
            </a:r>
            <a:endParaRPr>
              <a:solidFill>
                <a:schemeClr val="dk1"/>
              </a:solidFill>
            </a:endParaRPr>
          </a:p>
          <a:p>
            <a:pPr indent="0" lvl="0" marL="0" rtl="0" algn="l">
              <a:lnSpc>
                <a:spcPct val="120000"/>
              </a:lnSpc>
              <a:spcBef>
                <a:spcPts val="0"/>
              </a:spcBef>
              <a:spcAft>
                <a:spcPts val="0"/>
              </a:spcAft>
              <a:buSzPts val="1530"/>
              <a:buNone/>
            </a:pPr>
            <a:r>
              <a:t/>
            </a:r>
            <a:endParaRPr>
              <a:solidFill>
                <a:schemeClr val="dk1"/>
              </a:solidFill>
            </a:endParaRPr>
          </a:p>
        </p:txBody>
      </p:sp>
      <p:pic>
        <p:nvPicPr>
          <p:cNvPr id="288" name="Google Shape;288;p37"/>
          <p:cNvPicPr preferRelativeResize="0"/>
          <p:nvPr/>
        </p:nvPicPr>
        <p:blipFill rotWithShape="1">
          <a:blip r:embed="rId3">
            <a:alphaModFix/>
          </a:blip>
          <a:srcRect b="0" l="0" r="0" t="0"/>
          <a:stretch/>
        </p:blipFill>
        <p:spPr>
          <a:xfrm>
            <a:off x="352544" y="3264195"/>
            <a:ext cx="6276975" cy="3624081"/>
          </a:xfrm>
          <a:prstGeom prst="rect">
            <a:avLst/>
          </a:prstGeom>
          <a:noFill/>
          <a:ln>
            <a:noFill/>
          </a:ln>
        </p:spPr>
      </p:pic>
      <p:pic>
        <p:nvPicPr>
          <p:cNvPr id="289" name="Google Shape;289;p37"/>
          <p:cNvPicPr preferRelativeResize="0"/>
          <p:nvPr/>
        </p:nvPicPr>
        <p:blipFill rotWithShape="1">
          <a:blip r:embed="rId4">
            <a:alphaModFix/>
          </a:blip>
          <a:srcRect b="0" l="0" r="0" t="0"/>
          <a:stretch/>
        </p:blipFill>
        <p:spPr>
          <a:xfrm>
            <a:off x="6402737" y="3337811"/>
            <a:ext cx="5789263" cy="34768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352544" y="0"/>
            <a:ext cx="8878146" cy="120072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Sample Summaries </a:t>
            </a:r>
            <a:endParaRPr sz="2800"/>
          </a:p>
        </p:txBody>
      </p:sp>
      <p:sp>
        <p:nvSpPr>
          <p:cNvPr id="295" name="Google Shape;295;p38"/>
          <p:cNvSpPr txBox="1"/>
          <p:nvPr>
            <p:ph idx="1" type="body"/>
          </p:nvPr>
        </p:nvSpPr>
        <p:spPr>
          <a:xfrm>
            <a:off x="287190" y="600363"/>
            <a:ext cx="11755458" cy="60236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These are the final generated summaries of some of the test cases of all the different models </a:t>
            </a:r>
            <a:endParaRPr/>
          </a:p>
          <a:p>
            <a:pPr indent="0" lvl="0" marL="0" rtl="0" algn="l">
              <a:lnSpc>
                <a:spcPct val="120000"/>
              </a:lnSpc>
              <a:spcBef>
                <a:spcPts val="0"/>
              </a:spcBef>
              <a:spcAft>
                <a:spcPts val="0"/>
              </a:spcAft>
              <a:buSzPts val="1445"/>
              <a:buNone/>
            </a:pPr>
            <a:r>
              <a:rPr lang="en-US" sz="1700"/>
              <a:t>with their rogue scores.</a:t>
            </a:r>
            <a:endParaRPr>
              <a:solidFill>
                <a:schemeClr val="dk1"/>
              </a:solidFill>
            </a:endParaRPr>
          </a:p>
        </p:txBody>
      </p:sp>
      <p:pic>
        <p:nvPicPr>
          <p:cNvPr id="296" name="Google Shape;296;p38"/>
          <p:cNvPicPr preferRelativeResize="0"/>
          <p:nvPr/>
        </p:nvPicPr>
        <p:blipFill rotWithShape="1">
          <a:blip r:embed="rId3">
            <a:alphaModFix/>
          </a:blip>
          <a:srcRect b="0" l="0" r="0" t="0"/>
          <a:stretch/>
        </p:blipFill>
        <p:spPr>
          <a:xfrm>
            <a:off x="124884" y="1200726"/>
            <a:ext cx="11779926" cy="5501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287190" y="99823"/>
            <a:ext cx="8878146" cy="120072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Practical Implementation</a:t>
            </a:r>
            <a:endParaRPr sz="2800"/>
          </a:p>
        </p:txBody>
      </p:sp>
      <p:sp>
        <p:nvSpPr>
          <p:cNvPr id="302" name="Google Shape;302;p39"/>
          <p:cNvSpPr txBox="1"/>
          <p:nvPr>
            <p:ph idx="1" type="body"/>
          </p:nvPr>
        </p:nvSpPr>
        <p:spPr>
          <a:xfrm>
            <a:off x="287190" y="600363"/>
            <a:ext cx="10256836" cy="6023614"/>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700"/>
              <a:buNone/>
            </a:pPr>
            <a:r>
              <a:rPr lang="en-US" sz="1600"/>
              <a:t>A practical implementation (website) has also been designed in the form of a website to give a text as an input and specify the length of the text summary to be generated also as an input and display the summary generated as the output.The frontend’s being done using bootstrap css and javascript, and the backend’s done using flask.</a:t>
            </a:r>
            <a:endParaRPr sz="1600">
              <a:solidFill>
                <a:schemeClr val="dk1"/>
              </a:solidFill>
            </a:endParaRPr>
          </a:p>
        </p:txBody>
      </p:sp>
      <p:pic>
        <p:nvPicPr>
          <p:cNvPr id="303" name="Google Shape;303;p39"/>
          <p:cNvPicPr preferRelativeResize="0"/>
          <p:nvPr/>
        </p:nvPicPr>
        <p:blipFill rotWithShape="1">
          <a:blip r:embed="rId3">
            <a:alphaModFix/>
          </a:blip>
          <a:srcRect b="0" l="0" r="0" t="0"/>
          <a:stretch/>
        </p:blipFill>
        <p:spPr>
          <a:xfrm>
            <a:off x="651987" y="1615850"/>
            <a:ext cx="9527252" cy="4960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215000" y="167700"/>
            <a:ext cx="8596800" cy="853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Individual Contributions</a:t>
            </a:r>
            <a:endParaRPr/>
          </a:p>
        </p:txBody>
      </p:sp>
      <p:sp>
        <p:nvSpPr>
          <p:cNvPr id="309" name="Google Shape;309;p40"/>
          <p:cNvSpPr txBox="1"/>
          <p:nvPr>
            <p:ph idx="1" type="body"/>
          </p:nvPr>
        </p:nvSpPr>
        <p:spPr>
          <a:xfrm>
            <a:off x="263150" y="963200"/>
            <a:ext cx="9205200" cy="4796700"/>
          </a:xfrm>
          <a:prstGeom prst="rect">
            <a:avLst/>
          </a:prstGeom>
        </p:spPr>
        <p:txBody>
          <a:bodyPr anchorCtr="0" anchor="t" bIns="91425" lIns="91425" spcFirstLastPara="1" rIns="82275" wrap="square" tIns="91425">
            <a:noAutofit/>
          </a:bodyPr>
          <a:lstStyle/>
          <a:p>
            <a:pPr indent="0" lvl="0" marL="0" rtl="0" algn="l">
              <a:lnSpc>
                <a:spcPct val="90000"/>
              </a:lnSpc>
              <a:spcBef>
                <a:spcPts val="1000"/>
              </a:spcBef>
              <a:spcAft>
                <a:spcPts val="0"/>
              </a:spcAft>
              <a:buClr>
                <a:schemeClr val="dk1"/>
              </a:buClr>
              <a:buSzPts val="852"/>
              <a:buFont typeface="Arial"/>
              <a:buNone/>
            </a:pPr>
            <a:r>
              <a:rPr lang="en-US"/>
              <a:t>In this study, all authors have contributed equally to the research and the preparation of this paper. Each author has played a vital role in the development and implementation of the text summarization system, including the design of the experiments, the data processing and analysis, and the writing of the paper.</a:t>
            </a:r>
            <a:endParaRPr/>
          </a:p>
          <a:p>
            <a:pPr indent="0" lvl="0" marL="0" rtl="0" algn="l">
              <a:lnSpc>
                <a:spcPct val="90000"/>
              </a:lnSpc>
              <a:spcBef>
                <a:spcPts val="1000"/>
              </a:spcBef>
              <a:spcAft>
                <a:spcPts val="0"/>
              </a:spcAft>
              <a:buClr>
                <a:schemeClr val="dk1"/>
              </a:buClr>
              <a:buSzPts val="852"/>
              <a:buFont typeface="Arial"/>
              <a:buNone/>
            </a:pPr>
            <a:r>
              <a:t/>
            </a:r>
            <a:endParaRPr/>
          </a:p>
          <a:p>
            <a:pPr indent="0" lvl="0" marL="0" rtl="0" algn="l">
              <a:lnSpc>
                <a:spcPct val="90000"/>
              </a:lnSpc>
              <a:spcBef>
                <a:spcPts val="1000"/>
              </a:spcBef>
              <a:spcAft>
                <a:spcPts val="0"/>
              </a:spcAft>
              <a:buSzPts val="852"/>
              <a:buNone/>
            </a:pPr>
            <a:r>
              <a:rPr lang="en-US"/>
              <a:t>Both were responsible for the implementation of the text summarization system using the T5, BART, and GPT-2 models. Both performed the data processing and analysis, including the evaluation of the generated summaries and the comparison with the reference summaries.</a:t>
            </a:r>
            <a:endParaRPr/>
          </a:p>
          <a:p>
            <a:pPr indent="0" lvl="0" marL="0" rtl="0" algn="l">
              <a:lnSpc>
                <a:spcPct val="90000"/>
              </a:lnSpc>
              <a:spcBef>
                <a:spcPts val="1000"/>
              </a:spcBef>
              <a:spcAft>
                <a:spcPts val="0"/>
              </a:spcAft>
              <a:buClr>
                <a:schemeClr val="dk1"/>
              </a:buClr>
              <a:buSzPts val="852"/>
              <a:buFont typeface="Arial"/>
              <a:buNone/>
            </a:pPr>
            <a:r>
              <a:t/>
            </a:r>
            <a:endParaRPr/>
          </a:p>
          <a:p>
            <a:pPr indent="0" lvl="0" marL="0" rtl="0" algn="l">
              <a:lnSpc>
                <a:spcPct val="90000"/>
              </a:lnSpc>
              <a:spcBef>
                <a:spcPts val="1000"/>
              </a:spcBef>
              <a:spcAft>
                <a:spcPts val="0"/>
              </a:spcAft>
              <a:buClr>
                <a:schemeClr val="dk1"/>
              </a:buClr>
              <a:buSzPts val="852"/>
              <a:buFont typeface="Arial"/>
              <a:buNone/>
            </a:pPr>
            <a:r>
              <a:rPr lang="en-US"/>
              <a:t>All authors have also contributed to the writing of the paper, including the review and editing of the manuscript. The authors have worked collaboratively to ensure the quality and accuracy of the research and the paper.</a:t>
            </a:r>
            <a:endParaRPr/>
          </a:p>
          <a:p>
            <a:pPr indent="0" lvl="0" marL="0" rtl="0" algn="l">
              <a:lnSpc>
                <a:spcPct val="90000"/>
              </a:lnSpc>
              <a:spcBef>
                <a:spcPts val="1000"/>
              </a:spcBef>
              <a:spcAft>
                <a:spcPts val="0"/>
              </a:spcAft>
              <a:buClr>
                <a:schemeClr val="dk1"/>
              </a:buClr>
              <a:buSzPts val="852"/>
              <a:buFont typeface="Arial"/>
              <a:buNone/>
            </a:pPr>
            <a:r>
              <a:t/>
            </a:r>
            <a:endParaRPr/>
          </a:p>
          <a:p>
            <a:pPr indent="0" lvl="0" marL="0" rtl="0" algn="l">
              <a:lnSpc>
                <a:spcPct val="90000"/>
              </a:lnSpc>
              <a:spcBef>
                <a:spcPts val="1000"/>
              </a:spcBef>
              <a:spcAft>
                <a:spcPts val="0"/>
              </a:spcAft>
              <a:buClr>
                <a:schemeClr val="dk1"/>
              </a:buClr>
              <a:buSzPts val="852"/>
              <a:buFont typeface="Arial"/>
              <a:buNone/>
            </a:pPr>
            <a:r>
              <a:rPr lang="en-US"/>
              <a:t>Therefore, we declare that all authors have made an equal contribution to this study and the preparation of this paper.</a:t>
            </a:r>
            <a:endParaRPr/>
          </a:p>
          <a:p>
            <a:pPr indent="0" lvl="0" marL="0" rtl="0" algn="l">
              <a:lnSpc>
                <a:spcPct val="90000"/>
              </a:lnSpc>
              <a:spcBef>
                <a:spcPts val="1000"/>
              </a:spcBef>
              <a:spcAft>
                <a:spcPts val="0"/>
              </a:spcAft>
              <a:buSzPts val="852"/>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25100" y="259173"/>
            <a:ext cx="8878200" cy="578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Conclusion</a:t>
            </a:r>
            <a:endParaRPr sz="2800"/>
          </a:p>
        </p:txBody>
      </p:sp>
      <p:sp>
        <p:nvSpPr>
          <p:cNvPr id="315" name="Google Shape;315;p41"/>
          <p:cNvSpPr txBox="1"/>
          <p:nvPr/>
        </p:nvSpPr>
        <p:spPr>
          <a:xfrm>
            <a:off x="291450" y="1120200"/>
            <a:ext cx="116091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In this study, we explored the task of article summarization and title generation using state-of-the-art natural language processing models. We used the T5, BART, and GPT-2 models to generate summaries for a set of news articles.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We evaluated the performance of the models using various metrics, including ROUGE, BLEU, and F1-scores. The results showed that the T5 model outperformed the other models in terms of both summary quality and title generation.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To further improve the quality of the generated summaries, we also implemented spell-check and </a:t>
            </a:r>
            <a:r>
              <a:rPr lang="en-US" sz="1800"/>
              <a:t>autocorrect techniques using the </a:t>
            </a:r>
            <a:r>
              <a:rPr lang="en-US" sz="1800"/>
              <a:t>JamSpell library. This process helped to ensure the accuracy and readability of the summaries, improving the overall performance of the summarization system.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Overall, our study highlights the potential of natural language processing models for article summarization and title generation. The use of advanced techniques such as spell-checking can further enhance the quality of the generated summaries. We hope that our findings can inspire further research in this field, leading to more accurate and effective text summarization systems.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3148050" y="2608900"/>
            <a:ext cx="5356500" cy="1524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8300">
                <a:latin typeface="Pacifico"/>
                <a:ea typeface="Pacifico"/>
                <a:cs typeface="Pacifico"/>
                <a:sym typeface="Pacifico"/>
              </a:rPr>
              <a:t>Thank You</a:t>
            </a:r>
            <a:endParaRPr sz="8300">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549318" y="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lang="en-US"/>
              <a:t>Introduction and Motivation</a:t>
            </a:r>
            <a:endParaRPr/>
          </a:p>
        </p:txBody>
      </p:sp>
      <p:sp>
        <p:nvSpPr>
          <p:cNvPr id="171" name="Google Shape;171;p20"/>
          <p:cNvSpPr txBox="1"/>
          <p:nvPr>
            <p:ph idx="1" type="body"/>
          </p:nvPr>
        </p:nvSpPr>
        <p:spPr>
          <a:xfrm>
            <a:off x="549318" y="834992"/>
            <a:ext cx="9609666" cy="5188016"/>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Font typeface="Arial"/>
              <a:buChar char="•"/>
            </a:pPr>
            <a:r>
              <a:rPr lang="en-US"/>
              <a:t>The field of natural language processing has seen significant advancements in recent years and a  large number of deep learning models are available currently</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 Such models can generate high-quality summaries and titles for articles. </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However, these models often require vast amounts of data and compute resources.  </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In contrast, information retrieval techniques are less data-hungry and can work substantially well even with limited resources. </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The project proposes to use these techniques to develop an efficient approach for article summarization and title generation.</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Effective summarization and title generation could save users time, facilitate content discovery along with personalization, and improve search engine optimization while catering to individual users’ preferences and contexts.</a:t>
            </a:r>
            <a:endParaRPr/>
          </a:p>
          <a:p>
            <a:pPr indent="-213359" lvl="0" marL="342900" rtl="0" algn="l">
              <a:lnSpc>
                <a:spcPct val="120000"/>
              </a:lnSpc>
              <a:spcBef>
                <a:spcPts val="0"/>
              </a:spcBef>
              <a:spcAft>
                <a:spcPts val="0"/>
              </a:spcAft>
              <a:buSzPts val="2040"/>
              <a:buFont typeface="Arial"/>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lang="en-US"/>
              <a:t>Problem Statement</a:t>
            </a:r>
            <a:endParaRPr/>
          </a:p>
        </p:txBody>
      </p:sp>
      <p:sp>
        <p:nvSpPr>
          <p:cNvPr id="177" name="Google Shape;177;p21"/>
          <p:cNvSpPr txBox="1"/>
          <p:nvPr>
            <p:ph idx="1" type="body"/>
          </p:nvPr>
        </p:nvSpPr>
        <p:spPr>
          <a:xfrm>
            <a:off x="677334" y="1511167"/>
            <a:ext cx="9189042" cy="4530196"/>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700"/>
              <a:buNone/>
            </a:pPr>
            <a:r>
              <a:rPr lang="en-US" sz="2000"/>
              <a:t>The abundance of news articles and other digital content available today makes it challenging for users to efficiently consume it. </a:t>
            </a:r>
            <a:r>
              <a:rPr lang="en-US"/>
              <a:t>To address this issue, the following is proposed:</a:t>
            </a:r>
            <a:endParaRPr/>
          </a:p>
          <a:p>
            <a:pPr indent="0" lvl="0" marL="0" rtl="0" algn="l">
              <a:lnSpc>
                <a:spcPct val="120000"/>
              </a:lnSpc>
              <a:spcBef>
                <a:spcPts val="0"/>
              </a:spcBef>
              <a:spcAft>
                <a:spcPts val="0"/>
              </a:spcAft>
              <a:buSzPts val="2040"/>
              <a:buNone/>
            </a:pPr>
            <a:r>
              <a:t/>
            </a:r>
            <a:endParaRPr sz="2400"/>
          </a:p>
          <a:p>
            <a:pPr indent="0" lvl="0" marL="0" rtl="0" algn="l">
              <a:lnSpc>
                <a:spcPct val="120000"/>
              </a:lnSpc>
              <a:spcBef>
                <a:spcPts val="0"/>
              </a:spcBef>
              <a:spcAft>
                <a:spcPts val="0"/>
              </a:spcAft>
              <a:buSzPts val="1700"/>
              <a:buNone/>
            </a:pPr>
            <a:r>
              <a:rPr b="1" i="1" lang="en-US" sz="2000"/>
              <a:t>“To develop a system for automatic article summarization and title generation using information retrieval techniques.”</a:t>
            </a:r>
            <a:endParaRPr/>
          </a:p>
          <a:p>
            <a:pPr indent="-213359" lvl="0" marL="342900" rtl="0" algn="l">
              <a:lnSpc>
                <a:spcPct val="120000"/>
              </a:lnSpc>
              <a:spcBef>
                <a:spcPts val="0"/>
              </a:spcBef>
              <a:spcAft>
                <a:spcPts val="0"/>
              </a:spcAft>
              <a:buSzPts val="2040"/>
              <a:buFont typeface="Arial"/>
              <a:buNone/>
            </a:pPr>
            <a:r>
              <a:t/>
            </a:r>
            <a:endParaRPr sz="2400"/>
          </a:p>
          <a:p>
            <a:pPr indent="0" lvl="0" marL="0" rtl="0" algn="l">
              <a:lnSpc>
                <a:spcPct val="120000"/>
              </a:lnSpc>
              <a:spcBef>
                <a:spcPts val="0"/>
              </a:spcBef>
              <a:spcAft>
                <a:spcPts val="0"/>
              </a:spcAft>
              <a:buSzPts val="1700"/>
              <a:buNone/>
            </a:pPr>
            <a:r>
              <a:rPr lang="en-US" sz="2000"/>
              <a:t>Specifically, we aim to generate accurate and diverse summaries that capture the key ideas and main points of the original text, while also producing informative and engaging titles that attract readers’ attention.</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512742" y="64797"/>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lang="en-US"/>
              <a:t>Objectives</a:t>
            </a:r>
            <a:endParaRPr/>
          </a:p>
        </p:txBody>
      </p:sp>
      <p:sp>
        <p:nvSpPr>
          <p:cNvPr id="183" name="Google Shape;183;p22"/>
          <p:cNvSpPr txBox="1"/>
          <p:nvPr>
            <p:ph idx="1" type="body"/>
          </p:nvPr>
        </p:nvSpPr>
        <p:spPr>
          <a:xfrm>
            <a:off x="512742" y="797934"/>
            <a:ext cx="9536514" cy="5520569"/>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700"/>
              <a:buChar char="►"/>
            </a:pPr>
            <a:r>
              <a:rPr lang="en-US" sz="2000"/>
              <a:t>One </a:t>
            </a:r>
            <a:r>
              <a:rPr b="1" lang="en-US" sz="2000"/>
              <a:t>major issue</a:t>
            </a:r>
            <a:r>
              <a:rPr lang="en-US" sz="2000"/>
              <a:t> in text summarization is the </a:t>
            </a:r>
            <a:r>
              <a:rPr b="1" lang="en-US" sz="2000"/>
              <a:t>lack of diversity and creativity</a:t>
            </a:r>
            <a:r>
              <a:rPr lang="en-US" sz="2000"/>
              <a:t> in the generated summaries and titles. Existing techniques often produce generic and uninformative summaries that do not capture the original text intricately</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Another challenge is the </a:t>
            </a:r>
            <a:r>
              <a:rPr b="1" lang="en-US" sz="2000"/>
              <a:t>difficulty of generating informative and attention-grabbing titles. </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The proposed </a:t>
            </a:r>
            <a:r>
              <a:rPr b="1" lang="en-US" sz="2000"/>
              <a:t>project aims to address these challenges </a:t>
            </a:r>
            <a:r>
              <a:rPr lang="en-US" sz="2000"/>
              <a:t>by developing a system that </a:t>
            </a:r>
            <a:r>
              <a:rPr b="1" lang="en-US" sz="2000"/>
              <a:t>can automate generation of more accurate, diverse and creative summaries and interesting titles such that the key ideas of the original text are retained</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The project </a:t>
            </a:r>
            <a:r>
              <a:rPr b="1" lang="en-US" sz="2000"/>
              <a:t>will also investigate how different input parameters and techniques affect the diversity and creativity </a:t>
            </a:r>
            <a:r>
              <a:rPr lang="en-US" sz="2000"/>
              <a:t>of the generated summaries and titles, and </a:t>
            </a:r>
            <a:r>
              <a:rPr b="1" lang="en-US" sz="2000"/>
              <a:t>explore ways to improve the overall quality </a:t>
            </a:r>
            <a:r>
              <a:rPr lang="en-US" sz="2000"/>
              <a:t>of the system.</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512742" y="-72778"/>
            <a:ext cx="9719394"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00"/>
              <a:buFont typeface="Arial"/>
              <a:buNone/>
            </a:pPr>
            <a:r>
              <a:rPr lang="en-US" sz="3200"/>
              <a:t>Literature Review and Research Gaps Identified</a:t>
            </a:r>
            <a:endParaRPr/>
          </a:p>
        </p:txBody>
      </p:sp>
      <p:sp>
        <p:nvSpPr>
          <p:cNvPr id="189" name="Google Shape;189;p23"/>
          <p:cNvSpPr txBox="1"/>
          <p:nvPr>
            <p:ph idx="1" type="body"/>
          </p:nvPr>
        </p:nvSpPr>
        <p:spPr>
          <a:xfrm>
            <a:off x="512742" y="587622"/>
            <a:ext cx="9874842" cy="6270378"/>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Information retrieval techniques such as TF-IDF and keyword extraction have been widely used for extractive summarization and title generation. In extractive summarization, the most important sentences or phrases from the input text are extracted to form the summary.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Keyword extraction algorithms identify the most important keywords and phrases in the input documents corpus and use them to generate titles (Mihalcea and Tarau, 2004).</a:t>
            </a:r>
            <a:endParaRPr/>
          </a:p>
          <a:p>
            <a:pPr indent="0" lvl="0" marL="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To address their limitations, abstractive summarization and title generation techniques have been proposed.</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sz="1800"/>
              <a:t>Deep learning models such as LSTMs and Transformers have shown promising results in generating abstractive summaries and titles.</a:t>
            </a:r>
            <a:endParaRPr/>
          </a:p>
          <a:p>
            <a:pPr indent="-245745" lvl="0" marL="342900" rtl="0" algn="l">
              <a:lnSpc>
                <a:spcPct val="120000"/>
              </a:lnSpc>
              <a:spcBef>
                <a:spcPts val="0"/>
              </a:spcBef>
              <a:spcAft>
                <a:spcPts val="0"/>
              </a:spcAft>
              <a:buSzPts val="1530"/>
              <a:buNone/>
            </a:pPr>
            <a:r>
              <a:t/>
            </a:r>
            <a:endParaRPr>
              <a:solidFill>
                <a:schemeClr val="dk1"/>
              </a:solidFill>
            </a:endParaRPr>
          </a:p>
          <a:p>
            <a:pPr indent="-342900" lvl="0" marL="342900" rtl="0" algn="l">
              <a:lnSpc>
                <a:spcPct val="120000"/>
              </a:lnSpc>
              <a:spcBef>
                <a:spcPts val="0"/>
              </a:spcBef>
              <a:spcAft>
                <a:spcPts val="0"/>
              </a:spcAft>
              <a:buSzPts val="1530"/>
              <a:buChar char="►"/>
            </a:pPr>
            <a:r>
              <a:rPr lang="en-US"/>
              <a:t>Attention-based Transformers can generate summaries and titles in an abstractive manner, enabling more creativity and diversity in the output.</a:t>
            </a:r>
            <a:endParaRPr/>
          </a:p>
          <a:p>
            <a:pPr indent="-245745" lvl="0" marL="342900" rtl="0" algn="l">
              <a:lnSpc>
                <a:spcPct val="120000"/>
              </a:lnSpc>
              <a:spcBef>
                <a:spcPts val="0"/>
              </a:spcBef>
              <a:spcAft>
                <a:spcPts val="0"/>
              </a:spcAft>
              <a:buSzPts val="1530"/>
              <a:buNone/>
            </a:pPr>
            <a:r>
              <a:t/>
            </a:r>
            <a:endParaRPr b="1">
              <a:solidFill>
                <a:schemeClr val="accent1"/>
              </a:solidFill>
            </a:endParaRPr>
          </a:p>
          <a:p>
            <a:pPr indent="-342900" lvl="0" marL="342900" rtl="0" algn="l">
              <a:lnSpc>
                <a:spcPct val="120000"/>
              </a:lnSpc>
              <a:spcBef>
                <a:spcPts val="0"/>
              </a:spcBef>
              <a:spcAft>
                <a:spcPts val="0"/>
              </a:spcAft>
              <a:buSzPts val="1530"/>
              <a:buChar char="►"/>
            </a:pPr>
            <a:r>
              <a:rPr lang="en-US">
                <a:solidFill>
                  <a:schemeClr val="dk1"/>
                </a:solidFill>
              </a:rPr>
              <a:t>In recent years, hybrid approaches that combine information retrieval techniques with deep learning models have been proposed. </a:t>
            </a:r>
            <a:endParaRPr/>
          </a:p>
          <a:p>
            <a:pPr indent="-245745" lvl="0" marL="342900" rtl="0" algn="l">
              <a:lnSpc>
                <a:spcPct val="120000"/>
              </a:lnSpc>
              <a:spcBef>
                <a:spcPts val="0"/>
              </a:spcBef>
              <a:spcAft>
                <a:spcPts val="0"/>
              </a:spcAft>
              <a:buSzPts val="1530"/>
              <a:buNone/>
            </a:pPr>
            <a:r>
              <a:t/>
            </a:r>
            <a:endParaRPr sz="1800">
              <a:solidFill>
                <a:schemeClr val="dk1"/>
              </a:solidFill>
            </a:endParaRPr>
          </a:p>
          <a:p>
            <a:pPr indent="-245745" lvl="0" marL="342900" rtl="0" algn="l">
              <a:lnSpc>
                <a:spcPct val="120000"/>
              </a:lnSpc>
              <a:spcBef>
                <a:spcPts val="0"/>
              </a:spcBef>
              <a:spcAft>
                <a:spcPts val="0"/>
              </a:spcAft>
              <a:buSzPts val="1530"/>
              <a:buNone/>
            </a:pPr>
            <a:r>
              <a:t/>
            </a:r>
            <a:endParaRPr>
              <a:solidFill>
                <a:schemeClr val="dk1"/>
              </a:solidFill>
            </a:endParaRPr>
          </a:p>
          <a:p>
            <a:pPr indent="-245745" lvl="0" marL="342900" rtl="0" algn="l">
              <a:lnSpc>
                <a:spcPct val="120000"/>
              </a:lnSpc>
              <a:spcBef>
                <a:spcPts val="0"/>
              </a:spcBef>
              <a:spcAft>
                <a:spcPts val="0"/>
              </a:spcAft>
              <a:buSzPts val="1530"/>
              <a:buNone/>
            </a:pPr>
            <a:r>
              <a:t/>
            </a:r>
            <a:endParaRPr sz="1800">
              <a:solidFill>
                <a:schemeClr val="dk1"/>
              </a:solidFill>
            </a:endParaRPr>
          </a:p>
          <a:p>
            <a:pPr indent="-245745" lvl="0" marL="342900" rtl="0" algn="l">
              <a:lnSpc>
                <a:spcPct val="120000"/>
              </a:lnSpc>
              <a:spcBef>
                <a:spcPts val="0"/>
              </a:spcBef>
              <a:spcAft>
                <a:spcPts val="0"/>
              </a:spcAft>
              <a:buSzPts val="1530"/>
              <a:buNone/>
            </a:pPr>
            <a:r>
              <a:t/>
            </a:r>
            <a:endParaRPr sz="1800"/>
          </a:p>
          <a:p>
            <a:pPr indent="-245745" lvl="0" marL="342900" rtl="0" algn="l">
              <a:lnSpc>
                <a:spcPct val="120000"/>
              </a:lnSpc>
              <a:spcBef>
                <a:spcPts val="0"/>
              </a:spcBef>
              <a:spcAft>
                <a:spcPts val="0"/>
              </a:spcAft>
              <a:buSzPts val="153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4"/>
          <p:cNvPicPr preferRelativeResize="0"/>
          <p:nvPr/>
        </p:nvPicPr>
        <p:blipFill>
          <a:blip r:embed="rId3">
            <a:alphaModFix/>
          </a:blip>
          <a:stretch>
            <a:fillRect/>
          </a:stretch>
        </p:blipFill>
        <p:spPr>
          <a:xfrm>
            <a:off x="2389475" y="1066150"/>
            <a:ext cx="6758375" cy="472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512742" y="82297"/>
            <a:ext cx="102771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rial"/>
              <a:buNone/>
            </a:pPr>
            <a:r>
              <a:rPr lang="en-US" sz="2800"/>
              <a:t>Novelty Statement</a:t>
            </a:r>
            <a:endParaRPr/>
          </a:p>
        </p:txBody>
      </p:sp>
      <p:sp>
        <p:nvSpPr>
          <p:cNvPr id="200" name="Google Shape;200;p25"/>
          <p:cNvSpPr txBox="1"/>
          <p:nvPr>
            <p:ph idx="1" type="body"/>
          </p:nvPr>
        </p:nvSpPr>
        <p:spPr>
          <a:xfrm>
            <a:off x="512742" y="742697"/>
            <a:ext cx="9262200" cy="5520600"/>
          </a:xfrm>
          <a:prstGeom prst="rect">
            <a:avLst/>
          </a:prstGeom>
          <a:noFill/>
          <a:ln>
            <a:noFill/>
          </a:ln>
        </p:spPr>
        <p:txBody>
          <a:bodyPr anchorCtr="0" anchor="t" bIns="45700" lIns="91425" spcFirstLastPara="1" rIns="91425" wrap="square" tIns="45700">
            <a:noAutofit/>
          </a:bodyPr>
          <a:lstStyle/>
          <a:p>
            <a:pPr indent="-336550" lvl="0" marL="342900" rtl="0" algn="l">
              <a:lnSpc>
                <a:spcPct val="120000"/>
              </a:lnSpc>
              <a:spcBef>
                <a:spcPts val="0"/>
              </a:spcBef>
              <a:spcAft>
                <a:spcPts val="0"/>
              </a:spcAft>
              <a:buSzPts val="1600"/>
              <a:buChar char="►"/>
            </a:pPr>
            <a:r>
              <a:rPr lang="en-US" sz="1900"/>
              <a:t>The present work introduces a novel approach to text summarization by integrating multiple state-of-the-art transformer-based architectures, including T5, BART, and GPT-2. </a:t>
            </a:r>
            <a:endParaRPr sz="1900"/>
          </a:p>
          <a:p>
            <a:pPr indent="0" lvl="0" marL="342900" rtl="0" algn="l">
              <a:lnSpc>
                <a:spcPct val="120000"/>
              </a:lnSpc>
              <a:spcBef>
                <a:spcPts val="0"/>
              </a:spcBef>
              <a:spcAft>
                <a:spcPts val="0"/>
              </a:spcAft>
              <a:buNone/>
            </a:pPr>
            <a:r>
              <a:t/>
            </a:r>
            <a:endParaRPr sz="1900"/>
          </a:p>
          <a:p>
            <a:pPr indent="-336550" lvl="0" marL="342900" rtl="0" algn="l">
              <a:lnSpc>
                <a:spcPct val="120000"/>
              </a:lnSpc>
              <a:spcBef>
                <a:spcPts val="0"/>
              </a:spcBef>
              <a:spcAft>
                <a:spcPts val="0"/>
              </a:spcAft>
              <a:buSzPts val="1600"/>
              <a:buChar char="►"/>
            </a:pPr>
            <a:r>
              <a:rPr lang="en-US" sz="1900"/>
              <a:t>This unique combination allows the model to leverage the strengths of each architecture, such as T5’s ability to generate concise summaries, BART’s capability to handle long input sequences, and GPT-2’s language modeling</a:t>
            </a:r>
            <a:endParaRPr sz="1700"/>
          </a:p>
          <a:p>
            <a:pPr indent="0" lvl="0" marL="0" rtl="0" algn="l">
              <a:lnSpc>
                <a:spcPct val="120000"/>
              </a:lnSpc>
              <a:spcBef>
                <a:spcPts val="0"/>
              </a:spcBef>
              <a:spcAft>
                <a:spcPts val="0"/>
              </a:spcAft>
              <a:buSzPts val="1700"/>
              <a:buNone/>
            </a:pPr>
            <a:r>
              <a:rPr lang="en-US" sz="1900"/>
              <a:t>      ca</a:t>
            </a:r>
            <a:r>
              <a:rPr lang="en-US" sz="1900"/>
              <a:t>p</a:t>
            </a:r>
            <a:r>
              <a:rPr lang="en-US" sz="1900"/>
              <a:t>abilities. </a:t>
            </a:r>
            <a:endParaRPr sz="1900"/>
          </a:p>
          <a:p>
            <a:pPr indent="0" lvl="0" marL="0" rtl="0" algn="l">
              <a:lnSpc>
                <a:spcPct val="120000"/>
              </a:lnSpc>
              <a:spcBef>
                <a:spcPts val="0"/>
              </a:spcBef>
              <a:spcAft>
                <a:spcPts val="0"/>
              </a:spcAft>
              <a:buSzPts val="1700"/>
              <a:buNone/>
            </a:pPr>
            <a:r>
              <a:t/>
            </a:r>
            <a:endParaRPr sz="1900"/>
          </a:p>
          <a:p>
            <a:pPr indent="-336550" lvl="0" marL="342900" rtl="0" algn="l">
              <a:lnSpc>
                <a:spcPct val="120000"/>
              </a:lnSpc>
              <a:spcBef>
                <a:spcPts val="0"/>
              </a:spcBef>
              <a:spcAft>
                <a:spcPts val="0"/>
              </a:spcAft>
              <a:buSzPts val="1600"/>
              <a:buChar char="►"/>
            </a:pPr>
            <a:r>
              <a:rPr lang="en-US" sz="1900"/>
              <a:t>Furthermore, the code includes pre-processing steps such as removing HTML tags, URLs, and stopwords, as well as incorporating custom attention mechanisms to improve the model’s performance on domain specific text data. </a:t>
            </a:r>
            <a:endParaRPr sz="1900"/>
          </a:p>
          <a:p>
            <a:pPr indent="0" lvl="0" marL="342900" rtl="0" algn="l">
              <a:lnSpc>
                <a:spcPct val="120000"/>
              </a:lnSpc>
              <a:spcBef>
                <a:spcPts val="0"/>
              </a:spcBef>
              <a:spcAft>
                <a:spcPts val="0"/>
              </a:spcAft>
              <a:buNone/>
            </a:pPr>
            <a:r>
              <a:t/>
            </a:r>
            <a:endParaRPr sz="1900"/>
          </a:p>
          <a:p>
            <a:pPr indent="-336550" lvl="0" marL="342900" rtl="0" algn="l">
              <a:lnSpc>
                <a:spcPct val="120000"/>
              </a:lnSpc>
              <a:spcBef>
                <a:spcPts val="0"/>
              </a:spcBef>
              <a:spcAft>
                <a:spcPts val="0"/>
              </a:spcAft>
              <a:buSzPts val="1600"/>
              <a:buChar char="►"/>
            </a:pPr>
            <a:r>
              <a:rPr lang="en-US" sz="1900"/>
              <a:t>This novel approach shows promising results in terms of summarization accuracy and efficiency</a:t>
            </a:r>
            <a:endParaRPr sz="1900"/>
          </a:p>
          <a:p>
            <a:pPr indent="0" lvl="0" marL="342900" rtl="0" algn="l">
              <a:lnSpc>
                <a:spcPct val="120000"/>
              </a:lnSpc>
              <a:spcBef>
                <a:spcPts val="0"/>
              </a:spcBef>
              <a:spcAft>
                <a:spcPts val="0"/>
              </a:spcAft>
              <a:buNone/>
            </a:pPr>
            <a:r>
              <a:t/>
            </a:r>
            <a:endParaRPr sz="1900"/>
          </a:p>
          <a:p>
            <a:pPr indent="-355600" lvl="0" marL="342900" rtl="0" algn="l">
              <a:lnSpc>
                <a:spcPct val="120000"/>
              </a:lnSpc>
              <a:spcBef>
                <a:spcPts val="0"/>
              </a:spcBef>
              <a:spcAft>
                <a:spcPts val="0"/>
              </a:spcAft>
              <a:buSzPts val="1900"/>
              <a:buChar char="►"/>
            </a:pPr>
            <a:r>
              <a:rPr lang="en-US" sz="1900"/>
              <a:t>Implemented spell checker and auto-correct before displaying the final results</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512742" y="82297"/>
            <a:ext cx="1027717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rial"/>
              <a:buNone/>
            </a:pPr>
            <a:r>
              <a:rPr lang="en-US" sz="2800"/>
              <a:t>Dataset Description</a:t>
            </a:r>
            <a:endParaRPr/>
          </a:p>
        </p:txBody>
      </p:sp>
      <p:sp>
        <p:nvSpPr>
          <p:cNvPr id="206" name="Google Shape;206;p26"/>
          <p:cNvSpPr txBox="1"/>
          <p:nvPr>
            <p:ph idx="1" type="body"/>
          </p:nvPr>
        </p:nvSpPr>
        <p:spPr>
          <a:xfrm>
            <a:off x="512742" y="1126745"/>
            <a:ext cx="9262194" cy="5520569"/>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700"/>
              <a:buChar char="►"/>
            </a:pPr>
            <a:r>
              <a:rPr lang="en-US" sz="2000"/>
              <a:t>The news summary dataset used in this research paper is sourced from Kaggle  -  </a:t>
            </a:r>
            <a:r>
              <a:rPr lang="en-US" sz="2000" u="sng">
                <a:solidFill>
                  <a:schemeClr val="hlink"/>
                </a:solidFill>
                <a:hlinkClick r:id="rId3"/>
              </a:rPr>
              <a:t>https://www.kaggle.com/datasets/sunnysai12345/news-summary</a:t>
            </a:r>
            <a:endParaRPr sz="2000"/>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The dataset is in a CSV format and contains:</a:t>
            </a:r>
            <a:endParaRPr/>
          </a:p>
          <a:p>
            <a:pPr indent="-234950" lvl="0" marL="342900" rtl="0" algn="l">
              <a:lnSpc>
                <a:spcPct val="120000"/>
              </a:lnSpc>
              <a:spcBef>
                <a:spcPts val="0"/>
              </a:spcBef>
              <a:spcAft>
                <a:spcPts val="0"/>
              </a:spcAft>
              <a:buSzPts val="1700"/>
              <a:buNone/>
            </a:pPr>
            <a:r>
              <a:t/>
            </a:r>
            <a:endParaRPr sz="2000"/>
          </a:p>
          <a:p>
            <a:pPr indent="-285750" lvl="1" marL="742950" rtl="0" algn="l">
              <a:lnSpc>
                <a:spcPct val="120000"/>
              </a:lnSpc>
              <a:spcBef>
                <a:spcPts val="0"/>
              </a:spcBef>
              <a:spcAft>
                <a:spcPts val="0"/>
              </a:spcAft>
              <a:buSzPts val="1530"/>
              <a:buChar char="►"/>
            </a:pPr>
            <a:r>
              <a:rPr lang="en-US" sz="1800"/>
              <a:t>news articles, </a:t>
            </a:r>
            <a:endParaRPr/>
          </a:p>
          <a:p>
            <a:pPr indent="-285750" lvl="1" marL="742950" rtl="0" algn="l">
              <a:lnSpc>
                <a:spcPct val="120000"/>
              </a:lnSpc>
              <a:spcBef>
                <a:spcPts val="0"/>
              </a:spcBef>
              <a:spcAft>
                <a:spcPts val="0"/>
              </a:spcAft>
              <a:buSzPts val="1530"/>
              <a:buChar char="►"/>
            </a:pPr>
            <a:r>
              <a:rPr lang="en-US" sz="1800"/>
              <a:t>corresponding summaries, </a:t>
            </a:r>
            <a:endParaRPr/>
          </a:p>
          <a:p>
            <a:pPr indent="-285750" lvl="1" marL="742950" rtl="0" algn="l">
              <a:lnSpc>
                <a:spcPct val="120000"/>
              </a:lnSpc>
              <a:spcBef>
                <a:spcPts val="0"/>
              </a:spcBef>
              <a:spcAft>
                <a:spcPts val="0"/>
              </a:spcAft>
              <a:buSzPts val="1530"/>
              <a:buChar char="►"/>
            </a:pPr>
            <a:r>
              <a:rPr lang="en-US" sz="1800"/>
              <a:t>and other relevant information such as authors, dates, and sources. </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The dataset comprises a total of 5414 rows and 6 columns.</a:t>
            </a:r>
            <a:endParaRPr b="1" sz="20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