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2"/>
  </p:notesMasterIdLst>
  <p:sldIdLst>
    <p:sldId id="676" r:id="rId2"/>
    <p:sldId id="604" r:id="rId3"/>
    <p:sldId id="267" r:id="rId4"/>
    <p:sldId id="269" r:id="rId5"/>
    <p:sldId id="679" r:id="rId6"/>
    <p:sldId id="690" r:id="rId7"/>
    <p:sldId id="702" r:id="rId8"/>
    <p:sldId id="701" r:id="rId9"/>
    <p:sldId id="699" r:id="rId10"/>
    <p:sldId id="691" r:id="rId11"/>
    <p:sldId id="692" r:id="rId12"/>
    <p:sldId id="710" r:id="rId13"/>
    <p:sldId id="709" r:id="rId14"/>
    <p:sldId id="706" r:id="rId15"/>
    <p:sldId id="703" r:id="rId16"/>
    <p:sldId id="708" r:id="rId17"/>
    <p:sldId id="707" r:id="rId18"/>
    <p:sldId id="704" r:id="rId19"/>
    <p:sldId id="705" r:id="rId20"/>
    <p:sldId id="651" r:id="rId21"/>
  </p:sldIdLst>
  <p:sldSz cx="10058400" cy="6483350"/>
  <p:notesSz cx="6858000" cy="9144000"/>
  <p:defaultTextStyle>
    <a:defPPr>
      <a:defRPr lang="en-US"/>
    </a:defPPr>
    <a:lvl1pPr marL="0" algn="l" defTabSz="793974" rtl="0" eaLnBrk="1" latinLnBrk="0" hangingPunct="1">
      <a:defRPr sz="1563" kern="1200">
        <a:solidFill>
          <a:schemeClr val="tx1"/>
        </a:solidFill>
        <a:latin typeface="+mn-lt"/>
        <a:ea typeface="+mn-ea"/>
        <a:cs typeface="+mn-cs"/>
      </a:defRPr>
    </a:lvl1pPr>
    <a:lvl2pPr marL="396987" algn="l" defTabSz="793974" rtl="0" eaLnBrk="1" latinLnBrk="0" hangingPunct="1">
      <a:defRPr sz="1563" kern="1200">
        <a:solidFill>
          <a:schemeClr val="tx1"/>
        </a:solidFill>
        <a:latin typeface="+mn-lt"/>
        <a:ea typeface="+mn-ea"/>
        <a:cs typeface="+mn-cs"/>
      </a:defRPr>
    </a:lvl2pPr>
    <a:lvl3pPr marL="793974" algn="l" defTabSz="793974" rtl="0" eaLnBrk="1" latinLnBrk="0" hangingPunct="1">
      <a:defRPr sz="1563" kern="1200">
        <a:solidFill>
          <a:schemeClr val="tx1"/>
        </a:solidFill>
        <a:latin typeface="+mn-lt"/>
        <a:ea typeface="+mn-ea"/>
        <a:cs typeface="+mn-cs"/>
      </a:defRPr>
    </a:lvl3pPr>
    <a:lvl4pPr marL="1190960" algn="l" defTabSz="793974" rtl="0" eaLnBrk="1" latinLnBrk="0" hangingPunct="1">
      <a:defRPr sz="1563" kern="1200">
        <a:solidFill>
          <a:schemeClr val="tx1"/>
        </a:solidFill>
        <a:latin typeface="+mn-lt"/>
        <a:ea typeface="+mn-ea"/>
        <a:cs typeface="+mn-cs"/>
      </a:defRPr>
    </a:lvl4pPr>
    <a:lvl5pPr marL="1587947" algn="l" defTabSz="793974" rtl="0" eaLnBrk="1" latinLnBrk="0" hangingPunct="1">
      <a:defRPr sz="1563" kern="1200">
        <a:solidFill>
          <a:schemeClr val="tx1"/>
        </a:solidFill>
        <a:latin typeface="+mn-lt"/>
        <a:ea typeface="+mn-ea"/>
        <a:cs typeface="+mn-cs"/>
      </a:defRPr>
    </a:lvl5pPr>
    <a:lvl6pPr marL="1984934" algn="l" defTabSz="793974" rtl="0" eaLnBrk="1" latinLnBrk="0" hangingPunct="1">
      <a:defRPr sz="1563" kern="1200">
        <a:solidFill>
          <a:schemeClr val="tx1"/>
        </a:solidFill>
        <a:latin typeface="+mn-lt"/>
        <a:ea typeface="+mn-ea"/>
        <a:cs typeface="+mn-cs"/>
      </a:defRPr>
    </a:lvl6pPr>
    <a:lvl7pPr marL="2381921" algn="l" defTabSz="793974" rtl="0" eaLnBrk="1" latinLnBrk="0" hangingPunct="1">
      <a:defRPr sz="1563" kern="1200">
        <a:solidFill>
          <a:schemeClr val="tx1"/>
        </a:solidFill>
        <a:latin typeface="+mn-lt"/>
        <a:ea typeface="+mn-ea"/>
        <a:cs typeface="+mn-cs"/>
      </a:defRPr>
    </a:lvl7pPr>
    <a:lvl8pPr marL="2778907" algn="l" defTabSz="793974" rtl="0" eaLnBrk="1" latinLnBrk="0" hangingPunct="1">
      <a:defRPr sz="1563" kern="1200">
        <a:solidFill>
          <a:schemeClr val="tx1"/>
        </a:solidFill>
        <a:latin typeface="+mn-lt"/>
        <a:ea typeface="+mn-ea"/>
        <a:cs typeface="+mn-cs"/>
      </a:defRPr>
    </a:lvl8pPr>
    <a:lvl9pPr marL="3175894" algn="l" defTabSz="793974" rtl="0" eaLnBrk="1" latinLnBrk="0" hangingPunct="1">
      <a:defRPr sz="156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42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DB33F"/>
    <a:srgbClr val="7F0000"/>
    <a:srgbClr val="17C0AD"/>
    <a:srgbClr val="B5B3B4"/>
    <a:srgbClr val="111111"/>
    <a:srgbClr val="151515"/>
    <a:srgbClr val="E5E5E5"/>
    <a:srgbClr val="DADADA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5170" autoAdjust="0"/>
  </p:normalViewPr>
  <p:slideViewPr>
    <p:cSldViewPr snapToGrid="0">
      <p:cViewPr varScale="1">
        <p:scale>
          <a:sx n="74" d="100"/>
          <a:sy n="74" d="100"/>
        </p:scale>
        <p:origin x="-1086" y="-90"/>
      </p:cViewPr>
      <p:guideLst>
        <p:guide orient="horz" pos="2042"/>
        <p:guide pos="3168"/>
      </p:guideLst>
    </p:cSldViewPr>
  </p:slideViewPr>
  <p:outlineViewPr>
    <p:cViewPr>
      <p:scale>
        <a:sx n="33" d="100"/>
        <a:sy n="33" d="100"/>
      </p:scale>
      <p:origin x="0" y="121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D2E29-5A41-4C81-AE1B-FB5A1EE0C9A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35050" y="1143000"/>
            <a:ext cx="4787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558AF-036E-4CAC-AFCF-0BD7FCEF2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6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93974" rtl="0" eaLnBrk="1" latinLnBrk="0" hangingPunct="1">
      <a:defRPr sz="1042" kern="1200">
        <a:solidFill>
          <a:schemeClr val="tx1"/>
        </a:solidFill>
        <a:latin typeface="+mn-lt"/>
        <a:ea typeface="+mn-ea"/>
        <a:cs typeface="+mn-cs"/>
      </a:defRPr>
    </a:lvl1pPr>
    <a:lvl2pPr marL="396987" algn="l" defTabSz="793974" rtl="0" eaLnBrk="1" latinLnBrk="0" hangingPunct="1">
      <a:defRPr sz="1042" kern="1200">
        <a:solidFill>
          <a:schemeClr val="tx1"/>
        </a:solidFill>
        <a:latin typeface="+mn-lt"/>
        <a:ea typeface="+mn-ea"/>
        <a:cs typeface="+mn-cs"/>
      </a:defRPr>
    </a:lvl2pPr>
    <a:lvl3pPr marL="793974" algn="l" defTabSz="793974" rtl="0" eaLnBrk="1" latinLnBrk="0" hangingPunct="1">
      <a:defRPr sz="1042" kern="1200">
        <a:solidFill>
          <a:schemeClr val="tx1"/>
        </a:solidFill>
        <a:latin typeface="+mn-lt"/>
        <a:ea typeface="+mn-ea"/>
        <a:cs typeface="+mn-cs"/>
      </a:defRPr>
    </a:lvl3pPr>
    <a:lvl4pPr marL="1190960" algn="l" defTabSz="793974" rtl="0" eaLnBrk="1" latinLnBrk="0" hangingPunct="1">
      <a:defRPr sz="1042" kern="1200">
        <a:solidFill>
          <a:schemeClr val="tx1"/>
        </a:solidFill>
        <a:latin typeface="+mn-lt"/>
        <a:ea typeface="+mn-ea"/>
        <a:cs typeface="+mn-cs"/>
      </a:defRPr>
    </a:lvl4pPr>
    <a:lvl5pPr marL="1587947" algn="l" defTabSz="793974" rtl="0" eaLnBrk="1" latinLnBrk="0" hangingPunct="1">
      <a:defRPr sz="1042" kern="1200">
        <a:solidFill>
          <a:schemeClr val="tx1"/>
        </a:solidFill>
        <a:latin typeface="+mn-lt"/>
        <a:ea typeface="+mn-ea"/>
        <a:cs typeface="+mn-cs"/>
      </a:defRPr>
    </a:lvl5pPr>
    <a:lvl6pPr marL="1984934" algn="l" defTabSz="793974" rtl="0" eaLnBrk="1" latinLnBrk="0" hangingPunct="1">
      <a:defRPr sz="1042" kern="1200">
        <a:solidFill>
          <a:schemeClr val="tx1"/>
        </a:solidFill>
        <a:latin typeface="+mn-lt"/>
        <a:ea typeface="+mn-ea"/>
        <a:cs typeface="+mn-cs"/>
      </a:defRPr>
    </a:lvl6pPr>
    <a:lvl7pPr marL="2381921" algn="l" defTabSz="793974" rtl="0" eaLnBrk="1" latinLnBrk="0" hangingPunct="1">
      <a:defRPr sz="1042" kern="1200">
        <a:solidFill>
          <a:schemeClr val="tx1"/>
        </a:solidFill>
        <a:latin typeface="+mn-lt"/>
        <a:ea typeface="+mn-ea"/>
        <a:cs typeface="+mn-cs"/>
      </a:defRPr>
    </a:lvl7pPr>
    <a:lvl8pPr marL="2778907" algn="l" defTabSz="793974" rtl="0" eaLnBrk="1" latinLnBrk="0" hangingPunct="1">
      <a:defRPr sz="1042" kern="1200">
        <a:solidFill>
          <a:schemeClr val="tx1"/>
        </a:solidFill>
        <a:latin typeface="+mn-lt"/>
        <a:ea typeface="+mn-ea"/>
        <a:cs typeface="+mn-cs"/>
      </a:defRPr>
    </a:lvl8pPr>
    <a:lvl9pPr marL="3175894" algn="l" defTabSz="793974" rtl="0" eaLnBrk="1" latinLnBrk="0" hangingPunct="1">
      <a:defRPr sz="104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05F3CCE-BFC7-48F9-97F4-D8477A9814C7}" type="datetime1">
              <a:rPr lang="en-GB" noProof="0" smtClean="0"/>
              <a:t>26/07/2017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 smtClean="0"/>
              <a:t>Presentation title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noProof="0" smtClean="0"/>
              <a:pPr/>
              <a:t>4</a:t>
            </a:fld>
            <a:endParaRPr lang="en-GB" sz="1100" noProof="0" dirty="0"/>
          </a:p>
        </p:txBody>
      </p:sp>
    </p:spTree>
    <p:extLst>
      <p:ext uri="{BB962C8B-B14F-4D97-AF65-F5344CB8AC3E}">
        <p14:creationId xmlns:p14="http://schemas.microsoft.com/office/powerpoint/2010/main" val="1715496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05F3CCE-BFC7-48F9-97F4-D8477A9814C7}" type="datetime1">
              <a:rPr lang="en-GB" noProof="0" smtClean="0"/>
              <a:t>26/07/2017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 smtClean="0"/>
              <a:t>Presentation title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noProof="0" smtClean="0"/>
              <a:pPr/>
              <a:t>7</a:t>
            </a:fld>
            <a:endParaRPr lang="en-GB" sz="1100" noProof="0" dirty="0"/>
          </a:p>
        </p:txBody>
      </p:sp>
    </p:spTree>
    <p:extLst>
      <p:ext uri="{BB962C8B-B14F-4D97-AF65-F5344CB8AC3E}">
        <p14:creationId xmlns:p14="http://schemas.microsoft.com/office/powerpoint/2010/main" val="768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ver Xav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2065"/>
            <a:ext cx="10058400" cy="6507480"/>
          </a:xfrm>
          <a:prstGeom prst="rect">
            <a:avLst/>
          </a:prstGeom>
        </p:spPr>
      </p:pic>
      <p:sp>
        <p:nvSpPr>
          <p:cNvPr id="21" name="Shape 100"/>
          <p:cNvSpPr/>
          <p:nvPr userDrawn="1"/>
        </p:nvSpPr>
        <p:spPr>
          <a:xfrm>
            <a:off x="0" y="2271856"/>
            <a:ext cx="10058400" cy="1939637"/>
          </a:xfrm>
          <a:prstGeom prst="rect">
            <a:avLst/>
          </a:prstGeom>
          <a:solidFill>
            <a:srgbClr val="960000">
              <a:alpha val="65098"/>
            </a:srgbClr>
          </a:solidFill>
          <a:ln>
            <a:noFill/>
          </a:ln>
        </p:spPr>
        <p:txBody>
          <a:bodyPr lIns="105843" tIns="105843" rIns="105843" bIns="105843" anchor="ctr" anchorCtr="0">
            <a:noAutofit/>
          </a:bodyPr>
          <a:lstStyle/>
          <a:p>
            <a:pPr defTabSz="914199"/>
            <a:endParaRPr sz="1800" dirty="0">
              <a:solidFill>
                <a:srgbClr val="2323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Shape 101"/>
          <p:cNvSpPr txBox="1">
            <a:spLocks/>
          </p:cNvSpPr>
          <p:nvPr userDrawn="1"/>
        </p:nvSpPr>
        <p:spPr bwMode="gray">
          <a:xfrm>
            <a:off x="457198" y="3546475"/>
            <a:ext cx="9144002" cy="496883"/>
          </a:xfrm>
          <a:prstGeom prst="rect">
            <a:avLst/>
          </a:prstGeom>
          <a:noFill/>
          <a:ln>
            <a:noFill/>
          </a:ln>
        </p:spPr>
        <p:txBody>
          <a:bodyPr vert="horz" lIns="0" tIns="105843" rIns="105843" bIns="105843" rtlCol="0" anchor="ctr" anchorCtr="0">
            <a:noAutofit/>
          </a:bodyPr>
          <a:lstStyle>
            <a:lvl1pPr algn="l" defTabSz="8642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47" kern="1200" cap="all" baseline="0">
                <a:solidFill>
                  <a:schemeClr val="bg1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z="2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Passion | Innovation | Simplicity</a:t>
            </a:r>
            <a:endParaRPr lang="en" sz="2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460193" y="2598128"/>
            <a:ext cx="9141007" cy="61725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5171" y="5656383"/>
            <a:ext cx="2231329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48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rectangula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60192" y="1403225"/>
            <a:ext cx="4587901" cy="4425786"/>
          </a:xfrm>
          <a:prstGeom prst="rect">
            <a:avLst/>
          </a:prstGeom>
        </p:spPr>
        <p:txBody>
          <a:bodyPr/>
          <a:lstStyle>
            <a:lvl1pPr>
              <a:defRPr sz="1891"/>
            </a:lvl1pPr>
            <a:lvl2pPr>
              <a:defRPr sz="1702"/>
            </a:lvl2pPr>
            <a:lvl3pPr>
              <a:defRPr sz="1513"/>
            </a:lvl3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>
          <a:xfrm>
            <a:off x="460192" y="180280"/>
            <a:ext cx="9141008" cy="746872"/>
          </a:xfrm>
        </p:spPr>
        <p:txBody>
          <a:bodyPr/>
          <a:lstStyle/>
          <a:p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 vert="horz" lIns="91420" tIns="45710" rIns="91420" bIns="45710" rtlCol="0" anchor="ctr"/>
          <a:lstStyle>
            <a:lvl1pPr>
              <a:defRPr lang="fr-FR" smtClean="0"/>
            </a:lvl1pPr>
          </a:lstStyle>
          <a:p>
            <a:r>
              <a:rPr lang="en-GB" smtClean="0"/>
              <a:t>Xavient Overview</a:t>
            </a:r>
            <a:endParaRPr lang="en-GB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266827" y="1394221"/>
            <a:ext cx="4334373" cy="4434792"/>
          </a:xfrm>
          <a:prstGeom prst="rect">
            <a:avLst/>
          </a:prstGeom>
        </p:spPr>
        <p:txBody>
          <a:bodyPr/>
          <a:lstStyle/>
          <a:p>
            <a:r>
              <a:rPr lang="en-GB" noProof="0" dirty="0" smtClean="0"/>
              <a:t>Click on the icon to insert a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451142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042">
          <p15:clr>
            <a:srgbClr val="FBAE40"/>
          </p15:clr>
        </p15:guide>
        <p15:guide id="2" pos="316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 vert="horz" lIns="91420" tIns="45710" rIns="91420" bIns="45710" rtlCol="0" anchor="ctr"/>
          <a:lstStyle>
            <a:lvl1pPr>
              <a:defRPr lang="fr-FR" smtClean="0"/>
            </a:lvl1pPr>
          </a:lstStyle>
          <a:p>
            <a:r>
              <a:rPr lang="en-GB" smtClean="0"/>
              <a:t>Xavient Overview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68594" y="1196977"/>
            <a:ext cx="1828800" cy="15544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114800" y="1196976"/>
            <a:ext cx="1828800" cy="15544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261006" y="1196975"/>
            <a:ext cx="1828800" cy="15544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45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 vert="horz" lIns="91420" tIns="45710" rIns="91420" bIns="45710" rtlCol="0" anchor="ctr"/>
          <a:lstStyle>
            <a:lvl1pPr>
              <a:defRPr lang="fr-FR" smtClean="0"/>
            </a:lvl1pPr>
          </a:lstStyle>
          <a:p>
            <a:r>
              <a:rPr lang="en-GB" smtClean="0"/>
              <a:t>Xavient Overview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7684" y="1173345"/>
            <a:ext cx="2492290" cy="2492290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93729" y="1447986"/>
            <a:ext cx="1600200" cy="164592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4375" y="1173345"/>
            <a:ext cx="2492290" cy="2492290"/>
          </a:xfrm>
          <a:prstGeom prst="rect">
            <a:avLst/>
          </a:prstGeom>
        </p:spPr>
      </p:pic>
      <p:sp>
        <p:nvSpPr>
          <p:cNvPr id="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00420" y="1447986"/>
            <a:ext cx="1600200" cy="164592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7311" y="1173345"/>
            <a:ext cx="2492290" cy="2492290"/>
          </a:xfrm>
          <a:prstGeom prst="rect">
            <a:avLst/>
          </a:prstGeom>
        </p:spPr>
      </p:pic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453356" y="1447986"/>
            <a:ext cx="1600200" cy="164592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9601" y="1173345"/>
            <a:ext cx="2492290" cy="2492290"/>
          </a:xfrm>
          <a:prstGeom prst="rect">
            <a:avLst/>
          </a:prstGeom>
        </p:spPr>
      </p:pic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945646" y="1447986"/>
            <a:ext cx="1600200" cy="164592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4730" y="3660817"/>
            <a:ext cx="2492290" cy="2492290"/>
          </a:xfrm>
          <a:prstGeom prst="rect">
            <a:avLst/>
          </a:prstGeom>
        </p:spPr>
      </p:pic>
      <p:sp>
        <p:nvSpPr>
          <p:cNvPr id="20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690775" y="3922758"/>
            <a:ext cx="1600200" cy="164592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1166" y="3649887"/>
            <a:ext cx="2492290" cy="2492290"/>
          </a:xfrm>
          <a:prstGeom prst="rect">
            <a:avLst/>
          </a:prstGeom>
        </p:spPr>
      </p:pic>
      <p:sp>
        <p:nvSpPr>
          <p:cNvPr id="2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207211" y="3911828"/>
            <a:ext cx="1600200" cy="164592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53456" y="3660817"/>
            <a:ext cx="2492290" cy="2492290"/>
          </a:xfrm>
          <a:prstGeom prst="rect">
            <a:avLst/>
          </a:prstGeom>
        </p:spPr>
      </p:pic>
      <p:sp>
        <p:nvSpPr>
          <p:cNvPr id="2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699501" y="3922758"/>
            <a:ext cx="1600200" cy="164592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79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over Xav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2065"/>
            <a:ext cx="10058400" cy="6507480"/>
          </a:xfrm>
          <a:prstGeom prst="rect">
            <a:avLst/>
          </a:prstGeom>
        </p:spPr>
      </p:pic>
      <p:sp>
        <p:nvSpPr>
          <p:cNvPr id="21" name="Shape 100"/>
          <p:cNvSpPr/>
          <p:nvPr userDrawn="1"/>
        </p:nvSpPr>
        <p:spPr>
          <a:xfrm>
            <a:off x="0" y="2271856"/>
            <a:ext cx="10058400" cy="1939637"/>
          </a:xfrm>
          <a:prstGeom prst="rect">
            <a:avLst/>
          </a:prstGeom>
          <a:solidFill>
            <a:srgbClr val="960000">
              <a:alpha val="65098"/>
            </a:srgbClr>
          </a:solidFill>
          <a:ln>
            <a:noFill/>
          </a:ln>
        </p:spPr>
        <p:txBody>
          <a:bodyPr lIns="105843" tIns="105843" rIns="105843" bIns="105843" anchor="ctr" anchorCtr="0">
            <a:noAutofit/>
          </a:bodyPr>
          <a:lstStyle/>
          <a:p>
            <a:pPr defTabSz="914199"/>
            <a:endParaRPr sz="1800" dirty="0">
              <a:solidFill>
                <a:srgbClr val="2323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460193" y="2598128"/>
            <a:ext cx="9141007" cy="61725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5171" y="5656383"/>
            <a:ext cx="2231329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over Xav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2065"/>
            <a:ext cx="10058400" cy="6507480"/>
          </a:xfrm>
          <a:prstGeom prst="rect">
            <a:avLst/>
          </a:prstGeom>
        </p:spPr>
      </p:pic>
      <p:sp>
        <p:nvSpPr>
          <p:cNvPr id="21" name="Shape 100"/>
          <p:cNvSpPr/>
          <p:nvPr userDrawn="1"/>
        </p:nvSpPr>
        <p:spPr>
          <a:xfrm>
            <a:off x="0" y="2271856"/>
            <a:ext cx="10058400" cy="1939637"/>
          </a:xfrm>
          <a:prstGeom prst="rect">
            <a:avLst/>
          </a:prstGeom>
          <a:solidFill>
            <a:srgbClr val="960000">
              <a:alpha val="65098"/>
            </a:srgbClr>
          </a:solidFill>
          <a:ln>
            <a:noFill/>
          </a:ln>
        </p:spPr>
        <p:txBody>
          <a:bodyPr lIns="105843" tIns="105843" rIns="105843" bIns="105843" anchor="ctr" anchorCtr="0">
            <a:noAutofit/>
          </a:bodyPr>
          <a:lstStyle/>
          <a:p>
            <a:pPr defTabSz="914199"/>
            <a:endParaRPr sz="1800" dirty="0">
              <a:solidFill>
                <a:srgbClr val="2323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Shape 101"/>
          <p:cNvSpPr txBox="1">
            <a:spLocks/>
          </p:cNvSpPr>
          <p:nvPr userDrawn="1"/>
        </p:nvSpPr>
        <p:spPr bwMode="gray">
          <a:xfrm>
            <a:off x="457198" y="3038475"/>
            <a:ext cx="9144002" cy="496883"/>
          </a:xfrm>
          <a:prstGeom prst="rect">
            <a:avLst/>
          </a:prstGeom>
          <a:noFill/>
          <a:ln>
            <a:noFill/>
          </a:ln>
        </p:spPr>
        <p:txBody>
          <a:bodyPr vert="horz" lIns="0" tIns="105843" rIns="105843" bIns="105843" rtlCol="0" anchor="ctr" anchorCtr="0">
            <a:noAutofit/>
          </a:bodyPr>
          <a:lstStyle>
            <a:lvl1pPr algn="l" defTabSz="8642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47" kern="1200" cap="all" baseline="0">
                <a:solidFill>
                  <a:schemeClr val="bg1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z="1600" b="1" cap="none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 Ideas….Simple Solutions</a:t>
            </a:r>
            <a:endParaRPr lang="en" sz="1600" b="1" cap="none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460193" y="2598128"/>
            <a:ext cx="9141007" cy="61725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5171" y="5656383"/>
            <a:ext cx="2231329" cy="804742"/>
          </a:xfrm>
          <a:prstGeom prst="rect">
            <a:avLst/>
          </a:prstGeom>
        </p:spPr>
      </p:pic>
      <p:sp>
        <p:nvSpPr>
          <p:cNvPr id="8" name="Shape 101"/>
          <p:cNvSpPr txBox="1">
            <a:spLocks/>
          </p:cNvSpPr>
          <p:nvPr userDrawn="1"/>
        </p:nvSpPr>
        <p:spPr bwMode="gray">
          <a:xfrm>
            <a:off x="457198" y="3546475"/>
            <a:ext cx="9144002" cy="496883"/>
          </a:xfrm>
          <a:prstGeom prst="rect">
            <a:avLst/>
          </a:prstGeom>
          <a:noFill/>
          <a:ln>
            <a:noFill/>
          </a:ln>
        </p:spPr>
        <p:txBody>
          <a:bodyPr vert="horz" lIns="0" tIns="105843" rIns="105843" bIns="105843" rtlCol="0" anchor="ctr" anchorCtr="0">
            <a:noAutofit/>
          </a:bodyPr>
          <a:lstStyle>
            <a:lvl1pPr algn="l" defTabSz="8642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47" kern="1200" cap="all" baseline="0">
                <a:solidFill>
                  <a:schemeClr val="bg1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Passion | Innovation | Simplicity</a:t>
            </a:r>
            <a:endParaRPr lang="en" sz="2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19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 Xav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058400" cy="3276600"/>
          </a:xfrm>
          <a:prstGeom prst="rect">
            <a:avLst/>
          </a:prstGeom>
        </p:spPr>
      </p:pic>
      <p:sp>
        <p:nvSpPr>
          <p:cNvPr id="7" name="Shape 100"/>
          <p:cNvSpPr/>
          <p:nvPr userDrawn="1"/>
        </p:nvSpPr>
        <p:spPr>
          <a:xfrm>
            <a:off x="0" y="3257014"/>
            <a:ext cx="10058400" cy="1603005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lIns="105843" tIns="105843" rIns="105843" bIns="105843" anchor="ctr" anchorCtr="0">
            <a:noAutofit/>
          </a:bodyPr>
          <a:lstStyle/>
          <a:p>
            <a:pPr defTabSz="914199"/>
            <a:endParaRPr sz="1800" dirty="0">
              <a:solidFill>
                <a:srgbClr val="2323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27"/>
          <p:cNvSpPr>
            <a:spLocks noGrp="1"/>
          </p:cNvSpPr>
          <p:nvPr>
            <p:ph type="title"/>
          </p:nvPr>
        </p:nvSpPr>
        <p:spPr>
          <a:xfrm>
            <a:off x="460193" y="3499303"/>
            <a:ext cx="9141007" cy="556372"/>
          </a:xfrm>
        </p:spPr>
        <p:txBody>
          <a:bodyPr anchor="ctr"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5171" y="5656383"/>
            <a:ext cx="2231329" cy="804742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60375" y="4079875"/>
            <a:ext cx="9140825" cy="592137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480750" y="6146995"/>
            <a:ext cx="4999049" cy="15329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945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mtClean="0"/>
              <a:t>Xavient Overview</a:t>
            </a:r>
            <a:endParaRPr lang="en-GB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30480" y="6146995"/>
            <a:ext cx="325849" cy="153294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945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F43E6FD-AB27-4108-A2FC-346BB5F75E3F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7" name="Connecteur droit 10"/>
          <p:cNvCxnSpPr/>
          <p:nvPr userDrawn="1"/>
        </p:nvCxnSpPr>
        <p:spPr bwMode="gray">
          <a:xfrm>
            <a:off x="480750" y="6181097"/>
            <a:ext cx="0" cy="93359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05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0"/>
          <p:cNvSpPr/>
          <p:nvPr userDrawn="1"/>
        </p:nvSpPr>
        <p:spPr>
          <a:xfrm>
            <a:off x="0" y="0"/>
            <a:ext cx="10058400" cy="1094892"/>
          </a:xfrm>
          <a:prstGeom prst="rect">
            <a:avLst/>
          </a:prstGeom>
          <a:solidFill>
            <a:srgbClr val="7F0000"/>
          </a:solidFill>
          <a:ln>
            <a:noFill/>
          </a:ln>
        </p:spPr>
        <p:txBody>
          <a:bodyPr lIns="105843" tIns="105843" rIns="105843" bIns="105843" anchor="ctr" anchorCtr="0">
            <a:noAutofit/>
          </a:bodyPr>
          <a:lstStyle/>
          <a:p>
            <a:pPr defTabSz="914199"/>
            <a:endParaRPr sz="1800" dirty="0">
              <a:solidFill>
                <a:srgbClr val="2323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0192" y="1412875"/>
            <a:ext cx="9189586" cy="44161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756"/>
              </a:spcBef>
              <a:buFont typeface="+mj-lt"/>
              <a:buNone/>
              <a:defRPr sz="2269" b="1" baseline="0">
                <a:solidFill>
                  <a:srgbClr val="7F000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756"/>
              </a:spcBef>
              <a:buFont typeface="Arial" panose="020B0604020202020204" pitchFamily="34" charset="0"/>
              <a:buNone/>
              <a:defRPr sz="2647" b="1"/>
            </a:lvl2pPr>
            <a:lvl3pPr marL="466756" indent="0">
              <a:buNone/>
              <a:defRPr/>
            </a:lvl3pPr>
            <a:lvl4pPr marL="849466" indent="0">
              <a:buFont typeface="Arial" panose="020B0604020202020204" pitchFamily="34" charset="0"/>
              <a:buNone/>
              <a:defRPr/>
            </a:lvl4pPr>
            <a:lvl5pPr marL="849466" indent="0">
              <a:buFont typeface="Arial" panose="020B0604020202020204" pitchFamily="34" charset="0"/>
              <a:buNone/>
              <a:defRPr/>
            </a:lvl5pPr>
          </a:lstStyle>
          <a:p>
            <a:r>
              <a:rPr lang="en-GB" noProof="0" dirty="0" smtClean="0"/>
              <a:t>1 |</a:t>
            </a:r>
          </a:p>
          <a:p>
            <a:r>
              <a:rPr lang="en-GB" noProof="0" dirty="0" smtClean="0"/>
              <a:t>2 |</a:t>
            </a:r>
          </a:p>
          <a:p>
            <a:r>
              <a:rPr lang="en-GB" noProof="0" dirty="0" smtClean="0"/>
              <a:t>3 |</a:t>
            </a:r>
          </a:p>
          <a:p>
            <a:endParaRPr lang="en-GB" noProof="0" dirty="0" smtClean="0"/>
          </a:p>
          <a:p>
            <a:endParaRPr lang="en-GB" noProof="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 vert="horz" lIns="91420" tIns="45710" rIns="91420" bIns="45710" rtlCol="0" anchor="ctr"/>
          <a:lstStyle>
            <a:lvl1pPr>
              <a:defRPr lang="fr-FR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mtClean="0"/>
              <a:t>Xavient Overview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F43E6FD-AB27-4108-A2FC-346BB5F75E3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Espace réservé du titre 1"/>
          <p:cNvSpPr txBox="1">
            <a:spLocks/>
          </p:cNvSpPr>
          <p:nvPr userDrawn="1"/>
        </p:nvSpPr>
        <p:spPr bwMode="gray">
          <a:xfrm>
            <a:off x="460192" y="180280"/>
            <a:ext cx="9141007" cy="746872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>
            <a:lvl1pPr algn="l" defTabSz="8642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00" kern="1200" cap="all" baseline="0" noProof="0" dirty="0">
                <a:solidFill>
                  <a:schemeClr val="tx1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b="1" cap="none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b="1" cap="none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559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 vert="horz" lIns="91420" tIns="45710" rIns="91420" bIns="45710" rtlCol="0" anchor="ctr"/>
          <a:lstStyle>
            <a:lvl1pPr>
              <a:defRPr lang="fr-FR" smtClean="0"/>
            </a:lvl1pPr>
          </a:lstStyle>
          <a:p>
            <a:r>
              <a:rPr lang="en-GB" smtClean="0"/>
              <a:t>Xavient Overview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26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 vert="horz" lIns="91420" tIns="45710" rIns="91420" bIns="45710" rtlCol="0" anchor="ctr"/>
          <a:lstStyle>
            <a:lvl1pPr>
              <a:defRPr lang="fr-FR" smtClean="0"/>
            </a:lvl1pPr>
          </a:lstStyle>
          <a:p>
            <a:r>
              <a:rPr lang="en-GB" smtClean="0"/>
              <a:t>Xavient Overview</a:t>
            </a:r>
            <a:endParaRPr lang="en-GB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 hasCustomPrompt="1"/>
          </p:nvPr>
        </p:nvSpPr>
        <p:spPr bwMode="gray">
          <a:xfrm>
            <a:off x="460192" y="1403226"/>
            <a:ext cx="9141007" cy="4425786"/>
          </a:xfrm>
        </p:spPr>
        <p:txBody>
          <a:bodyPr/>
          <a:lstStyle/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</p:spTree>
    <p:extLst>
      <p:ext uri="{BB962C8B-B14F-4D97-AF65-F5344CB8AC3E}">
        <p14:creationId xmlns:p14="http://schemas.microsoft.com/office/powerpoint/2010/main" val="2778633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60192" y="1403225"/>
            <a:ext cx="9141008" cy="44257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>
          <a:xfrm>
            <a:off x="460192" y="298907"/>
            <a:ext cx="9141007" cy="314379"/>
          </a:xfrm>
        </p:spPr>
        <p:txBody>
          <a:bodyPr anchor="ctr"/>
          <a:lstStyle/>
          <a:p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 vert="horz" lIns="91420" tIns="45710" rIns="91420" bIns="45710" rtlCol="0" anchor="ctr"/>
          <a:lstStyle>
            <a:lvl1pPr>
              <a:defRPr lang="fr-FR" smtClean="0"/>
            </a:lvl1pPr>
          </a:lstStyle>
          <a:p>
            <a:r>
              <a:rPr lang="en-GB" smtClean="0"/>
              <a:t>Xavient Overview</a:t>
            </a:r>
            <a:endParaRPr lang="en-GB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0193" y="620752"/>
            <a:ext cx="9141006" cy="310517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fr-FR" sz="16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en-GB" noProof="0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112535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 hasCustomPrompt="1"/>
          </p:nvPr>
        </p:nvSpPr>
        <p:spPr bwMode="gray">
          <a:xfrm>
            <a:off x="5187618" y="1403225"/>
            <a:ext cx="4413582" cy="4423447"/>
          </a:xfrm>
          <a:prstGeom prst="rect">
            <a:avLst/>
          </a:prstGeom>
        </p:spPr>
        <p:txBody>
          <a:bodyPr/>
          <a:lstStyle>
            <a:lvl1pPr>
              <a:defRPr sz="1891"/>
            </a:lvl1pPr>
            <a:lvl2pPr>
              <a:defRPr sz="1702"/>
            </a:lvl2pPr>
            <a:lvl3pPr>
              <a:defRPr sz="1513"/>
            </a:lvl3pPr>
            <a:lvl4pPr>
              <a:defRPr sz="1513"/>
            </a:lvl4pPr>
            <a:lvl5pPr>
              <a:defRPr sz="1513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60193" y="1403226"/>
            <a:ext cx="4410592" cy="4422998"/>
          </a:xfrm>
          <a:prstGeom prst="rect">
            <a:avLst/>
          </a:prstGeom>
        </p:spPr>
        <p:txBody>
          <a:bodyPr/>
          <a:lstStyle>
            <a:lvl1pPr>
              <a:defRPr sz="1891"/>
            </a:lvl1pPr>
            <a:lvl2pPr>
              <a:defRPr sz="1702"/>
            </a:lvl2pPr>
            <a:lvl3pPr>
              <a:defRPr sz="1513"/>
            </a:lvl3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>
          <a:xfrm>
            <a:off x="460192" y="180280"/>
            <a:ext cx="9141007" cy="746872"/>
          </a:xfrm>
        </p:spPr>
        <p:txBody>
          <a:bodyPr/>
          <a:lstStyle/>
          <a:p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 vert="horz" lIns="91420" tIns="45710" rIns="91420" bIns="45710" rtlCol="0" anchor="ctr"/>
          <a:lstStyle>
            <a:lvl1pPr>
              <a:defRPr lang="fr-FR" smtClean="0"/>
            </a:lvl1pPr>
          </a:lstStyle>
          <a:p>
            <a:r>
              <a:rPr lang="en-GB" smtClean="0"/>
              <a:t>Xavient Overview</a:t>
            </a:r>
            <a:endParaRPr lang="en-GB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431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460192" y="180280"/>
            <a:ext cx="9141007" cy="746872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480750" y="6146995"/>
            <a:ext cx="4999049" cy="15329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945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199"/>
            <a:r>
              <a:rPr lang="en-GB" smtClean="0"/>
              <a:t>Xavient Overview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30480" y="6146995"/>
            <a:ext cx="325849" cy="153294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945">
                <a:solidFill>
                  <a:srgbClr val="46464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199"/>
            <a:fld id="{AF43E6FD-AB27-4108-A2FC-346BB5F75E3F}" type="slidenum">
              <a:rPr lang="en-GB" smtClean="0"/>
              <a:pPr defTabSz="914199"/>
              <a:t>‹#›</a:t>
            </a:fld>
            <a:endParaRPr lang="en-GB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480750" y="6181097"/>
            <a:ext cx="0" cy="93359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457200" y="996585"/>
            <a:ext cx="1828800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10058101" cy="101242"/>
          </a:xfrm>
          <a:prstGeom prst="rect">
            <a:avLst/>
          </a:prstGeom>
          <a:solidFill>
            <a:srgbClr val="7F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99"/>
            <a:endParaRPr lang="en-GB" sz="1702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86291" y="5871146"/>
            <a:ext cx="1524937" cy="572502"/>
          </a:xfrm>
          <a:prstGeom prst="rect">
            <a:avLst/>
          </a:prstGeom>
        </p:spPr>
      </p:pic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460192" y="1403227"/>
            <a:ext cx="9141007" cy="44257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</p:spTree>
    <p:extLst>
      <p:ext uri="{BB962C8B-B14F-4D97-AF65-F5344CB8AC3E}">
        <p14:creationId xmlns:p14="http://schemas.microsoft.com/office/powerpoint/2010/main" val="73233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64284" rtl="0" eaLnBrk="1" latinLnBrk="0" hangingPunct="1">
        <a:lnSpc>
          <a:spcPct val="90000"/>
        </a:lnSpc>
        <a:spcBef>
          <a:spcPct val="0"/>
        </a:spcBef>
        <a:buNone/>
        <a:defRPr lang="en-GB" sz="2400" kern="1200" cap="none" baseline="0" noProof="0" dirty="0">
          <a:solidFill>
            <a:srgbClr val="7F0000"/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1pPr>
    </p:titleStyle>
    <p:bodyStyle>
      <a:lvl1pPr marL="256641" indent="-256641" algn="l" defTabSz="864284" rtl="0" eaLnBrk="1" latinLnBrk="0" hangingPunct="1">
        <a:spcBef>
          <a:spcPts val="1702"/>
        </a:spcBef>
        <a:buClr>
          <a:srgbClr val="7F0000"/>
        </a:buClr>
        <a:buSzPct val="90000"/>
        <a:buFont typeface="Cambria" panose="02040503050406030204" pitchFamily="18" charset="0"/>
        <a:buChar char="•"/>
        <a:tabLst/>
        <a:defRPr sz="2400" kern="1200" normalizeH="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76871" indent="-229626" algn="l" defTabSz="864284" rtl="0" eaLnBrk="1" latinLnBrk="0" hangingPunct="1">
        <a:spcBef>
          <a:spcPts val="389"/>
        </a:spcBef>
        <a:buClr>
          <a:srgbClr val="7F0001"/>
        </a:buClr>
        <a:buSzPct val="90000"/>
        <a:buFont typeface="Wingdings" panose="05000000000000000000" pitchFamily="2" charset="2"/>
        <a:buChar char=""/>
        <a:tabLst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35013" marR="0" indent="-192105" algn="l" defTabSz="685876" rtl="0" eaLnBrk="1" fontAlgn="auto" latinLnBrk="0" hangingPunct="1">
        <a:lnSpc>
          <a:spcPct val="100000"/>
        </a:lnSpc>
        <a:spcBef>
          <a:spcPts val="389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800" i="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36513" indent="-195107" algn="l" defTabSz="864284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513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32011" marR="0" indent="-187603" algn="l" defTabSz="864284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513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20559" indent="-84046" algn="l" defTabSz="864284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513" kern="1200">
          <a:solidFill>
            <a:schemeClr val="tx1"/>
          </a:solidFill>
          <a:latin typeface="+mn-lt"/>
          <a:ea typeface="+mn-ea"/>
          <a:cs typeface="+mn-cs"/>
        </a:defRPr>
      </a:lvl6pPr>
      <a:lvl7pPr marL="340344" indent="0" algn="l" defTabSz="864284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513" kern="1200">
          <a:solidFill>
            <a:schemeClr val="tx1"/>
          </a:solidFill>
          <a:latin typeface="+mn-lt"/>
          <a:ea typeface="+mn-ea"/>
          <a:cs typeface="+mn-cs"/>
        </a:defRPr>
      </a:lvl7pPr>
      <a:lvl8pPr marL="3241063" indent="-216071" algn="l" defTabSz="864284" rtl="0" eaLnBrk="1" latinLnBrk="0" hangingPunct="1">
        <a:spcBef>
          <a:spcPct val="20000"/>
        </a:spcBef>
        <a:buFont typeface="Arial" pitchFamily="34" charset="0"/>
        <a:buChar char="•"/>
        <a:defRPr sz="1891" kern="1200">
          <a:solidFill>
            <a:schemeClr val="tx1"/>
          </a:solidFill>
          <a:latin typeface="+mn-lt"/>
          <a:ea typeface="+mn-ea"/>
          <a:cs typeface="+mn-cs"/>
        </a:defRPr>
      </a:lvl8pPr>
      <a:lvl9pPr marL="3673205" indent="-216071" algn="l" defTabSz="864284" rtl="0" eaLnBrk="1" latinLnBrk="0" hangingPunct="1">
        <a:spcBef>
          <a:spcPct val="20000"/>
        </a:spcBef>
        <a:buFont typeface="Arial" pitchFamily="34" charset="0"/>
        <a:buChar char="•"/>
        <a:defRPr sz="1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64284" rtl="0" eaLnBrk="1" latinLnBrk="0" hangingPunct="1">
        <a:defRPr sz="1702" kern="1200">
          <a:solidFill>
            <a:schemeClr val="tx1"/>
          </a:solidFill>
          <a:latin typeface="+mn-lt"/>
          <a:ea typeface="+mn-ea"/>
          <a:cs typeface="+mn-cs"/>
        </a:defRPr>
      </a:lvl1pPr>
      <a:lvl2pPr marL="432142" algn="l" defTabSz="864284" rtl="0" eaLnBrk="1" latinLnBrk="0" hangingPunct="1">
        <a:defRPr sz="1702" kern="1200">
          <a:solidFill>
            <a:schemeClr val="tx1"/>
          </a:solidFill>
          <a:latin typeface="+mn-lt"/>
          <a:ea typeface="+mn-ea"/>
          <a:cs typeface="+mn-cs"/>
        </a:defRPr>
      </a:lvl2pPr>
      <a:lvl3pPr marL="864284" algn="l" defTabSz="864284" rtl="0" eaLnBrk="1" latinLnBrk="0" hangingPunct="1">
        <a:defRPr sz="1702" kern="1200">
          <a:solidFill>
            <a:schemeClr val="tx1"/>
          </a:solidFill>
          <a:latin typeface="+mn-lt"/>
          <a:ea typeface="+mn-ea"/>
          <a:cs typeface="+mn-cs"/>
        </a:defRPr>
      </a:lvl3pPr>
      <a:lvl4pPr marL="1296426" algn="l" defTabSz="864284" rtl="0" eaLnBrk="1" latinLnBrk="0" hangingPunct="1">
        <a:defRPr sz="1702" kern="1200">
          <a:solidFill>
            <a:schemeClr val="tx1"/>
          </a:solidFill>
          <a:latin typeface="+mn-lt"/>
          <a:ea typeface="+mn-ea"/>
          <a:cs typeface="+mn-cs"/>
        </a:defRPr>
      </a:lvl4pPr>
      <a:lvl5pPr marL="1728567" algn="l" defTabSz="864284" rtl="0" eaLnBrk="1" latinLnBrk="0" hangingPunct="1">
        <a:defRPr sz="1702" kern="1200">
          <a:solidFill>
            <a:schemeClr val="tx1"/>
          </a:solidFill>
          <a:latin typeface="+mn-lt"/>
          <a:ea typeface="+mn-ea"/>
          <a:cs typeface="+mn-cs"/>
        </a:defRPr>
      </a:lvl5pPr>
      <a:lvl6pPr marL="2160710" algn="l" defTabSz="864284" rtl="0" eaLnBrk="1" latinLnBrk="0" hangingPunct="1">
        <a:defRPr sz="1702" kern="1200">
          <a:solidFill>
            <a:schemeClr val="tx1"/>
          </a:solidFill>
          <a:latin typeface="+mn-lt"/>
          <a:ea typeface="+mn-ea"/>
          <a:cs typeface="+mn-cs"/>
        </a:defRPr>
      </a:lvl6pPr>
      <a:lvl7pPr marL="2592850" algn="l" defTabSz="864284" rtl="0" eaLnBrk="1" latinLnBrk="0" hangingPunct="1">
        <a:defRPr sz="1702" kern="1200">
          <a:solidFill>
            <a:schemeClr val="tx1"/>
          </a:solidFill>
          <a:latin typeface="+mn-lt"/>
          <a:ea typeface="+mn-ea"/>
          <a:cs typeface="+mn-cs"/>
        </a:defRPr>
      </a:lvl7pPr>
      <a:lvl8pPr marL="3024993" algn="l" defTabSz="864284" rtl="0" eaLnBrk="1" latinLnBrk="0" hangingPunct="1">
        <a:defRPr sz="1702" kern="1200">
          <a:solidFill>
            <a:schemeClr val="tx1"/>
          </a:solidFill>
          <a:latin typeface="+mn-lt"/>
          <a:ea typeface="+mn-ea"/>
          <a:cs typeface="+mn-cs"/>
        </a:defRPr>
      </a:lvl8pPr>
      <a:lvl9pPr marL="3457134" algn="l" defTabSz="864284" rtl="0" eaLnBrk="1" latinLnBrk="0" hangingPunct="1">
        <a:defRPr sz="17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Starter 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192" y="199292"/>
            <a:ext cx="9141007" cy="72786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Prerequisite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Alfred Overview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575785" y="1346752"/>
            <a:ext cx="90254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/>
              <a:t>Install Docker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     </a:t>
            </a:r>
            <a:r>
              <a:rPr lang="en-US" sz="1600" dirty="0" smtClean="0">
                <a:solidFill>
                  <a:srgbClr val="7F0000"/>
                </a:solidFill>
              </a:rPr>
              <a:t>Command</a:t>
            </a:r>
            <a:r>
              <a:rPr lang="en-US" sz="1800" dirty="0" smtClean="0">
                <a:solidFill>
                  <a:srgbClr val="7F0000"/>
                </a:solidFill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Install Docker-compose</a:t>
            </a:r>
            <a:r>
              <a:rPr lang="en-US" sz="20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1600" dirty="0" smtClean="0">
                <a:solidFill>
                  <a:srgbClr val="7F0000"/>
                </a:solidFill>
              </a:rPr>
              <a:t>Command: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 Setup Volume directory structure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3940" t="84309" r="14403" b="12974"/>
          <a:stretch/>
        </p:blipFill>
        <p:spPr>
          <a:xfrm>
            <a:off x="2110083" y="2808887"/>
            <a:ext cx="6809127" cy="397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3940" t="84309" r="23671" b="12974"/>
          <a:stretch/>
        </p:blipFill>
        <p:spPr>
          <a:xfrm>
            <a:off x="2110083" y="1908313"/>
            <a:ext cx="5841224" cy="359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60608" y="3745355"/>
            <a:ext cx="5690568" cy="1535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cd /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;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mkdir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volume;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cd  volume</a:t>
            </a:r>
          </a:p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mkdir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jenkins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; 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mkdir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artifactory; 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mkdir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sonar_postgres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; 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cd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sonar_postgres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;  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mkdir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data;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48" y="3836789"/>
            <a:ext cx="6229350" cy="1636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10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192" y="199292"/>
            <a:ext cx="9141007" cy="72786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Quick Setup 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Devops Starter Kit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990349" y="1439517"/>
            <a:ext cx="90680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+mj-lt"/>
              <a:buAutoNum type="arabicPeriod"/>
            </a:pPr>
            <a:r>
              <a:rPr lang="en-US" sz="2000" dirty="0" smtClean="0"/>
              <a:t>Git checkout:  Checkout the toolkit .</a:t>
            </a:r>
          </a:p>
          <a:p>
            <a:pPr defTabSz="225425"/>
            <a:r>
              <a:rPr lang="en-US" sz="2000" dirty="0"/>
              <a:t>	</a:t>
            </a:r>
            <a:r>
              <a:rPr lang="en-US" sz="2000" dirty="0" smtClean="0">
                <a:solidFill>
                  <a:srgbClr val="7F0000"/>
                </a:solidFill>
              </a:rPr>
              <a:t>Command</a:t>
            </a:r>
            <a:r>
              <a:rPr lang="en-US" sz="2000" dirty="0">
                <a:solidFill>
                  <a:srgbClr val="7F0000"/>
                </a:solidFill>
              </a:rPr>
              <a:t>: </a:t>
            </a:r>
            <a:r>
              <a:rPr lang="en-US" sz="2000" dirty="0" smtClean="0">
                <a:solidFill>
                  <a:srgbClr val="7F0000"/>
                </a:solidFill>
              </a:rPr>
              <a:t> </a:t>
            </a:r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checkout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http://git.xavient.com/DevOps/Docker_CI.git 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.</a:t>
            </a:r>
          </a:p>
          <a:p>
            <a:pPr defTabSz="225425"/>
            <a:endParaRPr lang="en-US" sz="20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defTabSz="225425"/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smtClean="0"/>
              <a:t>2. Select Jenkins + </a:t>
            </a:r>
            <a:r>
              <a:rPr lang="en-US" sz="2000" dirty="0" err="1" smtClean="0"/>
              <a:t>SonarQube</a:t>
            </a:r>
            <a:r>
              <a:rPr lang="en-US" sz="2000" dirty="0" smtClean="0"/>
              <a:t> + Artifactory toolkit </a:t>
            </a:r>
          </a:p>
          <a:p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rgbClr val="7F0000"/>
                </a:solidFill>
              </a:rPr>
              <a:t>Command: 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cd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CI_ToolKit_Artifactory_v.5.4.4</a:t>
            </a:r>
          </a:p>
          <a:p>
            <a:pPr marL="225425" indent="-225425">
              <a:buFont typeface="+mj-lt"/>
              <a:buAutoNum type="arabicPeriod" startAt="2"/>
            </a:pP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3. Setting up Starter kit :</a:t>
            </a:r>
          </a:p>
          <a:p>
            <a:pPr defTabSz="225425"/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7F0000"/>
                </a:solidFill>
              </a:rPr>
              <a:t>Command: 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docker-compose up -d</a:t>
            </a:r>
          </a:p>
          <a:p>
            <a:endParaRPr lang="en-US" sz="2000" dirty="0" smtClean="0"/>
          </a:p>
          <a:p>
            <a:r>
              <a:rPr lang="en-US" sz="2000" dirty="0" smtClean="0"/>
              <a:t>And </a:t>
            </a:r>
            <a:r>
              <a:rPr lang="en-US" sz="2000" dirty="0">
                <a:solidFill>
                  <a:srgbClr val="6DB33F"/>
                </a:solidFill>
              </a:rPr>
              <a:t>D</a:t>
            </a:r>
            <a:r>
              <a:rPr lang="en-US" sz="2000" dirty="0" smtClean="0">
                <a:solidFill>
                  <a:srgbClr val="6DB33F"/>
                </a:solidFill>
              </a:rPr>
              <a:t>one…</a:t>
            </a:r>
            <a:endParaRPr lang="en-US" sz="2000" dirty="0">
              <a:solidFill>
                <a:srgbClr val="6DB3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58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Xavient Overview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71" y="569599"/>
            <a:ext cx="9644805" cy="5032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8496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Xavient Overview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0" y="566668"/>
            <a:ext cx="9622330" cy="5324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802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Xavient Overview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Jenkins</a:t>
            </a:r>
            <a:r>
              <a:rPr lang="en-US" dirty="0" smtClean="0"/>
              <a:t>: Dashboard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  <p:pic>
        <p:nvPicPr>
          <p:cNvPr id="1026" name="Picture 2" descr="C:\Users\nvirmani\Desktop\devops images\jenkins_initial_passwo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17" y="2813253"/>
            <a:ext cx="778192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4597" y="1298762"/>
            <a:ext cx="9087589" cy="160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Jenkins URL -: </a:t>
            </a:r>
            <a:r>
              <a:rPr lang="en-US" dirty="0" smtClean="0">
                <a:solidFill>
                  <a:srgbClr val="0070C0"/>
                </a:solidFill>
              </a:rPr>
              <a:t>http://&lt;hostname&gt;:8080</a:t>
            </a:r>
          </a:p>
          <a:p>
            <a:endParaRPr lang="en-US" dirty="0"/>
          </a:p>
          <a:p>
            <a:r>
              <a:rPr lang="en-US" dirty="0" smtClean="0"/>
              <a:t>Unlock Jenkins using the administrator password mentioned in the file on the path mentioned.</a:t>
            </a:r>
          </a:p>
          <a:p>
            <a:pPr lvl="0"/>
            <a:endParaRPr lang="en-US" dirty="0" smtClean="0"/>
          </a:p>
          <a:p>
            <a:pPr lvl="0"/>
            <a:r>
              <a:rPr lang="en-US" sz="2000" dirty="0">
                <a:solidFill>
                  <a:srgbClr val="7F0000"/>
                </a:solidFill>
              </a:rPr>
              <a:t>Command :</a:t>
            </a:r>
            <a:r>
              <a:rPr lang="en-US" dirty="0" smtClean="0"/>
              <a:t> 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docker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exec ${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image_name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} cat /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jenkins_home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/secrets/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initialAdminPassword</a:t>
            </a:r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3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192" y="199292"/>
            <a:ext cx="9141007" cy="72786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Jenkins: </a:t>
            </a:r>
            <a:r>
              <a:rPr lang="en-US" dirty="0"/>
              <a:t>Dashboard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Devops Starter Kit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42" y="2335862"/>
            <a:ext cx="524747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3944" y="1415675"/>
            <a:ext cx="7456867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first Admin user on Jenkins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Jenkins: Dashboard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Xavient Overview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26" y="1734781"/>
            <a:ext cx="8220912" cy="422813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6327" y="1146220"/>
            <a:ext cx="7317212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 Plugins installation.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83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Jenkins: Dashboard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Xavient Overview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5122" name="Picture 2" descr="Image result for jenkins first 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47" y="1358096"/>
            <a:ext cx="8971392" cy="424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2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192" y="199292"/>
            <a:ext cx="9141007" cy="72786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Artifactory: </a:t>
            </a:r>
            <a:r>
              <a:rPr lang="en-US" dirty="0" smtClean="0">
                <a:solidFill>
                  <a:schemeClr val="tx1"/>
                </a:solidFill>
              </a:rPr>
              <a:t>Dashboard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Devops Starter Kit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72732" y="1133341"/>
            <a:ext cx="6838682" cy="81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Nexus </a:t>
            </a:r>
            <a:r>
              <a:rPr lang="en-US" b="1" dirty="0"/>
              <a:t>URL -: </a:t>
            </a:r>
            <a:r>
              <a:rPr lang="en-US" dirty="0">
                <a:solidFill>
                  <a:srgbClr val="0070C0"/>
                </a:solidFill>
              </a:rPr>
              <a:t>http://&lt;hostname&gt;:</a:t>
            </a:r>
            <a:r>
              <a:rPr lang="en-US" dirty="0" smtClean="0">
                <a:solidFill>
                  <a:srgbClr val="0070C0"/>
                </a:solidFill>
              </a:rPr>
              <a:t>8081</a:t>
            </a:r>
          </a:p>
          <a:p>
            <a:r>
              <a:rPr lang="en-US" b="1" dirty="0"/>
              <a:t>Username/Password -: </a:t>
            </a:r>
            <a:r>
              <a:rPr lang="en-US" dirty="0" smtClean="0">
                <a:solidFill>
                  <a:srgbClr val="0070C0"/>
                </a:solidFill>
              </a:rPr>
              <a:t>admin/password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16" y="1736575"/>
            <a:ext cx="8860662" cy="417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11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192" y="199292"/>
            <a:ext cx="9141007" cy="72786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SonarQube</a:t>
            </a:r>
            <a:r>
              <a:rPr lang="en-US" dirty="0" smtClean="0"/>
              <a:t>: Dashboard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Devops Starter Kit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2" y="1783618"/>
            <a:ext cx="7619999" cy="4260100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72732" y="1133340"/>
            <a:ext cx="6838682" cy="81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SonarQube</a:t>
            </a:r>
            <a:r>
              <a:rPr lang="en-US" b="1" dirty="0" smtClean="0"/>
              <a:t> </a:t>
            </a:r>
            <a:r>
              <a:rPr lang="en-US" b="1" dirty="0"/>
              <a:t>URL -: </a:t>
            </a:r>
            <a:r>
              <a:rPr lang="en-US" dirty="0">
                <a:solidFill>
                  <a:srgbClr val="0070C0"/>
                </a:solidFill>
              </a:rPr>
              <a:t>http://&lt;hostname</a:t>
            </a:r>
            <a:r>
              <a:rPr lang="en-US" dirty="0" smtClean="0">
                <a:solidFill>
                  <a:srgbClr val="0070C0"/>
                </a:solidFill>
              </a:rPr>
              <a:t>&gt;:9000</a:t>
            </a:r>
          </a:p>
          <a:p>
            <a:r>
              <a:rPr lang="en-US" b="1" dirty="0"/>
              <a:t>Username/Password -: </a:t>
            </a:r>
            <a:r>
              <a:rPr lang="en-US" dirty="0" smtClean="0">
                <a:solidFill>
                  <a:srgbClr val="0070C0"/>
                </a:solidFill>
              </a:rPr>
              <a:t>admin/admin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1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 noGrp="1"/>
          </p:cNvSpPr>
          <p:nvPr>
            <p:ph type="body" sz="quarter" idx="13"/>
          </p:nvPr>
        </p:nvSpPr>
        <p:spPr>
          <a:xfrm>
            <a:off x="480750" y="1303255"/>
            <a:ext cx="9189586" cy="4729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-40005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7F0000"/>
                </a:solidFill>
                <a:latin typeface="+mj-lt"/>
                <a:cs typeface="Arial" charset="0"/>
              </a:rPr>
              <a:t>1 | </a:t>
            </a:r>
            <a:r>
              <a:rPr lang="en-US" sz="2000" dirty="0" smtClean="0">
                <a:solidFill>
                  <a:srgbClr val="7F0000"/>
                </a:solidFill>
                <a:latin typeface="+mj-lt"/>
                <a:cs typeface="Arial" charset="0"/>
              </a:rPr>
              <a:t>Introduction to DevOps and Starter Kit</a:t>
            </a:r>
            <a:endParaRPr lang="en-US" sz="2000" dirty="0">
              <a:solidFill>
                <a:srgbClr val="7F0000"/>
              </a:solidFill>
              <a:latin typeface="+mj-lt"/>
              <a:cs typeface="Arial" charset="0"/>
            </a:endParaRPr>
          </a:p>
          <a:p>
            <a:pPr marL="685800" lvl="1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b="0" dirty="0" smtClean="0">
                <a:latin typeface="+mj-lt"/>
                <a:cs typeface="Arial" charset="0"/>
              </a:rPr>
              <a:t>DevOps Starter kit Features</a:t>
            </a:r>
          </a:p>
          <a:p>
            <a:pPr marL="400050" lvl="1" indent="0" fontAlgn="base">
              <a:spcBef>
                <a:spcPct val="0"/>
              </a:spcBef>
              <a:spcAft>
                <a:spcPts val="600"/>
              </a:spcAft>
              <a:buNone/>
            </a:pPr>
            <a:endParaRPr lang="en-US" sz="1800" b="0" dirty="0" smtClean="0">
              <a:latin typeface="+mj-lt"/>
              <a:cs typeface="Arial" charset="0"/>
            </a:endParaRPr>
          </a:p>
          <a:p>
            <a:pPr mar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7F0000"/>
                </a:solidFill>
                <a:latin typeface="+mj-lt"/>
                <a:cs typeface="Arial" charset="0"/>
              </a:rPr>
              <a:t>2 | Introduction to DevOps</a:t>
            </a:r>
          </a:p>
          <a:p>
            <a:pPr marL="685800" lvl="1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b="0" dirty="0">
                <a:latin typeface="+mj-lt"/>
                <a:cs typeface="Arial" charset="0"/>
              </a:rPr>
              <a:t>DevOps</a:t>
            </a:r>
          </a:p>
          <a:p>
            <a:pPr marL="685800" lvl="1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b="0" dirty="0" smtClean="0">
                <a:latin typeface="+mj-lt"/>
                <a:cs typeface="Arial" charset="0"/>
              </a:rPr>
              <a:t>DevOps tools</a:t>
            </a:r>
          </a:p>
          <a:p>
            <a:pPr marL="400050" lvl="1" indent="0" fontAlgn="base">
              <a:spcBef>
                <a:spcPct val="0"/>
              </a:spcBef>
              <a:spcAft>
                <a:spcPts val="600"/>
              </a:spcAft>
              <a:buNone/>
            </a:pPr>
            <a:endParaRPr lang="en-US" sz="1800" b="0" dirty="0">
              <a:latin typeface="+mj-lt"/>
              <a:cs typeface="Arial" charset="0"/>
            </a:endParaRPr>
          </a:p>
          <a:p>
            <a:pPr marL="400050" lvl="1" indent="-4000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7F0000"/>
                </a:solidFill>
                <a:latin typeface="+mj-lt"/>
                <a:cs typeface="Arial" charset="0"/>
              </a:rPr>
              <a:t>3 </a:t>
            </a:r>
            <a:r>
              <a:rPr lang="en-US" sz="2000" dirty="0">
                <a:solidFill>
                  <a:srgbClr val="7F0000"/>
                </a:solidFill>
                <a:latin typeface="+mj-lt"/>
                <a:cs typeface="Arial" charset="0"/>
              </a:rPr>
              <a:t>| </a:t>
            </a:r>
            <a:r>
              <a:rPr lang="en-US" sz="2000" dirty="0" smtClean="0">
                <a:solidFill>
                  <a:srgbClr val="7F0000"/>
                </a:solidFill>
                <a:latin typeface="+mj-lt"/>
                <a:cs typeface="Arial" charset="0"/>
              </a:rPr>
              <a:t>Setup using </a:t>
            </a:r>
            <a:r>
              <a:rPr lang="en-US" sz="2000" dirty="0">
                <a:solidFill>
                  <a:srgbClr val="7F0000"/>
                </a:solidFill>
                <a:cs typeface="Arial" charset="0"/>
              </a:rPr>
              <a:t>DevOps Starter Kit</a:t>
            </a:r>
            <a:endParaRPr lang="en-US" sz="2000" dirty="0">
              <a:solidFill>
                <a:srgbClr val="7F0000"/>
              </a:solidFill>
              <a:latin typeface="+mj-lt"/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Alfred Overview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56329" y="164443"/>
            <a:ext cx="1603324" cy="820417"/>
          </a:xfrm>
          <a:prstGeom prst="rect">
            <a:avLst/>
          </a:prstGeom>
          <a:solidFill>
            <a:srgbClr val="7F0000"/>
          </a:solidFill>
        </p:spPr>
        <p:txBody>
          <a:bodyPr wrap="none" anchor="ctr"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chemeClr val="bg1"/>
                </a:solidFill>
                <a:cs typeface="Arial" charset="0"/>
              </a:rPr>
              <a:t>Agenda </a:t>
            </a:r>
            <a:endParaRPr lang="en-US" sz="2800" b="1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3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0193" y="2941028"/>
            <a:ext cx="9141007" cy="61725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86411" y="3593206"/>
            <a:ext cx="346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Neeraj Virmani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6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193" y="3767527"/>
            <a:ext cx="9141007" cy="556372"/>
          </a:xfrm>
        </p:spPr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/>
              <a:t>DevOps Starter </a:t>
            </a:r>
            <a:r>
              <a:rPr lang="en-US" dirty="0" smtClean="0"/>
              <a:t>Kit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Alfred </a:t>
            </a:r>
            <a:r>
              <a:rPr lang="en-GB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43E6FD-AB27-4108-A2FC-346BB5F75E3F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90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Starter kit Features: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6" name="Freeform 5"/>
          <p:cNvSpPr/>
          <p:nvPr/>
        </p:nvSpPr>
        <p:spPr>
          <a:xfrm>
            <a:off x="2228045" y="2434230"/>
            <a:ext cx="953037" cy="940035"/>
          </a:xfrm>
          <a:custGeom>
            <a:avLst/>
            <a:gdLst>
              <a:gd name="connsiteX0" fmla="*/ 0 w 953037"/>
              <a:gd name="connsiteY0" fmla="*/ 940035 h 940035"/>
              <a:gd name="connsiteX1" fmla="*/ 798490 w 953037"/>
              <a:gd name="connsiteY1" fmla="*/ 12756 h 940035"/>
              <a:gd name="connsiteX2" fmla="*/ 862885 w 953037"/>
              <a:gd name="connsiteY2" fmla="*/ 412001 h 940035"/>
              <a:gd name="connsiteX3" fmla="*/ 953037 w 953037"/>
              <a:gd name="connsiteY3" fmla="*/ 579426 h 940035"/>
              <a:gd name="connsiteX4" fmla="*/ 953037 w 953037"/>
              <a:gd name="connsiteY4" fmla="*/ 579426 h 94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037" h="940035">
                <a:moveTo>
                  <a:pt x="0" y="940035"/>
                </a:moveTo>
                <a:cubicBezTo>
                  <a:pt x="327338" y="520398"/>
                  <a:pt x="654676" y="100762"/>
                  <a:pt x="798490" y="12756"/>
                </a:cubicBezTo>
                <a:cubicBezTo>
                  <a:pt x="942304" y="-75250"/>
                  <a:pt x="837127" y="317556"/>
                  <a:pt x="862885" y="412001"/>
                </a:cubicBezTo>
                <a:cubicBezTo>
                  <a:pt x="888643" y="506446"/>
                  <a:pt x="953037" y="579426"/>
                  <a:pt x="953037" y="579426"/>
                </a:cubicBezTo>
                <a:lnTo>
                  <a:pt x="953037" y="579426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0750" y="6146995"/>
            <a:ext cx="4999049" cy="153294"/>
          </a:xfrm>
        </p:spPr>
        <p:txBody>
          <a:bodyPr/>
          <a:lstStyle/>
          <a:p>
            <a:r>
              <a:rPr lang="en-GB" dirty="0" smtClean="0"/>
              <a:t>Alfred Overview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13832" y="1301370"/>
            <a:ext cx="93127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Effortless setup.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Infrastructure with containers of tools, such as:</a:t>
            </a:r>
          </a:p>
          <a:p>
            <a:pPr marL="682737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 smtClean="0"/>
              <a:t>Jenkins</a:t>
            </a:r>
            <a:r>
              <a:rPr lang="en-US" sz="1800" dirty="0" smtClean="0"/>
              <a:t> : CI/CD &amp; build tool</a:t>
            </a:r>
          </a:p>
          <a:p>
            <a:pPr marL="682737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 err="1" smtClean="0"/>
              <a:t>Artifctory</a:t>
            </a:r>
            <a:r>
              <a:rPr lang="en-US" sz="1800" b="1" smtClean="0"/>
              <a:t> </a:t>
            </a:r>
            <a:r>
              <a:rPr lang="en-US" sz="1800" smtClean="0"/>
              <a:t>: </a:t>
            </a:r>
            <a:r>
              <a:rPr lang="en-US" sz="1800" dirty="0" smtClean="0"/>
              <a:t>Binary Repository </a:t>
            </a:r>
            <a:endParaRPr lang="en-US" sz="1800" dirty="0"/>
          </a:p>
          <a:p>
            <a:pPr marL="682737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 smtClean="0"/>
              <a:t>Sonar</a:t>
            </a:r>
            <a:r>
              <a:rPr lang="en-US" sz="1800" dirty="0" smtClean="0"/>
              <a:t>    : </a:t>
            </a:r>
            <a:r>
              <a:rPr lang="en-US" sz="1800" dirty="0"/>
              <a:t>Code Quality </a:t>
            </a:r>
            <a:r>
              <a:rPr lang="en-US" sz="1800" dirty="0" smtClean="0"/>
              <a:t>tool</a:t>
            </a:r>
          </a:p>
          <a:p>
            <a:pPr lvl="1">
              <a:lnSpc>
                <a:spcPct val="150000"/>
              </a:lnSpc>
            </a:pPr>
            <a:endParaRPr lang="en-US" sz="1800" dirty="0" smtClean="0"/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The Devops Starter kit is simple and </a:t>
            </a:r>
            <a:r>
              <a:rPr lang="en-US" sz="1800" dirty="0"/>
              <a:t>more efficient way </a:t>
            </a:r>
            <a:r>
              <a:rPr lang="en-US" sz="1800" dirty="0" smtClean="0"/>
              <a:t>to start with DevOps journey. With basic DevOps tools packed </a:t>
            </a:r>
            <a:r>
              <a:rPr lang="en-US" sz="1800" dirty="0"/>
              <a:t>as immutable </a:t>
            </a:r>
            <a:r>
              <a:rPr lang="en-US" sz="1800" dirty="0" smtClean="0"/>
              <a:t>containers that are automatically installed to server and are ready to be used to configure continuous  Integrations and fast</a:t>
            </a:r>
            <a:r>
              <a:rPr lang="en-US" sz="1800" dirty="0"/>
              <a:t>, reliable and continuous deployments with zero-downtime and ability to roll-back</a:t>
            </a:r>
            <a:r>
              <a:rPr lang="en-US" sz="1800" dirty="0" smtClean="0"/>
              <a:t>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975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193" y="3767527"/>
            <a:ext cx="9141007" cy="556372"/>
          </a:xfrm>
        </p:spPr>
        <p:txBody>
          <a:bodyPr/>
          <a:lstStyle/>
          <a:p>
            <a:r>
              <a:rPr lang="en-US" dirty="0" smtClean="0"/>
              <a:t>Introduction to DevOps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Alfred Overview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43E6FD-AB27-4108-A2FC-346BB5F75E3F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943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192" y="199292"/>
            <a:ext cx="9141007" cy="72786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DevOps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Alfred Overview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3536" y="2993221"/>
            <a:ext cx="8978900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03536" y="1367248"/>
            <a:ext cx="803688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DevOps focuses heavily on establishing a collaborative culture and improving efficiency through automation with DevOps tools. While some organizations and people tend to value one more than the other, the reality is it takes a combination of both culture and tools to be successful. Here’s what you need to know about these two DevOps values.</a:t>
            </a:r>
          </a:p>
        </p:txBody>
      </p:sp>
    </p:spTree>
    <p:extLst>
      <p:ext uri="{BB962C8B-B14F-4D97-AF65-F5344CB8AC3E}">
        <p14:creationId xmlns:p14="http://schemas.microsoft.com/office/powerpoint/2010/main" val="39112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CI/CD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6" name="Freeform 5"/>
          <p:cNvSpPr/>
          <p:nvPr/>
        </p:nvSpPr>
        <p:spPr>
          <a:xfrm>
            <a:off x="2228045" y="2434230"/>
            <a:ext cx="953037" cy="940035"/>
          </a:xfrm>
          <a:custGeom>
            <a:avLst/>
            <a:gdLst>
              <a:gd name="connsiteX0" fmla="*/ 0 w 953037"/>
              <a:gd name="connsiteY0" fmla="*/ 940035 h 940035"/>
              <a:gd name="connsiteX1" fmla="*/ 798490 w 953037"/>
              <a:gd name="connsiteY1" fmla="*/ 12756 h 940035"/>
              <a:gd name="connsiteX2" fmla="*/ 862885 w 953037"/>
              <a:gd name="connsiteY2" fmla="*/ 412001 h 940035"/>
              <a:gd name="connsiteX3" fmla="*/ 953037 w 953037"/>
              <a:gd name="connsiteY3" fmla="*/ 579426 h 940035"/>
              <a:gd name="connsiteX4" fmla="*/ 953037 w 953037"/>
              <a:gd name="connsiteY4" fmla="*/ 579426 h 94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037" h="940035">
                <a:moveTo>
                  <a:pt x="0" y="940035"/>
                </a:moveTo>
                <a:cubicBezTo>
                  <a:pt x="327338" y="520398"/>
                  <a:pt x="654676" y="100762"/>
                  <a:pt x="798490" y="12756"/>
                </a:cubicBezTo>
                <a:cubicBezTo>
                  <a:pt x="942304" y="-75250"/>
                  <a:pt x="837127" y="317556"/>
                  <a:pt x="862885" y="412001"/>
                </a:cubicBezTo>
                <a:cubicBezTo>
                  <a:pt x="888643" y="506446"/>
                  <a:pt x="953037" y="579426"/>
                  <a:pt x="953037" y="579426"/>
                </a:cubicBezTo>
                <a:lnTo>
                  <a:pt x="953037" y="579426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0750" y="6146995"/>
            <a:ext cx="4999049" cy="153294"/>
          </a:xfrm>
        </p:spPr>
        <p:txBody>
          <a:bodyPr/>
          <a:lstStyle/>
          <a:p>
            <a:r>
              <a:rPr lang="en-GB" dirty="0" smtClean="0"/>
              <a:t>Alfred Overview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75861" y="1192695"/>
            <a:ext cx="9144000" cy="335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75">
              <a:lnSpc>
                <a:spcPct val="150000"/>
              </a:lnSpc>
            </a:pPr>
            <a:r>
              <a:rPr lang="en-US" sz="1600" b="1" smtClean="0">
                <a:solidFill>
                  <a:srgbClr val="7F0000"/>
                </a:solidFill>
              </a:rPr>
              <a:t>Continuous </a:t>
            </a:r>
            <a:r>
              <a:rPr lang="en-US" sz="1600" b="1" dirty="0">
                <a:solidFill>
                  <a:srgbClr val="7F0000"/>
                </a:solidFill>
              </a:rPr>
              <a:t>Integration </a:t>
            </a:r>
          </a:p>
          <a:p>
            <a:pPr marL="396875">
              <a:lnSpc>
                <a:spcPct val="150000"/>
              </a:lnSpc>
            </a:pPr>
            <a:r>
              <a:rPr lang="en-US" dirty="0"/>
              <a:t>Continuous integration is the practice of quickly integrating newly developed code with the main body of code that is to be released. Continuous integration saves a lot of time when the team is ready to release the code.</a:t>
            </a:r>
          </a:p>
          <a:p>
            <a:pPr marL="396875">
              <a:lnSpc>
                <a:spcPct val="150000"/>
              </a:lnSpc>
            </a:pPr>
            <a:r>
              <a:rPr lang="en-US" sz="1600" b="1" dirty="0" smtClean="0">
                <a:solidFill>
                  <a:srgbClr val="7F0000"/>
                </a:solidFill>
              </a:rPr>
              <a:t>Continuous </a:t>
            </a:r>
            <a:r>
              <a:rPr lang="en-US" sz="1600" b="1" dirty="0">
                <a:solidFill>
                  <a:srgbClr val="7F0000"/>
                </a:solidFill>
              </a:rPr>
              <a:t>Deployment</a:t>
            </a:r>
          </a:p>
          <a:p>
            <a:pPr marL="396875">
              <a:lnSpc>
                <a:spcPct val="150000"/>
              </a:lnSpc>
            </a:pPr>
            <a:r>
              <a:rPr lang="en-US" dirty="0"/>
              <a:t>Continuous deployment is the practice of deploying all the way into production without any human intervention. The code release typically only goes to a small percentage of users and there’s an automated feedback loop that monitors quality and usage before the code is propagated further.</a:t>
            </a:r>
          </a:p>
        </p:txBody>
      </p:sp>
    </p:spTree>
    <p:extLst>
      <p:ext uri="{BB962C8B-B14F-4D97-AF65-F5344CB8AC3E}">
        <p14:creationId xmlns:p14="http://schemas.microsoft.com/office/powerpoint/2010/main" val="33798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192" y="199292"/>
            <a:ext cx="9141007" cy="727860"/>
          </a:xfrm>
        </p:spPr>
        <p:txBody>
          <a:bodyPr/>
          <a:lstStyle/>
          <a:p>
            <a:r>
              <a:rPr lang="en-US" dirty="0"/>
              <a:t>DevOps Tools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Alfred Overview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3536" y="2993221"/>
            <a:ext cx="8978900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88936" y="1336448"/>
            <a:ext cx="946643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DevOps </a:t>
            </a:r>
            <a:r>
              <a:rPr lang="en-US" sz="1800" dirty="0"/>
              <a:t>tools consist of configuration management, c</a:t>
            </a:r>
            <a:r>
              <a:rPr lang="en-US" sz="1800" dirty="0" smtClean="0"/>
              <a:t>ode quality, test </a:t>
            </a:r>
            <a:r>
              <a:rPr lang="en-US" sz="1800" dirty="0"/>
              <a:t>and build systems, </a:t>
            </a:r>
            <a:r>
              <a:rPr lang="en-US" sz="1800" dirty="0" smtClean="0"/>
              <a:t>version </a:t>
            </a:r>
            <a:r>
              <a:rPr lang="en-US" sz="1800" dirty="0"/>
              <a:t>control </a:t>
            </a:r>
            <a:r>
              <a:rPr lang="en-US" sz="1800" dirty="0" smtClean="0"/>
              <a:t>, binary repositories, monitoring tools, continuous </a:t>
            </a:r>
            <a:r>
              <a:rPr lang="en-US" sz="1800" dirty="0"/>
              <a:t>integration, continuous </a:t>
            </a:r>
            <a:r>
              <a:rPr lang="en-US" sz="1800" dirty="0" smtClean="0"/>
              <a:t>deployment, </a:t>
            </a:r>
            <a:r>
              <a:rPr lang="en-US" sz="1800" dirty="0"/>
              <a:t>continuous </a:t>
            </a:r>
            <a:r>
              <a:rPr lang="en-US" sz="1800" dirty="0" smtClean="0"/>
              <a:t>monitoring </a:t>
            </a:r>
            <a:r>
              <a:rPr lang="en-US" sz="1800" dirty="0"/>
              <a:t>and continuous delivery require different tools. 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The Startup kit we will be setting up following tools :- </a:t>
            </a:r>
          </a:p>
          <a:p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Jenkins : </a:t>
            </a:r>
            <a:r>
              <a:rPr lang="en-US" sz="1800" dirty="0" smtClean="0"/>
              <a:t>Build , Continuous integration/deployment/delivery 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Artifactory : </a:t>
            </a:r>
            <a:r>
              <a:rPr lang="en-US" sz="1800" dirty="0" smtClean="0"/>
              <a:t>Binary repository to store the artifacts such as .war and .ear files.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 smtClean="0"/>
              <a:t>SonarQube</a:t>
            </a:r>
            <a:r>
              <a:rPr lang="en-US" sz="1800" b="1" dirty="0" smtClean="0"/>
              <a:t> :  </a:t>
            </a:r>
            <a:r>
              <a:rPr lang="en-US" sz="1800" dirty="0" smtClean="0"/>
              <a:t>Code Quality dashboard.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66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193" y="3767527"/>
            <a:ext cx="9141007" cy="556372"/>
          </a:xfrm>
        </p:spPr>
        <p:txBody>
          <a:bodyPr/>
          <a:lstStyle/>
          <a:p>
            <a:r>
              <a:rPr lang="en-US" dirty="0"/>
              <a:t>Setup using DevOps Starter Kit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Alfred Overview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43E6FD-AB27-4108-A2FC-346BB5F75E3F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4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Xavient 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Xavient Report_Hughes Audit_29july2016" id="{922163A1-7395-4851-B10E-2E98617CAB2D}" vid="{8621C61D-C7CC-4B43-B5EF-FA316587C3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ersonnalisé 1">
    <a:dk1>
      <a:srgbClr val="232323"/>
    </a:dk1>
    <a:lt1>
      <a:srgbClr val="FFFFFF"/>
    </a:lt1>
    <a:dk2>
      <a:srgbClr val="232323"/>
    </a:dk2>
    <a:lt2>
      <a:srgbClr val="8C2350"/>
    </a:lt2>
    <a:accent1>
      <a:srgbClr val="CF022B"/>
    </a:accent1>
    <a:accent2>
      <a:srgbClr val="960000"/>
    </a:accent2>
    <a:accent3>
      <a:srgbClr val="E14B0F"/>
    </a:accent3>
    <a:accent4>
      <a:srgbClr val="F07D00"/>
    </a:accent4>
    <a:accent5>
      <a:srgbClr val="FAAA0A"/>
    </a:accent5>
    <a:accent6>
      <a:srgbClr val="41738C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19772</TotalTime>
  <Words>544</Words>
  <Application>Microsoft Office PowerPoint</Application>
  <PresentationFormat>Custom</PresentationFormat>
  <Paragraphs>125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Xavient </vt:lpstr>
      <vt:lpstr>DevOps Starter Kit</vt:lpstr>
      <vt:lpstr>PowerPoint Presentation</vt:lpstr>
      <vt:lpstr>Introduction to DevOps Starter Kit</vt:lpstr>
      <vt:lpstr>DevOps Starter kit Features: </vt:lpstr>
      <vt:lpstr>Introduction to DevOps</vt:lpstr>
      <vt:lpstr>  DevOps</vt:lpstr>
      <vt:lpstr>CI/CD</vt:lpstr>
      <vt:lpstr>DevOps Tools</vt:lpstr>
      <vt:lpstr>Setup using DevOps Starter Kit</vt:lpstr>
      <vt:lpstr>  Prerequisite</vt:lpstr>
      <vt:lpstr>  Quick Setup :</vt:lpstr>
      <vt:lpstr>PowerPoint Presentation</vt:lpstr>
      <vt:lpstr>PowerPoint Presentation</vt:lpstr>
      <vt:lpstr>  Jenkins: Dashboard </vt:lpstr>
      <vt:lpstr>  Jenkins: Dashboard </vt:lpstr>
      <vt:lpstr>  Jenkins: Dashboard </vt:lpstr>
      <vt:lpstr>  Jenkins: Dashboard </vt:lpstr>
      <vt:lpstr>  Artifactory: Dashboard</vt:lpstr>
      <vt:lpstr>  SonarQube: Dashboard</vt:lpstr>
      <vt:lpstr>Thank You</vt:lpstr>
    </vt:vector>
  </TitlesOfParts>
  <Company>Xavient.com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Aggarwal</dc:creator>
  <cp:lastModifiedBy>Neeraj Virmani</cp:lastModifiedBy>
  <cp:revision>559</cp:revision>
  <dcterms:created xsi:type="dcterms:W3CDTF">2016-12-13T07:27:49Z</dcterms:created>
  <dcterms:modified xsi:type="dcterms:W3CDTF">2017-07-26T13:39:09Z</dcterms:modified>
</cp:coreProperties>
</file>