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  <p:sldMasterId id="2147483667" r:id="rId5"/>
    <p:sldMasterId id="2147483675" r:id="rId6"/>
    <p:sldMasterId id="2147483682" r:id="rId7"/>
    <p:sldMasterId id="2147483690" r:id="rId8"/>
    <p:sldMasterId id="2147483699" r:id="rId9"/>
    <p:sldMasterId id="2147483706" r:id="rId10"/>
    <p:sldMasterId id="2147483713" r:id="rId11"/>
    <p:sldMasterId id="2147483724" r:id="rId12"/>
  </p:sldMasterIdLst>
  <p:notesMasterIdLst>
    <p:notesMasterId r:id="rId17"/>
  </p:notesMasterIdLst>
  <p:sldIdLst>
    <p:sldId id="334" r:id="rId13"/>
    <p:sldId id="595" r:id="rId14"/>
    <p:sldId id="594" r:id="rId15"/>
    <p:sldId id="586" r:id="rId1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CCD6E6"/>
    <a:srgbClr val="0AF60A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5940" autoAdjust="0"/>
  </p:normalViewPr>
  <p:slideViewPr>
    <p:cSldViewPr>
      <p:cViewPr>
        <p:scale>
          <a:sx n="59" d="100"/>
          <a:sy n="59" d="100"/>
        </p:scale>
        <p:origin x="-1450" y="-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10" Type="http://schemas.openxmlformats.org/officeDocument/2006/relationships/slideMaster" Target="slideMasters/slideMaster7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EBF243A-E31A-4B35-9DDF-4929470FDFA0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3AC18F5-1C5A-4BE2-B590-702EE17D90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3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 </a:t>
            </a:r>
            <a:endParaRPr lang="en-US" dirty="0">
              <a:latin typeface="Calibri" charset="0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  <a:cs typeface="ヒラギノ角ゴ Pro W3" charset="0"/>
              </a:defRPr>
            </a:lvl1pPr>
            <a:lvl2pPr marL="744064" indent="-286179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2pPr>
            <a:lvl3pPr marL="1144715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3pPr>
            <a:lvl4pPr marL="1602600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4pPr>
            <a:lvl5pPr marL="2060486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5pPr>
            <a:lvl6pPr marL="2518372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6pPr>
            <a:lvl7pPr marL="2976258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7pPr>
            <a:lvl8pPr marL="3434144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8pPr>
            <a:lvl9pPr marL="3892029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9pPr>
          </a:lstStyle>
          <a:p>
            <a:pPr eaLnBrk="1" hangingPunct="1"/>
            <a:fld id="{46648977-6790-A448-ABCE-A9D314014D93}" type="datetime4">
              <a:rPr lang="en-US"/>
              <a:pPr eaLnBrk="1" hangingPunct="1"/>
              <a:t>June 7, 2017</a:t>
            </a:fld>
            <a:endParaRPr lang="en-US" dirty="0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  <a:cs typeface="ヒラギノ角ゴ Pro W3" charset="0"/>
              </a:defRPr>
            </a:lvl1pPr>
            <a:lvl2pPr marL="744064" indent="-286179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2pPr>
            <a:lvl3pPr marL="1144715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3pPr>
            <a:lvl4pPr marL="1602600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4pPr>
            <a:lvl5pPr marL="2060486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5pPr>
            <a:lvl6pPr marL="2518372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6pPr>
            <a:lvl7pPr marL="2976258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7pPr>
            <a:lvl8pPr marL="3434144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8pPr>
            <a:lvl9pPr marL="3892029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  <a:cs typeface="ヒラギノ角ゴ Pro W3" charset="0"/>
              </a:defRPr>
            </a:lvl1pPr>
            <a:lvl2pPr marL="744064" indent="-286179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2pPr>
            <a:lvl3pPr marL="1144715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3pPr>
            <a:lvl4pPr marL="1602600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4pPr>
            <a:lvl5pPr marL="2060486" indent="-228943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5pPr>
            <a:lvl6pPr marL="2518372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6pPr>
            <a:lvl7pPr marL="2976258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7pPr>
            <a:lvl8pPr marL="3434144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8pPr>
            <a:lvl9pPr marL="3892029" indent="-228943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9pPr>
          </a:lstStyle>
          <a:p>
            <a:pPr eaLnBrk="1" hangingPunct="1"/>
            <a:fld id="{860C1DED-5651-624A-A99C-95B78B472A78}" type="slidenum">
              <a:rPr lang="en-US"/>
              <a:pPr eaLnBrk="1" hangingPunct="1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26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7981D-A3B9-441C-97D0-1D280C5C6FD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8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919194"/>
              </a:solidFill>
              <a:latin typeface="Generis Sans Com" charset="0"/>
              <a:ea typeface="ヒラギノ角ゴ Pro W3" pitchFamily="123" charset="-128"/>
            </a:endParaRPr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6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2931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277F-1C6C-4424-9640-25AE83F23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Charter :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9444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A7CC2-35F9-4A7E-9B2C-D359734132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Charter :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313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A1F52-60AC-48AE-B383-2362234C9B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Charter :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54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96840-11DA-4A2C-885F-539BDF766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Charter :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563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D404-353C-4901-A582-68DFDC0413A8}" type="datetimeFigureOut">
              <a:rPr lang="en-US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808285"/>
              </a:solidFill>
              <a:latin typeface="Generis Sans Com" charset="0"/>
              <a:ea typeface="ヒラギノ角ゴ Pro W3" pitchFamily="12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4A12-9173-43DF-A187-2C4020708B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39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919194"/>
              </a:solidFill>
              <a:latin typeface="Generis Sans Com" charset="0"/>
              <a:ea typeface="ヒラギノ角ゴ Pro W3" pitchFamily="123" charset="-128"/>
            </a:endParaRPr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6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000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8A0E-98D2-45AB-B6E0-78A745E64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3135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277F-1C6C-4424-9640-25AE83F23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535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A7CC2-35F9-4A7E-9B2C-D359734132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7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A1F52-60AC-48AE-B383-2362234C9B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635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8A0E-98D2-45AB-B6E0-78A745E64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493535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96840-11DA-4A2C-885F-539BDF766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8385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919194"/>
              </a:solidFill>
              <a:latin typeface="Generis Sans Com" charset="0"/>
              <a:ea typeface="ヒラギノ角ゴ Pro W3" pitchFamily="123" charset="-128"/>
            </a:endParaRPr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6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971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8A0E-98D2-45AB-B6E0-78A745E64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302782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277F-1C6C-4424-9640-25AE83F23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16892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A7CC2-35F9-4A7E-9B2C-D359734132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3930089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A1F52-60AC-48AE-B383-2362234C9B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9572869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96840-11DA-4A2C-885F-539BDF766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2042028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808285"/>
              </a:solidFill>
              <a:latin typeface="Generis Sans Com" charset="0"/>
              <a:ea typeface="ヒラギノ角ゴ Pro W3" pitchFamily="124" charset="-128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629B"/>
              </a:solidFill>
              <a:latin typeface="Generis Sans Com" charset="0"/>
              <a:ea typeface="ヒラギノ角ゴ Pro W3" pitchFamily="124" charset="-128"/>
            </a:endParaRPr>
          </a:p>
        </p:txBody>
      </p:sp>
      <p:pic>
        <p:nvPicPr>
          <p:cNvPr id="4" name="Picture 14" descr="CHARTERCOM_CMYK_Logo_Colo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685800"/>
            <a:ext cx="1981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808285"/>
              </a:solidFill>
              <a:latin typeface="Generis Sans Com" charset="0"/>
              <a:ea typeface="ヒラギノ角ゴ Pro W3" pitchFamily="124" charset="-128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00629B"/>
              </a:solidFill>
              <a:latin typeface="Generis Sans Com" charset="0"/>
              <a:ea typeface="ヒラギノ角ゴ Pro W3" pitchFamily="124" charset="-128"/>
            </a:endParaRPr>
          </a:p>
        </p:txBody>
      </p:sp>
      <p:pic>
        <p:nvPicPr>
          <p:cNvPr id="7" name="Picture 17" descr="CHARTERCOM_CMYK_Logo_Color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685800"/>
            <a:ext cx="1981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05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808285"/>
                </a:solidFill>
                <a:latin typeface="Arial"/>
              </a:defRPr>
            </a:lvl1pPr>
            <a:lvl2pPr>
              <a:defRPr>
                <a:solidFill>
                  <a:srgbClr val="808285"/>
                </a:solidFill>
                <a:latin typeface="Arial"/>
              </a:defRPr>
            </a:lvl2pPr>
            <a:lvl3pPr>
              <a:defRPr>
                <a:solidFill>
                  <a:srgbClr val="808285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808285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808285"/>
                </a:solidFill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07896AB5-89BC-45CD-A131-75B203E98E8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808285"/>
                </a:solidFill>
              </a:defRPr>
            </a:lvl1pPr>
            <a:lvl2pPr>
              <a:defRPr sz="1600">
                <a:solidFill>
                  <a:srgbClr val="808285"/>
                </a:solidFill>
              </a:defRPr>
            </a:lvl2pPr>
            <a:lvl3pPr>
              <a:defRPr sz="1600">
                <a:solidFill>
                  <a:srgbClr val="808285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08285"/>
                </a:solidFill>
              </a:defRPr>
            </a:lvl1pPr>
            <a:lvl2pPr>
              <a:defRPr sz="1600">
                <a:solidFill>
                  <a:srgbClr val="808285"/>
                </a:solidFill>
              </a:defRPr>
            </a:lvl2pPr>
            <a:lvl3pPr>
              <a:defRPr sz="1600">
                <a:solidFill>
                  <a:srgbClr val="808285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ABF531-DB13-4CE8-860B-D5A7AEF4B2F0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6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277F-1C6C-4424-9640-25AE83F23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6423903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808285"/>
                </a:solidFill>
              </a:defRPr>
            </a:lvl1pPr>
            <a:lvl2pPr>
              <a:defRPr sz="1600">
                <a:solidFill>
                  <a:srgbClr val="808285"/>
                </a:solidFill>
              </a:defRPr>
            </a:lvl2pPr>
            <a:lvl3pPr>
              <a:defRPr sz="1600">
                <a:solidFill>
                  <a:srgbClr val="808285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>
                <a:solidFill>
                  <a:srgbClr val="80828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D1C901-80E6-4781-B352-1C7EDFA78E7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3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808285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822FB8-F36F-48BC-8460-D149C388275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8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808285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12EC3C-4A0C-4819-9516-3E2FC09B4E7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5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3A6D-F0A7-4A2F-8B6D-BCE2672D6BC9}" type="datetimeFigureOut">
              <a:rPr lang="en-US"/>
              <a:pPr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808285"/>
              </a:solidFill>
              <a:latin typeface="Generis Sans Com" charset="0"/>
              <a:ea typeface="ヒラギノ角ゴ Pro W3" pitchFamily="12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65A2-BC35-4681-A8CF-651BF7EC9A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613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919194"/>
              </a:solidFill>
              <a:latin typeface="Generis Sans Com" charset="0"/>
              <a:ea typeface="ヒラギノ角ゴ Pro W3" pitchFamily="123" charset="-128"/>
            </a:endParaRPr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6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33622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8A0E-98D2-45AB-B6E0-78A745E64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645777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277F-1C6C-4424-9640-25AE83F23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4789603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A7CC2-35F9-4A7E-9B2C-D359734132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9011157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A1F52-60AC-48AE-B383-2362234C9B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2455145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96840-11DA-4A2C-885F-539BDF766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293772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A7CC2-35F9-4A7E-9B2C-D359734132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3710071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919194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00629B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99459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04AC94B6-7816-49DD-98BA-83AD0CE47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3583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6A9E53C8-0831-4C91-B794-F078731D76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6594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A3D260E1-623B-43A6-9C35-FECEA6E84D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7744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392DDF73-A2E1-4E95-97BC-9BACB9977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123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latin typeface="+mn-lt"/>
                <a:ea typeface="+mn-ea"/>
              </a:defRPr>
            </a:lvl1pPr>
          </a:lstStyle>
          <a:p>
            <a:pPr>
              <a:defRPr/>
            </a:pPr>
            <a:fld id="{F390842E-433A-4A48-B5FB-467E68F4BC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" b="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7176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919194"/>
              </a:solidFill>
              <a:latin typeface="Generis Sans Com" charset="0"/>
              <a:ea typeface="ヒラギノ角ゴ Pro W3" pitchFamily="123" charset="-128"/>
            </a:endParaRPr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6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7341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8A0E-98D2-45AB-B6E0-78A745E64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46561277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143001"/>
            <a:ext cx="391795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9277F-1C6C-4424-9640-25AE83F230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46044202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0" y="1143000"/>
            <a:ext cx="62103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1828799" cy="50292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A7CC2-35F9-4A7E-9B2C-D359734132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519459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A1F52-60AC-48AE-B383-2362234C9B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711068426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105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A1F52-60AC-48AE-B383-2362234C9B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980408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96840-11DA-4A2C-885F-539BDF766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39701201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WC_GradientBackgrounds smallBLU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97451" y="3891915"/>
            <a:ext cx="4790981" cy="1500187"/>
          </a:xfrm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3200" b="0" kern="120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twc enjoy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1" y="5596467"/>
            <a:ext cx="2411885" cy="6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518321-6400-4C2D-A35B-9659C14FC4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9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WC_GradientBackgroundsBLU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pic>
        <p:nvPicPr>
          <p:cNvPr id="2" name="Picture 1" descr="TWC_GradientBackgrounds cop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91" cy="6857543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33713"/>
            <a:ext cx="7772400" cy="1500187"/>
          </a:xfrm>
        </p:spPr>
        <p:txBody>
          <a:bodyPr rtlCol="0">
            <a:norm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200" b="0" kern="120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96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682625" rtl="0" eaLnBrk="1" fontAlgn="base" latinLnBrk="0" hangingPunct="1">
              <a:spcBef>
                <a:spcPts val="1200"/>
              </a:spcBef>
              <a:spcAft>
                <a:spcPct val="0"/>
              </a:spcAft>
              <a:buFont typeface="Arial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682625" rtl="0" eaLnBrk="1" fontAlgn="base" latinLnBrk="0" hangingPunct="1">
              <a:spcBef>
                <a:spcPts val="1200"/>
              </a:spcBef>
              <a:spcAft>
                <a:spcPct val="0"/>
              </a:spcAft>
              <a:buFont typeface="Arial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59DA52-ABC8-446F-8C73-F29027806D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88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Calibri" pitchFamily="34" charset="0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682625" rtl="0" eaLnBrk="1" fontAlgn="base" latinLnBrk="0" hangingPunct="1">
              <a:spcBef>
                <a:spcPts val="1200"/>
              </a:spcBef>
              <a:spcAft>
                <a:spcPct val="0"/>
              </a:spcAft>
              <a:buFont typeface="Arial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Calibri" pitchFamily="34" charset="0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682625" rtl="0" eaLnBrk="1" fontAlgn="base" latinLnBrk="0" hangingPunct="1">
              <a:spcBef>
                <a:spcPts val="1200"/>
              </a:spcBef>
              <a:spcAft>
                <a:spcPct val="0"/>
              </a:spcAft>
              <a:buFont typeface="Arial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defTabSz="682625" rtl="0" eaLnBrk="1" fontAlgn="base" latinLnBrk="0" hangingPunct="1">
              <a:spcBef>
                <a:spcPts val="0"/>
              </a:spcBef>
              <a:spcAft>
                <a:spcPct val="0"/>
              </a:spcAft>
              <a:buFont typeface="Arial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1E5196-6ED7-4A6E-8546-0BB4C3136D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8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BB70D4-276F-44A9-9CDE-6EE6C4B175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F3E4DE-49DE-40E2-B140-FCC799C8F8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37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46900" y="6446838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88E03C-913C-4349-A598-E395E09DF8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0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0388" cy="696913"/>
          </a:xfrm>
        </p:spPr>
        <p:txBody>
          <a:bodyPr/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martArt Placeholder 2"/>
          <p:cNvSpPr>
            <a:spLocks noGrp="1"/>
          </p:cNvSpPr>
          <p:nvPr>
            <p:ph type="dgm" idx="1"/>
          </p:nvPr>
        </p:nvSpPr>
        <p:spPr>
          <a:xfrm>
            <a:off x="457199" y="1143000"/>
            <a:ext cx="8229601" cy="5029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96840-11DA-4A2C-885F-539BDF766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Charter :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047697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F260D3A7-D0A2-4698-B703-605004338D6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6/7/2017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65FB-080A-4993-B463-A19FF9C6869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24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08738"/>
            <a:ext cx="457200" cy="2206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312A942-BFF1-424B-BF44-016BEB9DFB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51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eral_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spect="1" noChangeArrowheads="1" noTextEdit="1"/>
          </p:cNvSpPr>
          <p:nvPr userDrawn="1"/>
        </p:nvSpPr>
        <p:spPr bwMode="auto">
          <a:xfrm>
            <a:off x="457200" y="304800"/>
            <a:ext cx="8193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rgbClr val="919194"/>
              </a:solidFill>
              <a:latin typeface="Generis Sans Com" charset="0"/>
              <a:ea typeface="ヒラギノ角ゴ Pro W3" pitchFamily="123" charset="-128"/>
            </a:endParaRPr>
          </a:p>
        </p:txBody>
      </p:sp>
      <p:pic>
        <p:nvPicPr>
          <p:cNvPr id="3" name="Picture 9" descr="CharterCommunication_Logo_Colo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85800"/>
            <a:ext cx="19050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9144000" cy="46038"/>
          </a:xfrm>
          <a:prstGeom prst="rect">
            <a:avLst/>
          </a:prstGeom>
          <a:solidFill>
            <a:srgbClr val="00629B"/>
          </a:solidFill>
          <a:ln w="12700">
            <a:solidFill>
              <a:srgbClr val="00629B"/>
            </a:solidFill>
            <a:round/>
            <a:headEnd type="oval" w="med" len="med"/>
            <a:tailEnd/>
          </a:ln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pitchFamily="123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6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202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>
                <a:solidFill>
                  <a:srgbClr val="00629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 marL="0" indent="0">
              <a:buClr>
                <a:srgbClr val="004F7E"/>
              </a:buClr>
              <a:buSzPct val="110000"/>
              <a:buFont typeface="Calibri" pitchFamily="34" charset="0"/>
              <a:buNone/>
              <a:defRPr>
                <a:solidFill>
                  <a:srgbClr val="75787B"/>
                </a:solidFill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solidFill>
                  <a:srgbClr val="75787B"/>
                </a:solidFill>
                <a:latin typeface="Arial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buSzPct val="80000"/>
              <a:buFont typeface="Courier New" pitchFamily="49" charset="0"/>
              <a:buChar char="o"/>
              <a:defRPr sz="1600">
                <a:solidFill>
                  <a:srgbClr val="75787B"/>
                </a:solidFill>
                <a:latin typeface="Arial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rgbClr val="75787B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8305800" y="6400800"/>
            <a:ext cx="296863" cy="2000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58A0E-98D2-45AB-B6E0-78A745E64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Charter :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04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8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6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08738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5787B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2A942-BFF1-424B-BF44-016BEB9DFB60}" type="slidenum">
              <a:rPr lang="en-US" b="1">
                <a:latin typeface="Generis Sans Com" charset="0"/>
                <a:ea typeface="ヒラギノ角ゴ Pro W3" pitchFamily="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latin typeface="Generis Sans Com" charset="0"/>
              <a:ea typeface="ヒラギノ角ゴ Pro W3" pitchFamily="123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/>
              <a:t>Charter : Confidential</a:t>
            </a:r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CharterCommunication_Logo_Color.eps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0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20" r:id="rId7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08738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5787B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2A942-BFF1-424B-BF44-016BEB9DFB60}" type="slidenum">
              <a:rPr lang="en-US" b="1">
                <a:latin typeface="Generis Sans Com" charset="0"/>
                <a:ea typeface="ヒラギノ角ゴ Pro W3" pitchFamily="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latin typeface="Generis Sans Com" charset="0"/>
              <a:ea typeface="ヒラギノ角ゴ Pro W3" pitchFamily="123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/>
              <a:t>Charter : Confidential</a:t>
            </a:r>
            <a:endParaRPr lang="en-US" b="1" dirty="0"/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4"/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CharterCommunication_Logo_Color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75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08738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5787B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2A942-BFF1-424B-BF44-016BEB9DFB60}" type="slidenum">
              <a:rPr lang="en-US" b="1">
                <a:latin typeface="Generis Sans Com" charset="0"/>
                <a:ea typeface="ヒラギノ角ゴ Pro W3" pitchFamily="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latin typeface="Generis Sans Com" charset="0"/>
              <a:ea typeface="ヒラギノ角ゴ Pro W3" pitchFamily="123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/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CharterCommunication_Logo_Color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15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08738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5787B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2A942-BFF1-424B-BF44-016BEB9DFB60}" type="slidenum">
              <a:rPr lang="en-US" b="1">
                <a:latin typeface="Generis Sans Com" charset="0"/>
                <a:ea typeface="ヒラギノ角ゴ Pro W3" pitchFamily="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latin typeface="Generis Sans Com" charset="0"/>
              <a:ea typeface="ヒラギノ角ゴ Pro W3" pitchFamily="123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/>
              <a:t>Charter : Confidential</a:t>
            </a:r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CharterCommunication_Logo_Color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95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1" fontAlgn="base" hangingPunct="1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1" fontAlgn="base" hangingPunct="1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229600" y="6324600"/>
            <a:ext cx="533400" cy="3730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0828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7A4765-8BB0-4CAA-9EFB-B8E0ED4E3791}" type="slidenum">
              <a:rPr lang="en-US" b="1">
                <a:latin typeface="Generis Sans Com" charset="0"/>
                <a:ea typeface="ヒラギノ角ゴ Pro W3" pitchFamily="12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latin typeface="Generis Sans Com" charset="0"/>
              <a:ea typeface="ヒラギノ角ゴ Pro W3" pitchFamily="124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 smtClean="0">
                <a:solidFill>
                  <a:srgbClr val="808285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/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030" name="Picture 4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0" descr="CHARTERCOM_CMYK_Logo_Color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86600" y="6345238"/>
            <a:ext cx="11430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4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CHARTERCOM_CMYK_Logo_Color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86600" y="6345238"/>
            <a:ext cx="11430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513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1" fontAlgn="base" hangingPunct="1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808285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1" fontAlgn="base" hangingPunct="1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808285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808285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08738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5787B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2A942-BFF1-424B-BF44-016BEB9DFB60}" type="slidenum">
              <a:rPr lang="en-US" b="1">
                <a:latin typeface="Generis Sans Com" charset="0"/>
                <a:ea typeface="ヒラギノ角ゴ Pro W3" pitchFamily="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latin typeface="Generis Sans Com" charset="0"/>
              <a:ea typeface="ヒラギノ角ゴ Pro W3" pitchFamily="123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/>
              <a:t>Charter : Confidential</a:t>
            </a:r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CharterCommunication_Logo_Color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78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08738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rgbClr val="75787B"/>
                </a:solidFill>
                <a:latin typeface="Generis Sans Com" charset="0"/>
                <a:ea typeface="ヒラギノ角ゴ Pro W3" pitchFamily="123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D398F6-4836-4E29-82E5-809CF1941F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 b="1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CharterCommunication_Logo_Color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3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05800" y="6408738"/>
            <a:ext cx="296863" cy="2000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75787B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2A942-BFF1-424B-BF44-016BEB9DFB60}" type="slidenum">
              <a:rPr lang="en-US" b="1">
                <a:latin typeface="Generis Sans Com" charset="0"/>
                <a:ea typeface="ヒラギノ角ゴ Pro W3" pitchFamily="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latin typeface="Generis Sans Com" charset="0"/>
              <a:ea typeface="ヒラギノ角ゴ Pro W3" pitchFamily="123" charset="-128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743200" cy="228600"/>
          </a:xfrm>
          <a:prstGeom prst="rect">
            <a:avLst/>
          </a:prstGeom>
        </p:spPr>
        <p:txBody>
          <a:bodyPr vert="horz" lIns="91440" tIns="27432" rIns="91440" bIns="45720" rtlCol="0" anchor="ctr"/>
          <a:lstStyle>
            <a:lvl1pPr algn="l">
              <a:lnSpc>
                <a:spcPct val="90000"/>
              </a:lnSpc>
              <a:defRPr sz="8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/>
              <a:t>Charter : Confidential</a:t>
            </a:r>
          </a:p>
        </p:txBody>
      </p:sp>
      <p:sp>
        <p:nvSpPr>
          <p:cNvPr id="1029" name="Text Placeholder 10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pic>
        <p:nvPicPr>
          <p:cNvPr id="1030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48400"/>
            <a:ext cx="8051800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4" descr="CharterCommunication_Logo_Color.eps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343650"/>
            <a:ext cx="11430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62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/>
          <a:ea typeface="ヒラギノ角ゴ Pro W3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9B"/>
          </a:solidFill>
          <a:latin typeface="Arial" charset="0"/>
          <a:ea typeface="ヒラギノ角ゴ Pro W3" charset="0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0" fontAlgn="base" hangingPunct="0">
        <a:spcBef>
          <a:spcPts val="600"/>
        </a:spcBef>
        <a:spcAft>
          <a:spcPct val="0"/>
        </a:spcAft>
        <a:buClr>
          <a:srgbClr val="00AEEF"/>
        </a:buClr>
        <a:buSzPct val="120000"/>
        <a:buFont typeface="Calibri" pitchFamily="34" charset="0"/>
        <a:defRPr sz="24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1pPr>
      <a:lvl2pPr marL="687388" indent="-228600" algn="l" rtl="0" eaLnBrk="0" fontAlgn="base" hangingPunct="0">
        <a:spcBef>
          <a:spcPts val="600"/>
        </a:spcBef>
        <a:spcAft>
          <a:spcPct val="0"/>
        </a:spcAft>
        <a:buClr>
          <a:srgbClr val="004F7E"/>
        </a:buClr>
        <a:buSzPct val="110000"/>
        <a:buFont typeface="Arial" pitchFamily="34" charset="0"/>
        <a:buChar char="•"/>
        <a:defRPr sz="1600">
          <a:solidFill>
            <a:srgbClr val="7F7F7F"/>
          </a:solidFill>
          <a:latin typeface="Arial"/>
          <a:ea typeface="ヒラギノ角ゴ Pro W3" charset="0"/>
          <a:cs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110000"/>
        <a:buFont typeface="Arial" pitchFamily="34" charset="0"/>
        <a:buChar char="•"/>
        <a:defRPr sz="1600">
          <a:solidFill>
            <a:srgbClr val="75787B"/>
          </a:solidFill>
          <a:latin typeface="Arial"/>
          <a:ea typeface="ヒラギノ角ゴ Pro W3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551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17638"/>
            <a:ext cx="8229600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900" y="64468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404040"/>
                </a:solidFill>
                <a:latin typeface="Calibri" pitchFamily="34" charset="0"/>
                <a:cs typeface="Arial"/>
              </a:defRPr>
            </a:lvl1pPr>
          </a:lstStyle>
          <a:p>
            <a:pPr defTabSz="457200">
              <a:defRPr/>
            </a:pPr>
            <a:fld id="{5D476F2A-7031-4590-BF85-A2F253757EF3}" type="slidenum">
              <a:rPr lang="en-US"/>
              <a:pPr defTabSz="457200"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TWC_Logo_1_1_Black_RGBLUEUEYE-01.png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84"/>
          <a:stretch/>
        </p:blipFill>
        <p:spPr>
          <a:xfrm>
            <a:off x="8188270" y="273495"/>
            <a:ext cx="558888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7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800" b="0" kern="1200">
          <a:solidFill>
            <a:srgbClr val="005EA1"/>
          </a:solidFill>
          <a:latin typeface="Calibri" pitchFamily="34" charset="0"/>
          <a:ea typeface="+mj-ea"/>
          <a:cs typeface="Arial"/>
        </a:defRPr>
      </a:lvl1pPr>
      <a:lvl2pPr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88CE"/>
          </a:solidFill>
          <a:latin typeface="Calibri" pitchFamily="34" charset="0"/>
          <a:cs typeface="Arial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88CE"/>
          </a:solidFill>
          <a:latin typeface="Calibri" pitchFamily="34" charset="0"/>
          <a:cs typeface="Arial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88CE"/>
          </a:solidFill>
          <a:latin typeface="Calibri" pitchFamily="34" charset="0"/>
          <a:cs typeface="Arial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88CE"/>
          </a:solidFill>
          <a:latin typeface="Calibri" pitchFamily="34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88CE"/>
          </a:solidFill>
          <a:latin typeface="Calibri" pitchFamily="34" charset="0"/>
          <a:cs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88CE"/>
          </a:solidFill>
          <a:latin typeface="Calibri" pitchFamily="34" charset="0"/>
          <a:cs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88CE"/>
          </a:solidFill>
          <a:latin typeface="Calibri" pitchFamily="34" charset="0"/>
          <a:cs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rgbClr val="0088CE"/>
          </a:solidFill>
          <a:latin typeface="Calibri" pitchFamily="34" charset="0"/>
          <a:cs typeface="Arial" charset="0"/>
        </a:defRPr>
      </a:lvl9pPr>
    </p:titleStyle>
    <p:bodyStyle>
      <a:lvl1pPr marL="231775" indent="-231775" algn="l" defTabSz="682625" rtl="0" fontAlgn="base">
        <a:spcBef>
          <a:spcPts val="600"/>
        </a:spcBef>
        <a:spcAft>
          <a:spcPct val="0"/>
        </a:spcAft>
        <a:buFont typeface="Arial" charset="0"/>
        <a:buChar char="•"/>
        <a:defRPr lang="en-US" sz="2000" kern="1200" dirty="0">
          <a:solidFill>
            <a:srgbClr val="404040"/>
          </a:solidFill>
          <a:latin typeface="+mn-lt"/>
          <a:ea typeface="+mn-ea"/>
          <a:cs typeface="+mn-cs"/>
        </a:defRPr>
      </a:lvl1pPr>
      <a:lvl2pPr marL="461963" indent="-230188" algn="l" defTabSz="682625" rtl="0" fontAlgn="base">
        <a:spcBef>
          <a:spcPts val="600"/>
        </a:spcBef>
        <a:spcAft>
          <a:spcPct val="0"/>
        </a:spcAft>
        <a:buFont typeface="Arial" charset="0"/>
        <a:buChar char="–"/>
        <a:defRPr lang="en-US" kern="1200" dirty="0">
          <a:solidFill>
            <a:srgbClr val="404040"/>
          </a:solidFill>
          <a:latin typeface="+mn-lt"/>
          <a:ea typeface="+mn-ea"/>
          <a:cs typeface="+mn-cs"/>
        </a:defRPr>
      </a:lvl2pPr>
      <a:lvl3pPr marL="682625" indent="-220663" algn="l" defTabSz="682625" rtl="0" fontAlgn="base">
        <a:spcBef>
          <a:spcPts val="600"/>
        </a:spcBef>
        <a:spcAft>
          <a:spcPct val="0"/>
        </a:spcAft>
        <a:buFont typeface="Arial" charset="0"/>
        <a:buChar char="•"/>
        <a:defRPr lang="en-US" sz="1600" kern="1200" dirty="0">
          <a:solidFill>
            <a:srgbClr val="404040"/>
          </a:solidFill>
          <a:latin typeface="+mn-lt"/>
          <a:ea typeface="+mn-ea"/>
          <a:cs typeface="+mn-cs"/>
        </a:defRPr>
      </a:lvl3pPr>
      <a:lvl4pPr marL="914400" indent="-231775" algn="l" defTabSz="682625" rtl="0" fontAlgn="base">
        <a:spcBef>
          <a:spcPts val="600"/>
        </a:spcBef>
        <a:spcAft>
          <a:spcPct val="0"/>
        </a:spcAft>
        <a:buFont typeface="Arial" charset="0"/>
        <a:buChar char="–"/>
        <a:defRPr lang="en-US" sz="1400" kern="1200" dirty="0">
          <a:solidFill>
            <a:srgbClr val="404040"/>
          </a:solidFill>
          <a:latin typeface="+mn-lt"/>
          <a:ea typeface="+mn-ea"/>
          <a:cs typeface="+mn-cs"/>
        </a:defRPr>
      </a:lvl4pPr>
      <a:lvl5pPr marL="1146175" indent="-231775" algn="l" defTabSz="682625" rtl="0" fontAlgn="base">
        <a:spcBef>
          <a:spcPts val="600"/>
        </a:spcBef>
        <a:spcAft>
          <a:spcPct val="0"/>
        </a:spcAft>
        <a:buFont typeface="Arial" charset="0"/>
        <a:buChar char="»"/>
        <a:defRPr lang="en-US" sz="1200" kern="1200" dirty="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ChangeArrowheads="1"/>
          </p:cNvSpPr>
          <p:nvPr/>
        </p:nvSpPr>
        <p:spPr bwMode="white">
          <a:xfrm>
            <a:off x="884134" y="4533900"/>
            <a:ext cx="635486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Generis Sans Com" charset="0"/>
                <a:ea typeface="ヒラギノ角ゴ Pro W3" charset="0"/>
              </a:defRPr>
            </a:lvl9pPr>
          </a:lstStyle>
          <a:p>
            <a:pPr eaLnBrk="1" hangingPunct="1"/>
            <a:endParaRPr lang="en-US" sz="2400" b="0" dirty="0" smtClean="0">
              <a:solidFill>
                <a:srgbClr val="00629B"/>
              </a:solidFill>
              <a:latin typeface="+mj-lt"/>
            </a:endParaRPr>
          </a:p>
          <a:p>
            <a:pPr eaLnBrk="1" hangingPunct="1"/>
            <a:r>
              <a:rPr lang="en-US" sz="2800" b="0" dirty="0" smtClean="0">
                <a:solidFill>
                  <a:srgbClr val="00629B"/>
                </a:solidFill>
                <a:latin typeface="+mj-lt"/>
              </a:rPr>
              <a:t>Test Management Office (TMO)</a:t>
            </a:r>
          </a:p>
          <a:p>
            <a:pPr eaLnBrk="1" hangingPunct="1"/>
            <a:r>
              <a:rPr lang="en-US" sz="2800" b="0" dirty="0" err="1" smtClean="0">
                <a:solidFill>
                  <a:srgbClr val="00629B"/>
                </a:solidFill>
                <a:latin typeface="+mj-lt"/>
              </a:rPr>
              <a:t>NextGen</a:t>
            </a:r>
            <a:r>
              <a:rPr lang="en-US" sz="2800" b="0" dirty="0" smtClean="0">
                <a:solidFill>
                  <a:srgbClr val="00629B"/>
                </a:solidFill>
                <a:latin typeface="+mj-lt"/>
              </a:rPr>
              <a:t> &amp; BPS Test Automation Roadmap</a:t>
            </a:r>
          </a:p>
          <a:p>
            <a:pPr eaLnBrk="1" hangingPunct="1"/>
            <a:r>
              <a:rPr lang="en-US" sz="2800" b="0" dirty="0" smtClean="0">
                <a:solidFill>
                  <a:srgbClr val="00629B"/>
                </a:solidFill>
                <a:latin typeface="+mj-lt"/>
              </a:rPr>
              <a:t>June 2017</a:t>
            </a:r>
          </a:p>
          <a:p>
            <a:pPr eaLnBrk="1" hangingPunct="1"/>
            <a:endParaRPr lang="en-US" sz="2400" b="0" dirty="0" smtClean="0">
              <a:solidFill>
                <a:srgbClr val="0062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62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914400"/>
            <a:ext cx="7086600" cy="5232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Smoke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NG Core  - 4 total (1 R2, 2 R3, 1 R4)</a:t>
            </a:r>
            <a:endParaRPr lang="en-US" sz="2000" dirty="0">
              <a:solidFill>
                <a:srgbClr val="00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Ready </a:t>
            </a:r>
            <a:r>
              <a:rPr lang="en-US" sz="2000" b="1" dirty="0">
                <a:solidFill>
                  <a:srgbClr val="00B050"/>
                </a:solidFill>
              </a:rPr>
              <a:t>- QA1, QA3, UAT1A (rollout 6/9)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Inprogress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- UAT1B, PROD, SIT1, SIT3, SIT4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SAT - 1 total (1 R3)</a:t>
            </a:r>
            <a:endParaRPr lang="en-US" sz="2000" dirty="0">
              <a:solidFill>
                <a:srgbClr val="00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B050"/>
                </a:solidFill>
              </a:rPr>
              <a:t>Ready </a:t>
            </a:r>
            <a:r>
              <a:rPr lang="en-US" sz="2000" b="1" dirty="0">
                <a:solidFill>
                  <a:srgbClr val="00B050"/>
                </a:solidFill>
              </a:rPr>
              <a:t>- QA1, QA3 (rollout 6/9)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NG Core (445 total)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R2 – 132 (118 done, remaining by 6/16)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R3 – 209 (1 done, </a:t>
            </a:r>
            <a:r>
              <a:rPr lang="en-US" dirty="0" smtClean="0">
                <a:solidFill>
                  <a:srgbClr val="000000"/>
                </a:solidFill>
              </a:rPr>
              <a:t>Estimated End Date: 10/06/2017)</a:t>
            </a:r>
            <a:endParaRPr lang="en-US" dirty="0" smtClean="0">
              <a:solidFill>
                <a:srgbClr val="00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R4 – 104 (0 done</a:t>
            </a:r>
            <a:r>
              <a:rPr lang="en-US" smtClean="0">
                <a:solidFill>
                  <a:srgbClr val="000000"/>
                </a:solidFill>
              </a:rPr>
              <a:t>, </a:t>
            </a:r>
            <a:r>
              <a:rPr lang="en-US">
                <a:solidFill>
                  <a:srgbClr val="000000"/>
                </a:solidFill>
              </a:rPr>
              <a:t>Estimated End Date</a:t>
            </a:r>
            <a:r>
              <a:rPr lang="en-US">
                <a:solidFill>
                  <a:srgbClr val="000000"/>
                </a:solidFill>
              </a:rPr>
              <a:t>: </a:t>
            </a:r>
            <a:r>
              <a:rPr lang="en-US" smtClean="0">
                <a:solidFill>
                  <a:srgbClr val="000000"/>
                </a:solidFill>
              </a:rPr>
              <a:t>12/08/2017</a:t>
            </a:r>
            <a:r>
              <a:rPr lang="en-US">
                <a:solidFill>
                  <a:srgbClr val="000000"/>
                </a:solidFill>
              </a:rPr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SAT (54 total)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R2 – 23 (23 done)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R3 – 31 (0 done, remaining by 7/21)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Device Management (69 total)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R2 – 37 (0 done, estimate in-progress)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R3 – 32 (0 done, estimate in-progress)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kern="0" dirty="0" smtClean="0"/>
              <a:t>Test Automation Roadmap – </a:t>
            </a:r>
            <a:r>
              <a:rPr lang="en-US" kern="0" dirty="0" err="1" smtClean="0"/>
              <a:t>NextGen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43428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067812"/>
            <a:ext cx="7086600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Smoke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Will need to review the 180 sanity test cases and identify which ones will be included in smoke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Initial estimate is </a:t>
            </a:r>
            <a:r>
              <a:rPr lang="en-US" sz="2000" dirty="0" smtClean="0">
                <a:solidFill>
                  <a:srgbClr val="000000"/>
                </a:solidFill>
              </a:rPr>
              <a:t>67 </a:t>
            </a:r>
            <a:r>
              <a:rPr lang="en-US" sz="2000" dirty="0">
                <a:solidFill>
                  <a:srgbClr val="000000"/>
                </a:solidFill>
              </a:rPr>
              <a:t>days, 5 people to complete </a:t>
            </a:r>
            <a:r>
              <a:rPr lang="en-US" sz="2000" dirty="0" smtClean="0">
                <a:solidFill>
                  <a:srgbClr val="000000"/>
                </a:solidFill>
              </a:rPr>
              <a:t>180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Will need to review the 420 regression test cases and identify which ones will be included in </a:t>
            </a:r>
            <a:r>
              <a:rPr lang="en-US" sz="2000" dirty="0" smtClean="0">
                <a:solidFill>
                  <a:srgbClr val="000000"/>
                </a:solidFill>
              </a:rPr>
              <a:t>regression testing</a:t>
            </a:r>
            <a:endParaRPr lang="en-US" sz="20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Initial estimate is 159 days, 5 people to complete 420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kern="0" dirty="0" smtClean="0"/>
              <a:t>Test Automation Roadmap – BPS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440827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00172B-4238-445D-81B2-9F6C9E85A938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914400"/>
            <a:ext cx="7086600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BPS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ECOMMERCE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GATEWAY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000000"/>
                </a:solidFill>
              </a:rPr>
              <a:t>NextGen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NG 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SAT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Device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T3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TDM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WEBSERVICES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Biller ISO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Solo Sync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</a:rPr>
              <a:t>Spectrum Core</a:t>
            </a: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/>
                <a:ea typeface="ヒラギノ角ゴ Pro W3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9B"/>
                </a:solidFill>
                <a:latin typeface="Arial" charset="0"/>
                <a:ea typeface="ヒラギノ角ゴ Pro W3" charset="0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Generis Sans Com" pitchFamily="34" charset="0"/>
              </a:defRPr>
            </a:lvl9pPr>
          </a:lstStyle>
          <a:p>
            <a:r>
              <a:rPr lang="en-US" kern="0" dirty="0" smtClean="0"/>
              <a:t>Test Automation Roadmap – Active Projects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073654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resentation_FactSet_2011">
  <a:themeElements>
    <a:clrScheme name="Custom 10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0A0AD2"/>
      </a:hlink>
      <a:folHlink>
        <a:srgbClr val="0A0AD2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WE 151030 RTCCA RTCI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harter_Ppt_Template">
  <a:themeElements>
    <a:clrScheme name="Charter Communications 2014">
      <a:dk1>
        <a:srgbClr val="808285"/>
      </a:dk1>
      <a:lt1>
        <a:srgbClr val="FFFFFF"/>
      </a:lt1>
      <a:dk2>
        <a:srgbClr val="808285"/>
      </a:dk2>
      <a:lt2>
        <a:srgbClr val="FFFFFF"/>
      </a:lt2>
      <a:accent1>
        <a:srgbClr val="00629B"/>
      </a:accent1>
      <a:accent2>
        <a:srgbClr val="009681"/>
      </a:accent2>
      <a:accent3>
        <a:srgbClr val="808285"/>
      </a:accent3>
      <a:accent4>
        <a:srgbClr val="500778"/>
      </a:accent4>
      <a:accent5>
        <a:srgbClr val="FFA300"/>
      </a:accent5>
      <a:accent6>
        <a:srgbClr val="910048"/>
      </a:accent6>
      <a:hlink>
        <a:srgbClr val="00B398"/>
      </a:hlink>
      <a:folHlink>
        <a:srgbClr val="8082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Presentation_FactSet_2011">
  <a:themeElements>
    <a:clrScheme name="Custom 10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0A0AD2"/>
      </a:hlink>
      <a:folHlink>
        <a:srgbClr val="0A0AD2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Presentation_FactSet_2011">
  <a:themeElements>
    <a:clrScheme name="Charter Communications">
      <a:dk1>
        <a:srgbClr val="919194"/>
      </a:dk1>
      <a:lt1>
        <a:srgbClr val="FFFFFF"/>
      </a:lt1>
      <a:dk2>
        <a:srgbClr val="919194"/>
      </a:dk2>
      <a:lt2>
        <a:srgbClr val="FFFFFF"/>
      </a:lt2>
      <a:accent1>
        <a:srgbClr val="00629B"/>
      </a:accent1>
      <a:accent2>
        <a:srgbClr val="009681"/>
      </a:accent2>
      <a:accent3>
        <a:srgbClr val="919194"/>
      </a:accent3>
      <a:accent4>
        <a:srgbClr val="500778"/>
      </a:accent4>
      <a:accent5>
        <a:srgbClr val="FFA300"/>
      </a:accent5>
      <a:accent6>
        <a:srgbClr val="910048"/>
      </a:accent6>
      <a:hlink>
        <a:srgbClr val="919194"/>
      </a:hlink>
      <a:folHlink>
        <a:srgbClr val="808080"/>
      </a:folHlink>
    </a:clrScheme>
    <a:fontScheme name="FactSet Font Se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Office Theme">
  <a:themeElements>
    <a:clrScheme name="twc">
      <a:dk1>
        <a:srgbClr val="000000"/>
      </a:dk1>
      <a:lt1>
        <a:srgbClr val="F5F5F5"/>
      </a:lt1>
      <a:dk2>
        <a:srgbClr val="484B54"/>
      </a:dk2>
      <a:lt2>
        <a:srgbClr val="8CBF30"/>
      </a:lt2>
      <a:accent1>
        <a:srgbClr val="589126"/>
      </a:accent1>
      <a:accent2>
        <a:srgbClr val="008FD3"/>
      </a:accent2>
      <a:accent3>
        <a:srgbClr val="005EA1"/>
      </a:accent3>
      <a:accent4>
        <a:srgbClr val="75348B"/>
      </a:accent4>
      <a:accent5>
        <a:srgbClr val="541B65"/>
      </a:accent5>
      <a:accent6>
        <a:srgbClr val="E37222"/>
      </a:accent6>
      <a:hlink>
        <a:srgbClr val="C54C00"/>
      </a:hlink>
      <a:folHlink>
        <a:srgbClr val="F5F5F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A479D78C1B343B7BA231AB5484E7F" ma:contentTypeVersion="1" ma:contentTypeDescription="Create a new document." ma:contentTypeScope="" ma:versionID="58b7c0a5f978caa786d99016861b7ad0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E381E2-89BC-4F62-93BF-111357397A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F3A3D-6517-4DF8-8B7C-EA6F3B77BE71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BDF73F-A47C-4117-8962-ABDEBEC736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27664</TotalTime>
  <Words>267</Words>
  <Application>Microsoft Office PowerPoint</Application>
  <PresentationFormat>On-screen Show (4:3)</PresentationFormat>
  <Paragraphs>53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Presentation_FactSet_2011</vt:lpstr>
      <vt:lpstr>1_Presentation_FactSet_2011</vt:lpstr>
      <vt:lpstr>2_Presentation_FactSet_2011</vt:lpstr>
      <vt:lpstr>WE 151030 RTCCA RTCI</vt:lpstr>
      <vt:lpstr>Charter_Ppt_Template</vt:lpstr>
      <vt:lpstr>3_Presentation_FactSet_2011</vt:lpstr>
      <vt:lpstr>4_Presentation_FactSet_2011</vt:lpstr>
      <vt:lpstr>5_Presentation_FactSet_2011</vt:lpstr>
      <vt:lpstr>7_Office Theme</vt:lpstr>
      <vt:lpstr>PowerPoint Presentation</vt:lpstr>
      <vt:lpstr>PowerPoint Presentation</vt:lpstr>
      <vt:lpstr>PowerPoint Presentation</vt:lpstr>
      <vt:lpstr>PowerPoint Presentation</vt:lpstr>
    </vt:vector>
  </TitlesOfParts>
  <Company>Charter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robin.jackson@twcable.com</dc:creator>
  <cp:lastModifiedBy>Charter</cp:lastModifiedBy>
  <cp:revision>1724</cp:revision>
  <cp:lastPrinted>2016-09-23T17:38:18Z</cp:lastPrinted>
  <dcterms:created xsi:type="dcterms:W3CDTF">2014-12-08T20:23:34Z</dcterms:created>
  <dcterms:modified xsi:type="dcterms:W3CDTF">2017-06-07T16:01:20Z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0x0101000D4A479D78C1B343B7BA231AB5484E7F</vt:lpwstr>
  </property>
</Properties>
</file>