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8"/>
  </p:notes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Lst>
  <p:sldSz cx="18288000" cy="10287000"/>
  <p:notesSz cx="6858000" cy="9144000"/>
  <p:embeddedFontLst>
    <p:embeddedFont>
      <p:font typeface="Aileron Regular" charset="1" panose="00000500000000000000"/>
      <p:regular r:id="rId6"/>
    </p:embeddedFont>
    <p:embeddedFont>
      <p:font typeface="Aileron Regular Bold" charset="1" panose="00000800000000000000"/>
      <p:regular r:id="rId7"/>
    </p:embeddedFont>
    <p:embeddedFont>
      <p:font typeface="Aileron Regular Italics" charset="1" panose="00000500000000000000"/>
      <p:regular r:id="rId8"/>
    </p:embeddedFont>
    <p:embeddedFont>
      <p:font typeface="Aileron Regular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Roboto" charset="1" panose="02000000000000000000"/>
      <p:regular r:id="rId14"/>
    </p:embeddedFont>
    <p:embeddedFont>
      <p:font typeface="Roboto Bold" charset="1" panose="02000000000000000000"/>
      <p:regular r:id="rId15"/>
    </p:embeddedFont>
    <p:embeddedFont>
      <p:font typeface="Roboto Italics" charset="1" panose="02000000000000000000"/>
      <p:regular r:id="rId16"/>
    </p:embeddedFont>
    <p:embeddedFont>
      <p:font typeface="Roboto Bold Italics" charset="1" panose="02000000000000000000"/>
      <p:regular r:id="rId17"/>
    </p:embeddedFont>
    <p:embeddedFont>
      <p:font typeface="Times New Roman" charset="1" panose="02030502070405020303"/>
      <p:regular r:id="rId18"/>
    </p:embeddedFont>
    <p:embeddedFont>
      <p:font typeface="Times New Roman Bold" charset="1" panose="02030802070405020303"/>
      <p:regular r:id="rId19"/>
    </p:embeddedFont>
    <p:embeddedFont>
      <p:font typeface="Times New Roman Italics" charset="1" panose="02030502070405090303"/>
      <p:regular r:id="rId20"/>
    </p:embeddedFont>
    <p:embeddedFont>
      <p:font typeface="Times New Roman Bold Italics" charset="1" panose="02030802070405090303"/>
      <p:regular r:id="rId21"/>
    </p:embeddedFont>
    <p:embeddedFont>
      <p:font typeface="Times New Roman Medium" charset="1" panose="02030502070405020303"/>
      <p:regular r:id="rId22"/>
    </p:embeddedFont>
    <p:embeddedFont>
      <p:font typeface="Times New Roman Medium Italics" charset="1" panose="02030502070405090303"/>
      <p:regular r:id="rId23"/>
    </p:embeddedFont>
    <p:embeddedFont>
      <p:font typeface="Times New Roman Semi-Bold" charset="1" panose="02030702070405020303"/>
      <p:regular r:id="rId24"/>
    </p:embeddedFont>
    <p:embeddedFont>
      <p:font typeface="Times New Roman Semi-Bold Italics" charset="1" panose="02030702070405090303"/>
      <p:regular r:id="rId25"/>
    </p:embeddedFont>
    <p:embeddedFont>
      <p:font typeface="Times New Roman Ultra-Bold" charset="1" panose="020309020704050203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slides/slide13.xml" Type="http://schemas.openxmlformats.org/officeDocument/2006/relationships/slide"/><Relationship Id="rId4" Target="theme/theme1.xml" Type="http://schemas.openxmlformats.org/officeDocument/2006/relationships/theme"/><Relationship Id="rId40" Target="slides/slide14.xml" Type="http://schemas.openxmlformats.org/officeDocument/2006/relationships/slide"/><Relationship Id="rId41" Target="slides/slide15.xml" Type="http://schemas.openxmlformats.org/officeDocument/2006/relationships/slide"/><Relationship Id="rId42" Target="slides/slide16.xml" Type="http://schemas.openxmlformats.org/officeDocument/2006/relationships/slide"/><Relationship Id="rId43" Target="slides/slide17.xml" Type="http://schemas.openxmlformats.org/officeDocument/2006/relationships/slide"/><Relationship Id="rId44" Target="slides/slide18.xml" Type="http://schemas.openxmlformats.org/officeDocument/2006/relationships/slide"/><Relationship Id="rId45" Target="slides/slide19.xml" Type="http://schemas.openxmlformats.org/officeDocument/2006/relationships/slide"/><Relationship Id="rId46" Target="slides/slide20.xml" Type="http://schemas.openxmlformats.org/officeDocument/2006/relationships/slide"/><Relationship Id="rId47" Target="slides/slide21.xml" Type="http://schemas.openxmlformats.org/officeDocument/2006/relationships/slide"/><Relationship Id="rId48" Target="notesMasters/notesMaster1.xml" Type="http://schemas.openxmlformats.org/officeDocument/2006/relationships/notesMaster"/><Relationship Id="rId49" Target="theme/theme2.xml" Type="http://schemas.openxmlformats.org/officeDocument/2006/relationships/theme"/><Relationship Id="rId5" Target="tableStyles.xml" Type="http://schemas.openxmlformats.org/officeDocument/2006/relationships/tableStyles"/><Relationship Id="rId50" Target="notesSlides/notesSlide1.xml" Type="http://schemas.openxmlformats.org/officeDocument/2006/relationships/note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5.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6.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0"/>
          <a:stretch>
            <a:fillRect/>
          </a:stretch>
        </p:blipFill>
        <p:spPr>
          <a:xfrm flipH="false" flipV="false" rot="0">
            <a:off x="9959090" y="2851536"/>
            <a:ext cx="10190124" cy="10177387"/>
          </a:xfrm>
          <a:prstGeom prst="rect">
            <a:avLst/>
          </a:prstGeom>
        </p:spPr>
      </p:pic>
      <p:grpSp>
        <p:nvGrpSpPr>
          <p:cNvPr name="Group 3" id="3"/>
          <p:cNvGrpSpPr>
            <a:grpSpLocks noChangeAspect="true"/>
          </p:cNvGrpSpPr>
          <p:nvPr/>
        </p:nvGrpSpPr>
        <p:grpSpPr>
          <a:xfrm rot="0">
            <a:off x="10701776" y="3587870"/>
            <a:ext cx="8704752" cy="8704717"/>
            <a:chOff x="0" y="0"/>
            <a:chExt cx="6350000" cy="6349975"/>
          </a:xfrm>
        </p:grpSpPr>
        <p:sp>
          <p:nvSpPr>
            <p:cNvPr name="Freeform 4" id="4"/>
            <p:cNvSpPr/>
            <p:nvPr/>
          </p:nvSpPr>
          <p:spPr>
            <a:xfrm flipH="false" flipV="false">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2A44DF"/>
            </a:solidFill>
            <a:ln w="12700">
              <a:solidFill>
                <a:srgbClr val="000000"/>
              </a:solidFill>
            </a:ln>
          </p:spPr>
        </p:sp>
      </p:grpSp>
      <p:pic>
        <p:nvPicPr>
          <p:cNvPr name="Picture 5" id="5"/>
          <p:cNvPicPr>
            <a:picLocks noChangeAspect="true"/>
          </p:cNvPicPr>
          <p:nvPr/>
        </p:nvPicPr>
        <p:blipFill>
          <a:blip r:embed="rId4"/>
          <a:srcRect l="0" t="0" r="0" b="0"/>
          <a:stretch>
            <a:fillRect/>
          </a:stretch>
        </p:blipFill>
        <p:spPr>
          <a:xfrm flipH="false" flipV="false" rot="0">
            <a:off x="1589364" y="7773270"/>
            <a:ext cx="4314756" cy="1580280"/>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4790846" y="-2013171"/>
            <a:ext cx="5139294" cy="5132870"/>
          </a:xfrm>
          <a:prstGeom prst="rect">
            <a:avLst/>
          </a:prstGeom>
        </p:spPr>
      </p:pic>
      <p:grpSp>
        <p:nvGrpSpPr>
          <p:cNvPr name="Group 7" id="7"/>
          <p:cNvGrpSpPr/>
          <p:nvPr/>
        </p:nvGrpSpPr>
        <p:grpSpPr>
          <a:xfrm rot="0">
            <a:off x="4678825" y="8153635"/>
            <a:ext cx="737441" cy="737441"/>
            <a:chOff x="0" y="0"/>
            <a:chExt cx="6350000" cy="6350000"/>
          </a:xfrm>
        </p:grpSpPr>
        <p:sp>
          <p:nvSpPr>
            <p:cNvPr name="Freeform 8" id="8"/>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sp>
        <p:nvSpPr>
          <p:cNvPr name="TextBox 9" id="9"/>
          <p:cNvSpPr txBox="true"/>
          <p:nvPr/>
        </p:nvSpPr>
        <p:spPr>
          <a:xfrm rot="0">
            <a:off x="2099725" y="8330920"/>
            <a:ext cx="2227201" cy="352425"/>
          </a:xfrm>
          <a:prstGeom prst="rect">
            <a:avLst/>
          </a:prstGeom>
        </p:spPr>
        <p:txBody>
          <a:bodyPr anchor="t" rtlCol="false" tIns="0" lIns="0" bIns="0" rIns="0">
            <a:spAutoFit/>
          </a:bodyPr>
          <a:lstStyle/>
          <a:p>
            <a:pPr>
              <a:lnSpc>
                <a:spcPts val="2760"/>
              </a:lnSpc>
            </a:pPr>
            <a:r>
              <a:rPr lang="en-US" sz="2300">
                <a:solidFill>
                  <a:srgbClr val="FFFFFF"/>
                </a:solidFill>
                <a:latin typeface="Roboto"/>
              </a:rPr>
              <a:t>Presentation</a:t>
            </a:r>
          </a:p>
        </p:txBody>
      </p:sp>
      <p:sp>
        <p:nvSpPr>
          <p:cNvPr name="TextBox 10" id="10"/>
          <p:cNvSpPr txBox="true"/>
          <p:nvPr/>
        </p:nvSpPr>
        <p:spPr>
          <a:xfrm rot="0">
            <a:off x="13039152" y="5521290"/>
            <a:ext cx="4220148" cy="4417602"/>
          </a:xfrm>
          <a:prstGeom prst="rect">
            <a:avLst/>
          </a:prstGeom>
        </p:spPr>
        <p:txBody>
          <a:bodyPr anchor="t" rtlCol="false" tIns="0" lIns="0" bIns="0" rIns="0">
            <a:spAutoFit/>
          </a:bodyPr>
          <a:lstStyle/>
          <a:p>
            <a:pPr>
              <a:lnSpc>
                <a:spcPts val="5960"/>
              </a:lnSpc>
            </a:pPr>
          </a:p>
          <a:p>
            <a:pPr algn="just">
              <a:lnSpc>
                <a:spcPts val="4760"/>
              </a:lnSpc>
            </a:pPr>
            <a:r>
              <a:rPr lang="en-US" sz="3400">
                <a:solidFill>
                  <a:srgbClr val="FFFFFF"/>
                </a:solidFill>
                <a:latin typeface="Times New Roman Bold"/>
              </a:rPr>
              <a:t>Abhishek Nigam</a:t>
            </a:r>
          </a:p>
          <a:p>
            <a:pPr algn="just">
              <a:lnSpc>
                <a:spcPts val="4760"/>
              </a:lnSpc>
            </a:pPr>
            <a:r>
              <a:rPr lang="en-US" sz="3400">
                <a:solidFill>
                  <a:srgbClr val="FFFFFF"/>
                </a:solidFill>
                <a:latin typeface="Times New Roman Bold"/>
              </a:rPr>
              <a:t>Dhananjay Bagul</a:t>
            </a:r>
          </a:p>
          <a:p>
            <a:pPr algn="just">
              <a:lnSpc>
                <a:spcPts val="4760"/>
              </a:lnSpc>
            </a:pPr>
            <a:r>
              <a:rPr lang="en-US" sz="3400">
                <a:solidFill>
                  <a:srgbClr val="FFFFFF"/>
                </a:solidFill>
                <a:latin typeface="Times New Roman Bold"/>
              </a:rPr>
              <a:t>Rohit Kesarwani</a:t>
            </a:r>
          </a:p>
          <a:p>
            <a:pPr algn="just">
              <a:lnSpc>
                <a:spcPts val="4760"/>
              </a:lnSpc>
            </a:pPr>
            <a:r>
              <a:rPr lang="en-US" sz="3400">
                <a:solidFill>
                  <a:srgbClr val="FFFFFF"/>
                </a:solidFill>
                <a:latin typeface="Times New Roman Bold"/>
              </a:rPr>
              <a:t>Shambhavi Sharma</a:t>
            </a:r>
          </a:p>
          <a:p>
            <a:pPr algn="just">
              <a:lnSpc>
                <a:spcPts val="4760"/>
              </a:lnSpc>
            </a:pPr>
            <a:r>
              <a:rPr lang="en-US" sz="3400">
                <a:solidFill>
                  <a:srgbClr val="FFFFFF"/>
                </a:solidFill>
                <a:latin typeface="Times New Roman Bold"/>
              </a:rPr>
              <a:t>Sushil Kumar</a:t>
            </a:r>
          </a:p>
          <a:p>
            <a:pPr algn="just">
              <a:lnSpc>
                <a:spcPts val="4760"/>
              </a:lnSpc>
            </a:pPr>
            <a:r>
              <a:rPr lang="en-US" sz="3400">
                <a:solidFill>
                  <a:srgbClr val="FFFFFF"/>
                </a:solidFill>
                <a:latin typeface="Times New Roman Bold"/>
              </a:rPr>
              <a:t>Wilson Radadia</a:t>
            </a:r>
          </a:p>
        </p:txBody>
      </p:sp>
      <p:sp>
        <p:nvSpPr>
          <p:cNvPr name="TextBox 11" id="11"/>
          <p:cNvSpPr txBox="true"/>
          <p:nvPr/>
        </p:nvSpPr>
        <p:spPr>
          <a:xfrm rot="0">
            <a:off x="13039152" y="4380354"/>
            <a:ext cx="3503388" cy="1497527"/>
          </a:xfrm>
          <a:prstGeom prst="rect">
            <a:avLst/>
          </a:prstGeom>
        </p:spPr>
        <p:txBody>
          <a:bodyPr anchor="t" rtlCol="false" tIns="0" lIns="0" bIns="0" rIns="0">
            <a:spAutoFit/>
          </a:bodyPr>
          <a:lstStyle/>
          <a:p>
            <a:pPr>
              <a:lnSpc>
                <a:spcPts val="6078"/>
              </a:lnSpc>
            </a:pPr>
            <a:r>
              <a:rPr lang="en-US" sz="4341">
                <a:solidFill>
                  <a:srgbClr val="FFFFFF"/>
                </a:solidFill>
                <a:latin typeface="Times New Roman Bold"/>
              </a:rPr>
              <a:t>Presented By: </a:t>
            </a:r>
          </a:p>
          <a:p>
            <a:pPr algn="l">
              <a:lnSpc>
                <a:spcPts val="5240"/>
              </a:lnSpc>
            </a:pPr>
            <a:r>
              <a:rPr lang="en-US" sz="3742">
                <a:solidFill>
                  <a:srgbClr val="FFFFFF"/>
                </a:solidFill>
                <a:latin typeface="Times New Roman Bold"/>
              </a:rPr>
              <a:t>Group 33</a:t>
            </a:r>
          </a:p>
        </p:txBody>
      </p:sp>
      <p:sp>
        <p:nvSpPr>
          <p:cNvPr name="TextBox 12" id="12"/>
          <p:cNvSpPr txBox="true"/>
          <p:nvPr/>
        </p:nvSpPr>
        <p:spPr>
          <a:xfrm rot="0">
            <a:off x="1220643" y="3037080"/>
            <a:ext cx="14909228" cy="1586230"/>
          </a:xfrm>
          <a:prstGeom prst="rect">
            <a:avLst/>
          </a:prstGeom>
        </p:spPr>
        <p:txBody>
          <a:bodyPr anchor="t" rtlCol="false" tIns="0" lIns="0" bIns="0" rIns="0">
            <a:spAutoFit/>
          </a:bodyPr>
          <a:lstStyle/>
          <a:p>
            <a:pPr>
              <a:lnSpc>
                <a:spcPts val="6019"/>
              </a:lnSpc>
              <a:spcBef>
                <a:spcPct val="0"/>
              </a:spcBef>
            </a:pPr>
            <a:r>
              <a:rPr lang="en-US" sz="4299">
                <a:solidFill>
                  <a:srgbClr val="FFFFFF"/>
                </a:solidFill>
                <a:latin typeface="Times New Roman Bold"/>
              </a:rPr>
              <a:t>Wikipedia Search Engine using various </a:t>
            </a:r>
          </a:p>
          <a:p>
            <a:pPr>
              <a:lnSpc>
                <a:spcPts val="6019"/>
              </a:lnSpc>
              <a:spcBef>
                <a:spcPct val="0"/>
              </a:spcBef>
            </a:pPr>
            <a:r>
              <a:rPr lang="en-US" sz="4299">
                <a:solidFill>
                  <a:srgbClr val="FFFFFF"/>
                </a:solidFill>
                <a:latin typeface="Times New Roman Bold"/>
              </a:rPr>
              <a:t>Embedding Techniques</a:t>
            </a:r>
          </a:p>
        </p:txBody>
      </p:sp>
      <p:grpSp>
        <p:nvGrpSpPr>
          <p:cNvPr name="Group 13" id="13"/>
          <p:cNvGrpSpPr/>
          <p:nvPr/>
        </p:nvGrpSpPr>
        <p:grpSpPr>
          <a:xfrm rot="0">
            <a:off x="1028700" y="1028700"/>
            <a:ext cx="737441" cy="737441"/>
            <a:chOff x="0" y="0"/>
            <a:chExt cx="6350000" cy="6350000"/>
          </a:xfrm>
        </p:grpSpPr>
        <p:sp>
          <p:nvSpPr>
            <p:cNvPr name="Freeform 14" id="14"/>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181579" y="4593852"/>
            <a:ext cx="6150520" cy="908795"/>
          </a:xfrm>
          <a:prstGeom prst="rect">
            <a:avLst/>
          </a:prstGeom>
        </p:spPr>
        <p:txBody>
          <a:bodyPr anchor="t" rtlCol="false" tIns="0" lIns="0" bIns="0" rIns="0">
            <a:spAutoFit/>
          </a:bodyPr>
          <a:lstStyle/>
          <a:p>
            <a:pPr algn="ctr">
              <a:lnSpc>
                <a:spcPts val="6608"/>
              </a:lnSpc>
              <a:spcBef>
                <a:spcPct val="0"/>
              </a:spcBef>
            </a:pPr>
            <a:r>
              <a:rPr lang="en-US" sz="4720">
                <a:solidFill>
                  <a:srgbClr val="FFFFFF"/>
                </a:solidFill>
                <a:latin typeface="Times New Roman Bold"/>
              </a:rPr>
              <a:t>METHODOLOGY</a:t>
            </a:r>
            <a:r>
              <a:rPr lang="en-US" sz="4720">
                <a:solidFill>
                  <a:srgbClr val="FFFFFF"/>
                </a:solidFill>
                <a:latin typeface="Times New Roman Bold"/>
              </a:rPr>
              <a:t> </a:t>
            </a:r>
          </a:p>
        </p:txBody>
      </p:sp>
      <p:grpSp>
        <p:nvGrpSpPr>
          <p:cNvPr name="Group 3" id="3"/>
          <p:cNvGrpSpPr/>
          <p:nvPr/>
        </p:nvGrpSpPr>
        <p:grpSpPr>
          <a:xfrm rot="0">
            <a:off x="444138" y="1028700"/>
            <a:ext cx="737441" cy="737441"/>
            <a:chOff x="0" y="0"/>
            <a:chExt cx="6350000" cy="6350000"/>
          </a:xfrm>
        </p:grpSpPr>
        <p:sp>
          <p:nvSpPr>
            <p:cNvPr name="Freeform 4" id="4"/>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graphicFrame>
        <p:nvGraphicFramePr>
          <p:cNvPr name="Table 5" id="5"/>
          <p:cNvGraphicFramePr>
            <a:graphicFrameLocks noGrp="true"/>
          </p:cNvGraphicFramePr>
          <p:nvPr/>
        </p:nvGraphicFramePr>
        <p:xfrm>
          <a:off x="9515133" y="1028700"/>
          <a:ext cx="7706067" cy="8229600"/>
        </p:xfrm>
        <a:graphic>
          <a:graphicData uri="http://schemas.openxmlformats.org/drawingml/2006/table">
            <a:tbl>
              <a:tblPr/>
              <a:tblGrid>
                <a:gridCol w="7706067"/>
              </a:tblGrid>
              <a:tr h="1645920">
                <a:tc>
                  <a:txBody>
                    <a:bodyPr anchor="t" rtlCol="false"/>
                    <a:lstStyle/>
                    <a:p>
                      <a:pPr algn="ctr">
                        <a:lnSpc>
                          <a:spcPts val="6719"/>
                        </a:lnSpc>
                        <a:defRPr/>
                      </a:pPr>
                      <a:r>
                        <a:rPr lang="en-US" sz="4799">
                          <a:solidFill>
                            <a:srgbClr val="FFFFFF"/>
                          </a:solidFill>
                          <a:latin typeface="Times New Roman Bold"/>
                        </a:rPr>
                        <a:t>Data Collection</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13538A"/>
                    </a:solidFill>
                  </a:tcPr>
                </a:tc>
              </a:tr>
              <a:tr h="1645920">
                <a:tc>
                  <a:txBody>
                    <a:bodyPr anchor="t" rtlCol="false"/>
                    <a:lstStyle/>
                    <a:p>
                      <a:pPr algn="ctr">
                        <a:lnSpc>
                          <a:spcPts val="6719"/>
                        </a:lnSpc>
                        <a:defRPr/>
                      </a:pPr>
                      <a:r>
                        <a:rPr lang="en-US" sz="4799">
                          <a:solidFill>
                            <a:srgbClr val="FFFFFF"/>
                          </a:solidFill>
                          <a:latin typeface="Times New Roman Bold"/>
                        </a:rPr>
                        <a:t>Data Preprocessing</a:t>
                      </a:r>
                      <a:r>
                        <a:rPr lang="en-US" sz="4799">
                          <a:solidFill>
                            <a:srgbClr val="FFFFFF"/>
                          </a:solidFill>
                          <a:latin typeface="Times New Roman Bold"/>
                        </a:rPr>
                        <a:t> </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2C8CCB"/>
                    </a:solidFill>
                  </a:tcPr>
                </a:tc>
              </a:tr>
              <a:tr h="1645920">
                <a:tc>
                  <a:txBody>
                    <a:bodyPr anchor="t" rtlCol="false"/>
                    <a:lstStyle/>
                    <a:p>
                      <a:pPr algn="ctr">
                        <a:lnSpc>
                          <a:spcPts val="6719"/>
                        </a:lnSpc>
                        <a:defRPr/>
                      </a:pPr>
                      <a:r>
                        <a:rPr lang="en-US" sz="4799">
                          <a:solidFill>
                            <a:srgbClr val="FFFFFF"/>
                          </a:solidFill>
                          <a:latin typeface="Times New Roman"/>
                        </a:rPr>
                        <a:t>Embedding Generation</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36B7DA"/>
                    </a:solidFill>
                  </a:tcPr>
                </a:tc>
              </a:tr>
              <a:tr h="1645920">
                <a:tc>
                  <a:txBody>
                    <a:bodyPr anchor="t" rtlCol="false"/>
                    <a:lstStyle/>
                    <a:p>
                      <a:pPr algn="ctr">
                        <a:lnSpc>
                          <a:spcPts val="6159"/>
                        </a:lnSpc>
                        <a:defRPr/>
                      </a:pPr>
                      <a:r>
                        <a:rPr lang="en-US" sz="4399">
                          <a:solidFill>
                            <a:srgbClr val="FFFFFF"/>
                          </a:solidFill>
                          <a:latin typeface="Times New Roman Bold"/>
                        </a:rPr>
                        <a:t>   Search using the Embeddings</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3CBDBB"/>
                    </a:solidFill>
                  </a:tcPr>
                </a:tc>
              </a:tr>
              <a:tr h="1645920">
                <a:tc>
                  <a:txBody>
                    <a:bodyPr anchor="t" rtlCol="false"/>
                    <a:lstStyle/>
                    <a:p>
                      <a:pPr algn="ctr">
                        <a:lnSpc>
                          <a:spcPts val="6719"/>
                        </a:lnSpc>
                        <a:defRPr/>
                      </a:pPr>
                      <a:r>
                        <a:rPr lang="en-US" sz="4799">
                          <a:solidFill>
                            <a:srgbClr val="FFFFFF"/>
                          </a:solidFill>
                          <a:latin typeface="Times New Roman Bold"/>
                        </a:rPr>
                        <a:t>User Feedback</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80CDCC"/>
                    </a:solidFill>
                  </a:tcPr>
                </a:tc>
              </a:tr>
            </a:tbl>
          </a:graphicData>
        </a:graphic>
      </p:graphicFrame>
      <p:grpSp>
        <p:nvGrpSpPr>
          <p:cNvPr name="Group 6" id="6"/>
          <p:cNvGrpSpPr/>
          <p:nvPr/>
        </p:nvGrpSpPr>
        <p:grpSpPr>
          <a:xfrm rot="0">
            <a:off x="8878502" y="7776686"/>
            <a:ext cx="1273262" cy="1481614"/>
            <a:chOff x="0" y="0"/>
            <a:chExt cx="1697682" cy="1975485"/>
          </a:xfrm>
        </p:grpSpPr>
        <p:grpSp>
          <p:nvGrpSpPr>
            <p:cNvPr name="Group 7" id="7"/>
            <p:cNvGrpSpPr/>
            <p:nvPr/>
          </p:nvGrpSpPr>
          <p:grpSpPr>
            <a:xfrm rot="0">
              <a:off x="0" y="0"/>
              <a:ext cx="1697682" cy="1975485"/>
              <a:chOff x="0" y="0"/>
              <a:chExt cx="698500" cy="812800"/>
            </a:xfrm>
          </p:grpSpPr>
          <p:sp>
            <p:nvSpPr>
              <p:cNvPr name="Freeform 8" id="8"/>
              <p:cNvSpPr/>
              <p:nvPr/>
            </p:nvSpPr>
            <p:spPr>
              <a:xfrm flipH="false" flipV="false">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60000"/>
                </a:srgbClr>
              </a:solidFill>
            </p:spPr>
          </p:sp>
          <p:sp>
            <p:nvSpPr>
              <p:cNvPr name="TextBox 9" id="9"/>
              <p:cNvSpPr txBox="true"/>
              <p:nvPr/>
            </p:nvSpPr>
            <p:spPr>
              <a:xfrm>
                <a:off x="0" y="82550"/>
                <a:ext cx="698500" cy="590550"/>
              </a:xfrm>
              <a:prstGeom prst="rect">
                <a:avLst/>
              </a:prstGeom>
            </p:spPr>
            <p:txBody>
              <a:bodyPr anchor="ctr" rtlCol="false" tIns="50800" lIns="50800" bIns="50800" rIns="50800"/>
              <a:lstStyle/>
              <a:p>
                <a:pPr algn="ctr">
                  <a:lnSpc>
                    <a:spcPts val="3299"/>
                  </a:lnSpc>
                </a:pPr>
              </a:p>
            </p:txBody>
          </p:sp>
        </p:grpSp>
        <p:grpSp>
          <p:nvGrpSpPr>
            <p:cNvPr name="Group 10" id="10"/>
            <p:cNvGrpSpPr/>
            <p:nvPr/>
          </p:nvGrpSpPr>
          <p:grpSpPr>
            <a:xfrm rot="0">
              <a:off x="146612" y="170603"/>
              <a:ext cx="1404458" cy="1634279"/>
              <a:chOff x="0" y="0"/>
              <a:chExt cx="698500" cy="812800"/>
            </a:xfrm>
          </p:grpSpPr>
          <p:sp>
            <p:nvSpPr>
              <p:cNvPr name="Freeform 11" id="11"/>
              <p:cNvSpPr/>
              <p:nvPr/>
            </p:nvSpPr>
            <p:spPr>
              <a:xfrm flipH="false" flipV="false">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12" id="12"/>
              <p:cNvSpPr txBox="true"/>
              <p:nvPr/>
            </p:nvSpPr>
            <p:spPr>
              <a:xfrm>
                <a:off x="0" y="82550"/>
                <a:ext cx="698500" cy="590550"/>
              </a:xfrm>
              <a:prstGeom prst="rect">
                <a:avLst/>
              </a:prstGeom>
            </p:spPr>
            <p:txBody>
              <a:bodyPr anchor="ctr" rtlCol="false" tIns="50800" lIns="50800" bIns="50800" rIns="50800"/>
              <a:lstStyle/>
              <a:p>
                <a:pPr algn="ctr">
                  <a:lnSpc>
                    <a:spcPts val="3299"/>
                  </a:lnSpc>
                </a:pPr>
              </a:p>
            </p:txBody>
          </p:sp>
        </p:gr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9759" y="608660"/>
              <a:ext cx="758165" cy="758165"/>
            </a:xfrm>
            <a:prstGeom prst="rect">
              <a:avLst/>
            </a:prstGeom>
          </p:spPr>
        </p:pic>
      </p:grpSp>
      <p:grpSp>
        <p:nvGrpSpPr>
          <p:cNvPr name="Group 14" id="14"/>
          <p:cNvGrpSpPr/>
          <p:nvPr/>
        </p:nvGrpSpPr>
        <p:grpSpPr>
          <a:xfrm rot="0">
            <a:off x="8878502" y="1072158"/>
            <a:ext cx="1273262" cy="1481614"/>
            <a:chOff x="0" y="0"/>
            <a:chExt cx="1697682" cy="1975485"/>
          </a:xfrm>
        </p:grpSpPr>
        <p:grpSp>
          <p:nvGrpSpPr>
            <p:cNvPr name="Group 15" id="15"/>
            <p:cNvGrpSpPr/>
            <p:nvPr/>
          </p:nvGrpSpPr>
          <p:grpSpPr>
            <a:xfrm rot="0">
              <a:off x="0" y="0"/>
              <a:ext cx="1697682" cy="1975485"/>
              <a:chOff x="0" y="0"/>
              <a:chExt cx="698500" cy="812800"/>
            </a:xfrm>
          </p:grpSpPr>
          <p:sp>
            <p:nvSpPr>
              <p:cNvPr name="Freeform 16" id="16"/>
              <p:cNvSpPr/>
              <p:nvPr/>
            </p:nvSpPr>
            <p:spPr>
              <a:xfrm flipH="false" flipV="false">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60000"/>
                </a:srgbClr>
              </a:solidFill>
            </p:spPr>
          </p:sp>
          <p:sp>
            <p:nvSpPr>
              <p:cNvPr name="TextBox 17" id="17"/>
              <p:cNvSpPr txBox="true"/>
              <p:nvPr/>
            </p:nvSpPr>
            <p:spPr>
              <a:xfrm>
                <a:off x="0" y="82550"/>
                <a:ext cx="698500" cy="590550"/>
              </a:xfrm>
              <a:prstGeom prst="rect">
                <a:avLst/>
              </a:prstGeom>
            </p:spPr>
            <p:txBody>
              <a:bodyPr anchor="ctr" rtlCol="false" tIns="50800" lIns="50800" bIns="50800" rIns="50800"/>
              <a:lstStyle/>
              <a:p>
                <a:pPr algn="ctr">
                  <a:lnSpc>
                    <a:spcPts val="3299"/>
                  </a:lnSpc>
                </a:pPr>
              </a:p>
            </p:txBody>
          </p:sp>
        </p:grpSp>
        <p:grpSp>
          <p:nvGrpSpPr>
            <p:cNvPr name="Group 18" id="18"/>
            <p:cNvGrpSpPr/>
            <p:nvPr/>
          </p:nvGrpSpPr>
          <p:grpSpPr>
            <a:xfrm rot="0">
              <a:off x="146612" y="170603"/>
              <a:ext cx="1404458" cy="1634279"/>
              <a:chOff x="0" y="0"/>
              <a:chExt cx="698500" cy="812800"/>
            </a:xfrm>
          </p:grpSpPr>
          <p:sp>
            <p:nvSpPr>
              <p:cNvPr name="Freeform 19" id="19"/>
              <p:cNvSpPr/>
              <p:nvPr/>
            </p:nvSpPr>
            <p:spPr>
              <a:xfrm flipH="false" flipV="false">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20" id="20"/>
              <p:cNvSpPr txBox="true"/>
              <p:nvPr/>
            </p:nvSpPr>
            <p:spPr>
              <a:xfrm>
                <a:off x="0" y="82550"/>
                <a:ext cx="698500" cy="590550"/>
              </a:xfrm>
              <a:prstGeom prst="rect">
                <a:avLst/>
              </a:prstGeom>
            </p:spPr>
            <p:txBody>
              <a:bodyPr anchor="ctr" rtlCol="false" tIns="50800" lIns="50800" bIns="50800" rIns="50800"/>
              <a:lstStyle/>
              <a:p>
                <a:pPr algn="ctr">
                  <a:lnSpc>
                    <a:spcPts val="3299"/>
                  </a:lnSpc>
                </a:pPr>
              </a:p>
            </p:txBody>
          </p:sp>
        </p:gr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9759" y="608660"/>
              <a:ext cx="758165" cy="758165"/>
            </a:xfrm>
            <a:prstGeom prst="rect">
              <a:avLst/>
            </a:prstGeom>
          </p:spPr>
        </p:pic>
      </p:grpSp>
      <p:grpSp>
        <p:nvGrpSpPr>
          <p:cNvPr name="Group 22" id="22"/>
          <p:cNvGrpSpPr/>
          <p:nvPr/>
        </p:nvGrpSpPr>
        <p:grpSpPr>
          <a:xfrm rot="0">
            <a:off x="8878502" y="2759154"/>
            <a:ext cx="1273262" cy="1481614"/>
            <a:chOff x="0" y="0"/>
            <a:chExt cx="1697682" cy="1975485"/>
          </a:xfrm>
        </p:grpSpPr>
        <p:grpSp>
          <p:nvGrpSpPr>
            <p:cNvPr name="Group 23" id="23"/>
            <p:cNvGrpSpPr/>
            <p:nvPr/>
          </p:nvGrpSpPr>
          <p:grpSpPr>
            <a:xfrm rot="0">
              <a:off x="0" y="0"/>
              <a:ext cx="1697682" cy="1975485"/>
              <a:chOff x="0" y="0"/>
              <a:chExt cx="698500" cy="812800"/>
            </a:xfrm>
          </p:grpSpPr>
          <p:sp>
            <p:nvSpPr>
              <p:cNvPr name="Freeform 24" id="24"/>
              <p:cNvSpPr/>
              <p:nvPr/>
            </p:nvSpPr>
            <p:spPr>
              <a:xfrm flipH="false" flipV="false">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60000"/>
                </a:srgbClr>
              </a:solidFill>
            </p:spPr>
          </p:sp>
          <p:sp>
            <p:nvSpPr>
              <p:cNvPr name="TextBox 25" id="25"/>
              <p:cNvSpPr txBox="true"/>
              <p:nvPr/>
            </p:nvSpPr>
            <p:spPr>
              <a:xfrm>
                <a:off x="0" y="82550"/>
                <a:ext cx="698500" cy="590550"/>
              </a:xfrm>
              <a:prstGeom prst="rect">
                <a:avLst/>
              </a:prstGeom>
            </p:spPr>
            <p:txBody>
              <a:bodyPr anchor="ctr" rtlCol="false" tIns="50800" lIns="50800" bIns="50800" rIns="50800"/>
              <a:lstStyle/>
              <a:p>
                <a:pPr algn="ctr">
                  <a:lnSpc>
                    <a:spcPts val="3299"/>
                  </a:lnSpc>
                </a:pPr>
              </a:p>
            </p:txBody>
          </p:sp>
        </p:grpSp>
        <p:grpSp>
          <p:nvGrpSpPr>
            <p:cNvPr name="Group 26" id="26"/>
            <p:cNvGrpSpPr/>
            <p:nvPr/>
          </p:nvGrpSpPr>
          <p:grpSpPr>
            <a:xfrm rot="0">
              <a:off x="146612" y="170603"/>
              <a:ext cx="1404458" cy="1634279"/>
              <a:chOff x="0" y="0"/>
              <a:chExt cx="698500" cy="812800"/>
            </a:xfrm>
          </p:grpSpPr>
          <p:sp>
            <p:nvSpPr>
              <p:cNvPr name="Freeform 27" id="27"/>
              <p:cNvSpPr/>
              <p:nvPr/>
            </p:nvSpPr>
            <p:spPr>
              <a:xfrm flipH="false" flipV="false">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28" id="28"/>
              <p:cNvSpPr txBox="true"/>
              <p:nvPr/>
            </p:nvSpPr>
            <p:spPr>
              <a:xfrm>
                <a:off x="0" y="82550"/>
                <a:ext cx="698500" cy="590550"/>
              </a:xfrm>
              <a:prstGeom prst="rect">
                <a:avLst/>
              </a:prstGeom>
            </p:spPr>
            <p:txBody>
              <a:bodyPr anchor="ctr" rtlCol="false" tIns="50800" lIns="50800" bIns="50800" rIns="50800"/>
              <a:lstStyle/>
              <a:p>
                <a:pPr algn="ctr">
                  <a:lnSpc>
                    <a:spcPts val="3299"/>
                  </a:lnSpc>
                </a:pPr>
              </a:p>
            </p:txBody>
          </p:sp>
        </p:grpSp>
        <p:pic>
          <p:nvPicPr>
            <p:cNvPr name="Picture 29" id="2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9759" y="608660"/>
              <a:ext cx="758165" cy="758165"/>
            </a:xfrm>
            <a:prstGeom prst="rect">
              <a:avLst/>
            </a:prstGeom>
          </p:spPr>
        </p:pic>
      </p:grpSp>
      <p:grpSp>
        <p:nvGrpSpPr>
          <p:cNvPr name="Group 30" id="30"/>
          <p:cNvGrpSpPr/>
          <p:nvPr/>
        </p:nvGrpSpPr>
        <p:grpSpPr>
          <a:xfrm rot="0">
            <a:off x="8878502" y="4402693"/>
            <a:ext cx="1273262" cy="1481614"/>
            <a:chOff x="0" y="0"/>
            <a:chExt cx="1697682" cy="1975485"/>
          </a:xfrm>
        </p:grpSpPr>
        <p:grpSp>
          <p:nvGrpSpPr>
            <p:cNvPr name="Group 31" id="31"/>
            <p:cNvGrpSpPr/>
            <p:nvPr/>
          </p:nvGrpSpPr>
          <p:grpSpPr>
            <a:xfrm rot="0">
              <a:off x="0" y="0"/>
              <a:ext cx="1697682" cy="1975485"/>
              <a:chOff x="0" y="0"/>
              <a:chExt cx="698500" cy="812800"/>
            </a:xfrm>
          </p:grpSpPr>
          <p:sp>
            <p:nvSpPr>
              <p:cNvPr name="Freeform 32" id="32"/>
              <p:cNvSpPr/>
              <p:nvPr/>
            </p:nvSpPr>
            <p:spPr>
              <a:xfrm flipH="false" flipV="false">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60000"/>
                </a:srgbClr>
              </a:solidFill>
            </p:spPr>
          </p:sp>
          <p:sp>
            <p:nvSpPr>
              <p:cNvPr name="TextBox 33" id="33"/>
              <p:cNvSpPr txBox="true"/>
              <p:nvPr/>
            </p:nvSpPr>
            <p:spPr>
              <a:xfrm>
                <a:off x="0" y="82550"/>
                <a:ext cx="698500" cy="590550"/>
              </a:xfrm>
              <a:prstGeom prst="rect">
                <a:avLst/>
              </a:prstGeom>
            </p:spPr>
            <p:txBody>
              <a:bodyPr anchor="ctr" rtlCol="false" tIns="50800" lIns="50800" bIns="50800" rIns="50800"/>
              <a:lstStyle/>
              <a:p>
                <a:pPr algn="ctr">
                  <a:lnSpc>
                    <a:spcPts val="3299"/>
                  </a:lnSpc>
                </a:pPr>
              </a:p>
            </p:txBody>
          </p:sp>
        </p:grpSp>
        <p:grpSp>
          <p:nvGrpSpPr>
            <p:cNvPr name="Group 34" id="34"/>
            <p:cNvGrpSpPr/>
            <p:nvPr/>
          </p:nvGrpSpPr>
          <p:grpSpPr>
            <a:xfrm rot="0">
              <a:off x="146612" y="170603"/>
              <a:ext cx="1404458" cy="1634279"/>
              <a:chOff x="0" y="0"/>
              <a:chExt cx="698500" cy="812800"/>
            </a:xfrm>
          </p:grpSpPr>
          <p:sp>
            <p:nvSpPr>
              <p:cNvPr name="Freeform 35" id="35"/>
              <p:cNvSpPr/>
              <p:nvPr/>
            </p:nvSpPr>
            <p:spPr>
              <a:xfrm flipH="false" flipV="false">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36" id="36"/>
              <p:cNvSpPr txBox="true"/>
              <p:nvPr/>
            </p:nvSpPr>
            <p:spPr>
              <a:xfrm>
                <a:off x="0" y="82550"/>
                <a:ext cx="698500" cy="590550"/>
              </a:xfrm>
              <a:prstGeom prst="rect">
                <a:avLst/>
              </a:prstGeom>
            </p:spPr>
            <p:txBody>
              <a:bodyPr anchor="ctr" rtlCol="false" tIns="50800" lIns="50800" bIns="50800" rIns="50800"/>
              <a:lstStyle/>
              <a:p>
                <a:pPr algn="ctr">
                  <a:lnSpc>
                    <a:spcPts val="3299"/>
                  </a:lnSpc>
                </a:pPr>
              </a:p>
            </p:txBody>
          </p:sp>
        </p:grpSp>
        <p:pic>
          <p:nvPicPr>
            <p:cNvPr name="Picture 37" id="3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9759" y="608660"/>
              <a:ext cx="758165" cy="758165"/>
            </a:xfrm>
            <a:prstGeom prst="rect">
              <a:avLst/>
            </a:prstGeom>
          </p:spPr>
        </p:pic>
      </p:grpSp>
      <p:grpSp>
        <p:nvGrpSpPr>
          <p:cNvPr name="Group 38" id="38"/>
          <p:cNvGrpSpPr/>
          <p:nvPr/>
        </p:nvGrpSpPr>
        <p:grpSpPr>
          <a:xfrm rot="0">
            <a:off x="8878502" y="6093857"/>
            <a:ext cx="1273262" cy="1481614"/>
            <a:chOff x="0" y="0"/>
            <a:chExt cx="1697682" cy="1975485"/>
          </a:xfrm>
        </p:grpSpPr>
        <p:grpSp>
          <p:nvGrpSpPr>
            <p:cNvPr name="Group 39" id="39"/>
            <p:cNvGrpSpPr/>
            <p:nvPr/>
          </p:nvGrpSpPr>
          <p:grpSpPr>
            <a:xfrm rot="0">
              <a:off x="0" y="0"/>
              <a:ext cx="1697682" cy="1975485"/>
              <a:chOff x="0" y="0"/>
              <a:chExt cx="698500" cy="812800"/>
            </a:xfrm>
          </p:grpSpPr>
          <p:sp>
            <p:nvSpPr>
              <p:cNvPr name="Freeform 40" id="40"/>
              <p:cNvSpPr/>
              <p:nvPr/>
            </p:nvSpPr>
            <p:spPr>
              <a:xfrm flipH="false" flipV="false">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60000"/>
                </a:srgbClr>
              </a:solidFill>
            </p:spPr>
          </p:sp>
          <p:sp>
            <p:nvSpPr>
              <p:cNvPr name="TextBox 41" id="41"/>
              <p:cNvSpPr txBox="true"/>
              <p:nvPr/>
            </p:nvSpPr>
            <p:spPr>
              <a:xfrm>
                <a:off x="0" y="82550"/>
                <a:ext cx="698500" cy="590550"/>
              </a:xfrm>
              <a:prstGeom prst="rect">
                <a:avLst/>
              </a:prstGeom>
            </p:spPr>
            <p:txBody>
              <a:bodyPr anchor="ctr" rtlCol="false" tIns="50800" lIns="50800" bIns="50800" rIns="50800"/>
              <a:lstStyle/>
              <a:p>
                <a:pPr algn="ctr">
                  <a:lnSpc>
                    <a:spcPts val="3299"/>
                  </a:lnSpc>
                </a:pPr>
              </a:p>
            </p:txBody>
          </p:sp>
        </p:grpSp>
        <p:grpSp>
          <p:nvGrpSpPr>
            <p:cNvPr name="Group 42" id="42"/>
            <p:cNvGrpSpPr/>
            <p:nvPr/>
          </p:nvGrpSpPr>
          <p:grpSpPr>
            <a:xfrm rot="0">
              <a:off x="146612" y="170603"/>
              <a:ext cx="1404458" cy="1634279"/>
              <a:chOff x="0" y="0"/>
              <a:chExt cx="698500" cy="812800"/>
            </a:xfrm>
          </p:grpSpPr>
          <p:sp>
            <p:nvSpPr>
              <p:cNvPr name="Freeform 43" id="43"/>
              <p:cNvSpPr/>
              <p:nvPr/>
            </p:nvSpPr>
            <p:spPr>
              <a:xfrm flipH="false" flipV="false">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44" id="44"/>
              <p:cNvSpPr txBox="true"/>
              <p:nvPr/>
            </p:nvSpPr>
            <p:spPr>
              <a:xfrm>
                <a:off x="0" y="82550"/>
                <a:ext cx="698500" cy="590550"/>
              </a:xfrm>
              <a:prstGeom prst="rect">
                <a:avLst/>
              </a:prstGeom>
            </p:spPr>
            <p:txBody>
              <a:bodyPr anchor="ctr" rtlCol="false" tIns="50800" lIns="50800" bIns="50800" rIns="50800"/>
              <a:lstStyle/>
              <a:p>
                <a:pPr algn="ctr">
                  <a:lnSpc>
                    <a:spcPts val="3299"/>
                  </a:lnSpc>
                </a:pPr>
              </a:p>
            </p:txBody>
          </p:sp>
        </p:grpSp>
        <p:pic>
          <p:nvPicPr>
            <p:cNvPr name="Picture 45" id="4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9759" y="608660"/>
              <a:ext cx="758165" cy="758165"/>
            </a:xfrm>
            <a:prstGeom prst="rect">
              <a:avLst/>
            </a:prstGeom>
          </p:spPr>
        </p:pic>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2962" b="0"/>
          <a:stretch>
            <a:fillRect/>
          </a:stretch>
        </p:blipFill>
        <p:spPr>
          <a:xfrm flipH="false" flipV="false" rot="0">
            <a:off x="1447743" y="4259385"/>
            <a:ext cx="14937604" cy="5188011"/>
          </a:xfrm>
          <a:prstGeom prst="rect">
            <a:avLst/>
          </a:prstGeom>
        </p:spPr>
      </p:pic>
      <p:sp>
        <p:nvSpPr>
          <p:cNvPr name="TextBox 3" id="3"/>
          <p:cNvSpPr txBox="true"/>
          <p:nvPr/>
        </p:nvSpPr>
        <p:spPr>
          <a:xfrm rot="0">
            <a:off x="1447743" y="262844"/>
            <a:ext cx="4607252" cy="1540510"/>
          </a:xfrm>
          <a:prstGeom prst="rect">
            <a:avLst/>
          </a:prstGeom>
        </p:spPr>
        <p:txBody>
          <a:bodyPr anchor="t" rtlCol="false" tIns="0" lIns="0" bIns="0" rIns="0">
            <a:spAutoFit/>
          </a:bodyPr>
          <a:lstStyle/>
          <a:p>
            <a:pPr algn="ctr">
              <a:lnSpc>
                <a:spcPts val="5914"/>
              </a:lnSpc>
            </a:pPr>
            <a:r>
              <a:rPr lang="en-US" sz="4224">
                <a:solidFill>
                  <a:srgbClr val="FFFFFF"/>
                </a:solidFill>
                <a:latin typeface="Times New Roman Bold"/>
              </a:rPr>
              <a:t>METHODOLOGY</a:t>
            </a:r>
          </a:p>
          <a:p>
            <a:pPr algn="ctr">
              <a:lnSpc>
                <a:spcPts val="5914"/>
              </a:lnSpc>
              <a:spcBef>
                <a:spcPct val="0"/>
              </a:spcBef>
            </a:pPr>
          </a:p>
        </p:txBody>
      </p:sp>
      <p:sp>
        <p:nvSpPr>
          <p:cNvPr name="TextBox 4" id="4"/>
          <p:cNvSpPr txBox="true"/>
          <p:nvPr/>
        </p:nvSpPr>
        <p:spPr>
          <a:xfrm rot="0">
            <a:off x="349641" y="997519"/>
            <a:ext cx="9911635" cy="805835"/>
          </a:xfrm>
          <a:prstGeom prst="rect">
            <a:avLst/>
          </a:prstGeom>
        </p:spPr>
        <p:txBody>
          <a:bodyPr anchor="t" rtlCol="false" tIns="0" lIns="0" bIns="0" rIns="0">
            <a:spAutoFit/>
          </a:bodyPr>
          <a:lstStyle/>
          <a:p>
            <a:pPr algn="ctr">
              <a:lnSpc>
                <a:spcPts val="5983"/>
              </a:lnSpc>
              <a:spcBef>
                <a:spcPct val="0"/>
              </a:spcBef>
            </a:pPr>
            <a:r>
              <a:rPr lang="en-US" sz="4274">
                <a:solidFill>
                  <a:srgbClr val="FFFFFF"/>
                </a:solidFill>
                <a:latin typeface="Times New Roman Bold"/>
              </a:rPr>
              <a:t>Data Colllection &amp; Preprocessing</a:t>
            </a:r>
          </a:p>
        </p:txBody>
      </p:sp>
      <p:sp>
        <p:nvSpPr>
          <p:cNvPr name="TextBox 5" id="5"/>
          <p:cNvSpPr txBox="true"/>
          <p:nvPr/>
        </p:nvSpPr>
        <p:spPr>
          <a:xfrm rot="0">
            <a:off x="1338873" y="2178957"/>
            <a:ext cx="2626638" cy="462279"/>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Your paragraph text</a:t>
            </a:r>
          </a:p>
        </p:txBody>
      </p:sp>
      <p:sp>
        <p:nvSpPr>
          <p:cNvPr name="TextBox 6" id="6"/>
          <p:cNvSpPr txBox="true"/>
          <p:nvPr/>
        </p:nvSpPr>
        <p:spPr>
          <a:xfrm rot="0">
            <a:off x="2769503" y="2545986"/>
            <a:ext cx="586978" cy="462279"/>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 text</a:t>
            </a:r>
          </a:p>
        </p:txBody>
      </p:sp>
      <p:sp>
        <p:nvSpPr>
          <p:cNvPr name="TextBox 7" id="7"/>
          <p:cNvSpPr txBox="true"/>
          <p:nvPr/>
        </p:nvSpPr>
        <p:spPr>
          <a:xfrm rot="0">
            <a:off x="699312" y="2079579"/>
            <a:ext cx="17588688" cy="1765934"/>
          </a:xfrm>
          <a:prstGeom prst="rect">
            <a:avLst/>
          </a:prstGeom>
        </p:spPr>
        <p:txBody>
          <a:bodyPr anchor="t" rtlCol="false" tIns="0" lIns="0" bIns="0" rIns="0">
            <a:spAutoFit/>
          </a:bodyPr>
          <a:lstStyle/>
          <a:p>
            <a:pPr marL="696282" indent="-348141" lvl="1">
              <a:lnSpc>
                <a:spcPts val="4515"/>
              </a:lnSpc>
              <a:buFont typeface="Arial"/>
              <a:buChar char="•"/>
            </a:pPr>
            <a:r>
              <a:rPr lang="en-US" sz="3225">
                <a:solidFill>
                  <a:srgbClr val="FFFFFF"/>
                </a:solidFill>
                <a:latin typeface="Times New Roman"/>
              </a:rPr>
              <a:t>The data is collected using the Wikipedia API.</a:t>
            </a:r>
          </a:p>
          <a:p>
            <a:pPr marL="696282" indent="-348141" lvl="1">
              <a:lnSpc>
                <a:spcPts val="4515"/>
              </a:lnSpc>
              <a:buFont typeface="Arial"/>
              <a:buChar char="•"/>
            </a:pPr>
            <a:r>
              <a:rPr lang="en-US" sz="3225">
                <a:solidFill>
                  <a:srgbClr val="FFFFFF"/>
                </a:solidFill>
                <a:latin typeface="Times New Roman"/>
              </a:rPr>
              <a:t>The text data obtained from the API is preprocessed by removing the HTML tags, punctuations, stop words, and numbers.</a:t>
            </a:r>
          </a:p>
        </p:txBody>
      </p:sp>
      <p:grpSp>
        <p:nvGrpSpPr>
          <p:cNvPr name="Group 8" id="8"/>
          <p:cNvGrpSpPr/>
          <p:nvPr/>
        </p:nvGrpSpPr>
        <p:grpSpPr>
          <a:xfrm rot="0">
            <a:off x="349641" y="291259"/>
            <a:ext cx="737441" cy="737441"/>
            <a:chOff x="0" y="0"/>
            <a:chExt cx="6350000" cy="6350000"/>
          </a:xfrm>
        </p:grpSpPr>
        <p:sp>
          <p:nvSpPr>
            <p:cNvPr name="Freeform 9" id="9"/>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4075175"/>
            <a:ext cx="16230600" cy="5937084"/>
          </a:xfrm>
          <a:prstGeom prst="rect">
            <a:avLst/>
          </a:prstGeom>
        </p:spPr>
      </p:pic>
      <p:sp>
        <p:nvSpPr>
          <p:cNvPr name="TextBox 3" id="3"/>
          <p:cNvSpPr txBox="true"/>
          <p:nvPr/>
        </p:nvSpPr>
        <p:spPr>
          <a:xfrm rot="0">
            <a:off x="1244485" y="177482"/>
            <a:ext cx="4607252" cy="1540510"/>
          </a:xfrm>
          <a:prstGeom prst="rect">
            <a:avLst/>
          </a:prstGeom>
        </p:spPr>
        <p:txBody>
          <a:bodyPr anchor="t" rtlCol="false" tIns="0" lIns="0" bIns="0" rIns="0">
            <a:spAutoFit/>
          </a:bodyPr>
          <a:lstStyle/>
          <a:p>
            <a:pPr algn="ctr">
              <a:lnSpc>
                <a:spcPts val="5914"/>
              </a:lnSpc>
            </a:pPr>
            <a:r>
              <a:rPr lang="en-US" sz="4224">
                <a:solidFill>
                  <a:srgbClr val="FFFFFF"/>
                </a:solidFill>
                <a:latin typeface="Times New Roman Bold"/>
              </a:rPr>
              <a:t>METHODOLOGY</a:t>
            </a:r>
          </a:p>
          <a:p>
            <a:pPr algn="ctr">
              <a:lnSpc>
                <a:spcPts val="5914"/>
              </a:lnSpc>
              <a:spcBef>
                <a:spcPct val="0"/>
              </a:spcBef>
            </a:pPr>
          </a:p>
        </p:txBody>
      </p:sp>
      <p:sp>
        <p:nvSpPr>
          <p:cNvPr name="TextBox 4" id="4"/>
          <p:cNvSpPr txBox="true"/>
          <p:nvPr/>
        </p:nvSpPr>
        <p:spPr>
          <a:xfrm rot="0">
            <a:off x="1244485" y="1083196"/>
            <a:ext cx="5198854" cy="805835"/>
          </a:xfrm>
          <a:prstGeom prst="rect">
            <a:avLst/>
          </a:prstGeom>
        </p:spPr>
        <p:txBody>
          <a:bodyPr anchor="t" rtlCol="false" tIns="0" lIns="0" bIns="0" rIns="0">
            <a:spAutoFit/>
          </a:bodyPr>
          <a:lstStyle/>
          <a:p>
            <a:pPr algn="ctr">
              <a:lnSpc>
                <a:spcPts val="5983"/>
              </a:lnSpc>
              <a:spcBef>
                <a:spcPct val="0"/>
              </a:spcBef>
            </a:pPr>
            <a:r>
              <a:rPr lang="en-US" sz="4274">
                <a:solidFill>
                  <a:srgbClr val="FFFFFF"/>
                </a:solidFill>
                <a:latin typeface="Times New Roman Bold"/>
              </a:rPr>
              <a:t>Embedding Generation</a:t>
            </a:r>
          </a:p>
        </p:txBody>
      </p:sp>
      <p:sp>
        <p:nvSpPr>
          <p:cNvPr name="TextBox 5" id="5"/>
          <p:cNvSpPr txBox="true"/>
          <p:nvPr/>
        </p:nvSpPr>
        <p:spPr>
          <a:xfrm rot="0">
            <a:off x="0" y="2031906"/>
            <a:ext cx="18288000" cy="1765934"/>
          </a:xfrm>
          <a:prstGeom prst="rect">
            <a:avLst/>
          </a:prstGeom>
        </p:spPr>
        <p:txBody>
          <a:bodyPr anchor="t" rtlCol="false" tIns="0" lIns="0" bIns="0" rIns="0">
            <a:spAutoFit/>
          </a:bodyPr>
          <a:lstStyle/>
          <a:p>
            <a:pPr marL="696282" indent="-348141" lvl="1">
              <a:lnSpc>
                <a:spcPts val="4515"/>
              </a:lnSpc>
              <a:buFont typeface="Arial"/>
              <a:buChar char="•"/>
            </a:pPr>
            <a:r>
              <a:rPr lang="en-US" sz="3225">
                <a:solidFill>
                  <a:srgbClr val="FFFFFF"/>
                </a:solidFill>
                <a:latin typeface="Times New Roman"/>
              </a:rPr>
              <a:t>The preprocessed text data is fed into the BERT model to generate contextualized word embeddings.</a:t>
            </a:r>
          </a:p>
          <a:p>
            <a:pPr marL="696282" indent="-348141" lvl="1">
              <a:lnSpc>
                <a:spcPts val="4515"/>
              </a:lnSpc>
              <a:buFont typeface="Arial"/>
              <a:buChar char="•"/>
            </a:pPr>
            <a:r>
              <a:rPr lang="en-US" sz="3225">
                <a:solidFill>
                  <a:srgbClr val="FFFFFF"/>
                </a:solidFill>
                <a:latin typeface="Times New Roman"/>
              </a:rPr>
              <a:t>These embeddings capture the contextual meaning of the words in the documents, which is useful for measuring their similarity. </a:t>
            </a:r>
          </a:p>
        </p:txBody>
      </p:sp>
      <p:grpSp>
        <p:nvGrpSpPr>
          <p:cNvPr name="Group 6" id="6"/>
          <p:cNvGrpSpPr/>
          <p:nvPr/>
        </p:nvGrpSpPr>
        <p:grpSpPr>
          <a:xfrm rot="0">
            <a:off x="291259" y="291259"/>
            <a:ext cx="737441" cy="737441"/>
            <a:chOff x="0" y="0"/>
            <a:chExt cx="6350000" cy="6350000"/>
          </a:xfrm>
        </p:grpSpPr>
        <p:sp>
          <p:nvSpPr>
            <p:cNvPr name="Freeform 7" id="7"/>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91" r="0" b="1165"/>
          <a:stretch>
            <a:fillRect/>
          </a:stretch>
        </p:blipFill>
        <p:spPr>
          <a:xfrm flipH="false" flipV="false" rot="0">
            <a:off x="4453990" y="3480958"/>
            <a:ext cx="9380021" cy="6645451"/>
          </a:xfrm>
          <a:prstGeom prst="rect">
            <a:avLst/>
          </a:prstGeom>
        </p:spPr>
      </p:pic>
      <p:sp>
        <p:nvSpPr>
          <p:cNvPr name="TextBox 3" id="3"/>
          <p:cNvSpPr txBox="true"/>
          <p:nvPr/>
        </p:nvSpPr>
        <p:spPr>
          <a:xfrm rot="0">
            <a:off x="1252468" y="25457"/>
            <a:ext cx="4607252" cy="1540510"/>
          </a:xfrm>
          <a:prstGeom prst="rect">
            <a:avLst/>
          </a:prstGeom>
        </p:spPr>
        <p:txBody>
          <a:bodyPr anchor="t" rtlCol="false" tIns="0" lIns="0" bIns="0" rIns="0">
            <a:spAutoFit/>
          </a:bodyPr>
          <a:lstStyle/>
          <a:p>
            <a:pPr algn="ctr">
              <a:lnSpc>
                <a:spcPts val="5914"/>
              </a:lnSpc>
            </a:pPr>
            <a:r>
              <a:rPr lang="en-US" sz="4224">
                <a:solidFill>
                  <a:srgbClr val="FFFFFF"/>
                </a:solidFill>
                <a:latin typeface="Times New Roman Bold"/>
              </a:rPr>
              <a:t>METHODOLOGY</a:t>
            </a:r>
          </a:p>
          <a:p>
            <a:pPr algn="ctr">
              <a:lnSpc>
                <a:spcPts val="5914"/>
              </a:lnSpc>
              <a:spcBef>
                <a:spcPct val="0"/>
              </a:spcBef>
            </a:pPr>
          </a:p>
        </p:txBody>
      </p:sp>
      <p:sp>
        <p:nvSpPr>
          <p:cNvPr name="TextBox 4" id="4"/>
          <p:cNvSpPr txBox="true"/>
          <p:nvPr/>
        </p:nvSpPr>
        <p:spPr>
          <a:xfrm rot="0">
            <a:off x="0" y="1097149"/>
            <a:ext cx="7428557" cy="805835"/>
          </a:xfrm>
          <a:prstGeom prst="rect">
            <a:avLst/>
          </a:prstGeom>
        </p:spPr>
        <p:txBody>
          <a:bodyPr anchor="t" rtlCol="false" tIns="0" lIns="0" bIns="0" rIns="0">
            <a:spAutoFit/>
          </a:bodyPr>
          <a:lstStyle/>
          <a:p>
            <a:pPr algn="ctr">
              <a:lnSpc>
                <a:spcPts val="5983"/>
              </a:lnSpc>
              <a:spcBef>
                <a:spcPct val="0"/>
              </a:spcBef>
            </a:pPr>
            <a:r>
              <a:rPr lang="en-US" sz="4274">
                <a:solidFill>
                  <a:srgbClr val="FFFFFF"/>
                </a:solidFill>
                <a:latin typeface="Times New Roman Bold"/>
              </a:rPr>
              <a:t> Search using the Embeddings:</a:t>
            </a:r>
          </a:p>
        </p:txBody>
      </p:sp>
      <p:sp>
        <p:nvSpPr>
          <p:cNvPr name="TextBox 5" id="5"/>
          <p:cNvSpPr txBox="true"/>
          <p:nvPr/>
        </p:nvSpPr>
        <p:spPr>
          <a:xfrm rot="0">
            <a:off x="-158185" y="1788684"/>
            <a:ext cx="18446185" cy="1692274"/>
          </a:xfrm>
          <a:prstGeom prst="rect">
            <a:avLst/>
          </a:prstGeom>
        </p:spPr>
        <p:txBody>
          <a:bodyPr anchor="t" rtlCol="false" tIns="0" lIns="0" bIns="0" rIns="0">
            <a:spAutoFit/>
          </a:bodyPr>
          <a:lstStyle/>
          <a:p>
            <a:pPr marL="674693" indent="-337346" lvl="1">
              <a:lnSpc>
                <a:spcPts val="4375"/>
              </a:lnSpc>
              <a:buFont typeface="Arial"/>
              <a:buChar char="•"/>
            </a:pPr>
            <a:r>
              <a:rPr lang="en-US" sz="3125">
                <a:solidFill>
                  <a:srgbClr val="FFFFFF"/>
                </a:solidFill>
                <a:latin typeface="Times New Roman"/>
              </a:rPr>
              <a:t>Here cosine similarity is calculated between the query embedding and the embeddings of each document.</a:t>
            </a:r>
          </a:p>
          <a:p>
            <a:pPr marL="674693" indent="-337346" lvl="1">
              <a:lnSpc>
                <a:spcPts val="4375"/>
              </a:lnSpc>
              <a:buFont typeface="Arial"/>
              <a:buChar char="•"/>
            </a:pPr>
            <a:r>
              <a:rPr lang="en-US" sz="3125">
                <a:solidFill>
                  <a:srgbClr val="FFFFFF"/>
                </a:solidFill>
                <a:latin typeface="Times New Roman"/>
              </a:rPr>
              <a:t>The documents with the highest cosine similarity scores are considered the most relevant and are returned as search results.</a:t>
            </a:r>
          </a:p>
        </p:txBody>
      </p:sp>
      <p:grpSp>
        <p:nvGrpSpPr>
          <p:cNvPr name="Group 6" id="6"/>
          <p:cNvGrpSpPr/>
          <p:nvPr/>
        </p:nvGrpSpPr>
        <p:grpSpPr>
          <a:xfrm rot="0">
            <a:off x="291259" y="139234"/>
            <a:ext cx="737441" cy="737441"/>
            <a:chOff x="0" y="0"/>
            <a:chExt cx="6350000" cy="6350000"/>
          </a:xfrm>
        </p:grpSpPr>
        <p:sp>
          <p:nvSpPr>
            <p:cNvPr name="Freeform 7" id="7"/>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636801" y="3361315"/>
            <a:ext cx="15622499" cy="6631773"/>
          </a:xfrm>
          <a:prstGeom prst="rect">
            <a:avLst/>
          </a:prstGeom>
        </p:spPr>
      </p:pic>
      <p:sp>
        <p:nvSpPr>
          <p:cNvPr name="TextBox 3" id="3"/>
          <p:cNvSpPr txBox="true"/>
          <p:nvPr/>
        </p:nvSpPr>
        <p:spPr>
          <a:xfrm rot="0">
            <a:off x="1423719" y="177482"/>
            <a:ext cx="4607252" cy="1540510"/>
          </a:xfrm>
          <a:prstGeom prst="rect">
            <a:avLst/>
          </a:prstGeom>
        </p:spPr>
        <p:txBody>
          <a:bodyPr anchor="t" rtlCol="false" tIns="0" lIns="0" bIns="0" rIns="0">
            <a:spAutoFit/>
          </a:bodyPr>
          <a:lstStyle/>
          <a:p>
            <a:pPr algn="ctr">
              <a:lnSpc>
                <a:spcPts val="5914"/>
              </a:lnSpc>
            </a:pPr>
            <a:r>
              <a:rPr lang="en-US" sz="4224">
                <a:solidFill>
                  <a:srgbClr val="FFFFFF"/>
                </a:solidFill>
                <a:latin typeface="Times New Roman Bold"/>
              </a:rPr>
              <a:t>METHODOLOGY</a:t>
            </a:r>
          </a:p>
          <a:p>
            <a:pPr algn="ctr">
              <a:lnSpc>
                <a:spcPts val="5914"/>
              </a:lnSpc>
              <a:spcBef>
                <a:spcPct val="0"/>
              </a:spcBef>
            </a:pPr>
          </a:p>
        </p:txBody>
      </p:sp>
      <p:sp>
        <p:nvSpPr>
          <p:cNvPr name="TextBox 4" id="4"/>
          <p:cNvSpPr txBox="true"/>
          <p:nvPr/>
        </p:nvSpPr>
        <p:spPr>
          <a:xfrm rot="0">
            <a:off x="1028700" y="1082087"/>
            <a:ext cx="4362715" cy="805835"/>
          </a:xfrm>
          <a:prstGeom prst="rect">
            <a:avLst/>
          </a:prstGeom>
        </p:spPr>
        <p:txBody>
          <a:bodyPr anchor="t" rtlCol="false" tIns="0" lIns="0" bIns="0" rIns="0">
            <a:spAutoFit/>
          </a:bodyPr>
          <a:lstStyle/>
          <a:p>
            <a:pPr algn="ctr">
              <a:lnSpc>
                <a:spcPts val="5983"/>
              </a:lnSpc>
              <a:spcBef>
                <a:spcPct val="0"/>
              </a:spcBef>
            </a:pPr>
            <a:r>
              <a:rPr lang="en-US" sz="4274">
                <a:solidFill>
                  <a:srgbClr val="FFFFFF"/>
                </a:solidFill>
                <a:latin typeface="Times New Roman Bold"/>
              </a:rPr>
              <a:t>User Feedback:</a:t>
            </a:r>
          </a:p>
        </p:txBody>
      </p:sp>
      <p:sp>
        <p:nvSpPr>
          <p:cNvPr name="TextBox 5" id="5"/>
          <p:cNvSpPr txBox="true"/>
          <p:nvPr/>
        </p:nvSpPr>
        <p:spPr>
          <a:xfrm rot="0">
            <a:off x="1028700" y="2191532"/>
            <a:ext cx="18045790" cy="622934"/>
          </a:xfrm>
          <a:prstGeom prst="rect">
            <a:avLst/>
          </a:prstGeom>
        </p:spPr>
        <p:txBody>
          <a:bodyPr anchor="t" rtlCol="false" tIns="0" lIns="0" bIns="0" rIns="0">
            <a:spAutoFit/>
          </a:bodyPr>
          <a:lstStyle/>
          <a:p>
            <a:pPr marL="696282" indent="-348141" lvl="1">
              <a:lnSpc>
                <a:spcPts val="4515"/>
              </a:lnSpc>
              <a:buFont typeface="Arial"/>
              <a:buChar char="•"/>
            </a:pPr>
            <a:r>
              <a:rPr lang="en-US" sz="3225">
                <a:solidFill>
                  <a:srgbClr val="FFFFFF"/>
                </a:solidFill>
                <a:latin typeface="Times New Roman"/>
              </a:rPr>
              <a:t>Based on the user feedback, refine the search results for further queries of the users. </a:t>
            </a:r>
          </a:p>
        </p:txBody>
      </p:sp>
      <p:grpSp>
        <p:nvGrpSpPr>
          <p:cNvPr name="Group 6" id="6"/>
          <p:cNvGrpSpPr/>
          <p:nvPr/>
        </p:nvGrpSpPr>
        <p:grpSpPr>
          <a:xfrm rot="0">
            <a:off x="291259" y="291259"/>
            <a:ext cx="737441" cy="737441"/>
            <a:chOff x="0" y="0"/>
            <a:chExt cx="6350000" cy="6350000"/>
          </a:xfrm>
        </p:grpSpPr>
        <p:sp>
          <p:nvSpPr>
            <p:cNvPr name="Freeform 7" id="7"/>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6601813" y="8674419"/>
            <a:ext cx="4003007" cy="3998003"/>
          </a:xfrm>
          <a:prstGeom prst="rect">
            <a:avLst/>
          </a:prstGeom>
        </p:spPr>
      </p:pic>
      <p:pic>
        <p:nvPicPr>
          <p:cNvPr name="Picture 3" id="3"/>
          <p:cNvPicPr>
            <a:picLocks noChangeAspect="true"/>
          </p:cNvPicPr>
          <p:nvPr/>
        </p:nvPicPr>
        <p:blipFill>
          <a:blip r:embed="rId2"/>
          <a:srcRect l="0" t="0" r="0" b="0"/>
          <a:stretch>
            <a:fillRect/>
          </a:stretch>
        </p:blipFill>
        <p:spPr>
          <a:xfrm flipH="false" flipV="false" rot="0">
            <a:off x="9757312" y="-2056270"/>
            <a:ext cx="4003007" cy="3998003"/>
          </a:xfrm>
          <a:prstGeom prst="rect">
            <a:avLst/>
          </a:prstGeom>
        </p:spPr>
      </p:pic>
      <p:pic>
        <p:nvPicPr>
          <p:cNvPr name="Picture 4" id="4"/>
          <p:cNvPicPr>
            <a:picLocks noChangeAspect="true"/>
          </p:cNvPicPr>
          <p:nvPr/>
        </p:nvPicPr>
        <p:blipFill>
          <a:blip r:embed="rId2"/>
          <a:srcRect l="0" t="0" r="0" b="0"/>
          <a:stretch>
            <a:fillRect/>
          </a:stretch>
        </p:blipFill>
        <p:spPr>
          <a:xfrm flipH="false" flipV="false" rot="0">
            <a:off x="16601813" y="8621413"/>
            <a:ext cx="4003007" cy="3998003"/>
          </a:xfrm>
          <a:prstGeom prst="rect">
            <a:avLst/>
          </a:prstGeom>
        </p:spPr>
      </p:pic>
      <p:sp>
        <p:nvSpPr>
          <p:cNvPr name="TextBox 5" id="5"/>
          <p:cNvSpPr txBox="true"/>
          <p:nvPr/>
        </p:nvSpPr>
        <p:spPr>
          <a:xfrm rot="0">
            <a:off x="1374716" y="674790"/>
            <a:ext cx="3454152" cy="722630"/>
          </a:xfrm>
          <a:prstGeom prst="rect">
            <a:avLst/>
          </a:prstGeom>
        </p:spPr>
        <p:txBody>
          <a:bodyPr anchor="t" rtlCol="false" tIns="0" lIns="0" bIns="0" rIns="0">
            <a:spAutoFit/>
          </a:bodyPr>
          <a:lstStyle/>
          <a:p>
            <a:pPr algn="ctr">
              <a:lnSpc>
                <a:spcPts val="5319"/>
              </a:lnSpc>
              <a:spcBef>
                <a:spcPct val="0"/>
              </a:spcBef>
            </a:pPr>
            <a:r>
              <a:rPr lang="en-US" sz="3799">
                <a:solidFill>
                  <a:srgbClr val="FFFFFF"/>
                </a:solidFill>
                <a:latin typeface="Times New Roman Bold"/>
              </a:rPr>
              <a:t>EVALUATION </a:t>
            </a:r>
          </a:p>
        </p:txBody>
      </p:sp>
      <p:sp>
        <p:nvSpPr>
          <p:cNvPr name="TextBox 6" id="6"/>
          <p:cNvSpPr txBox="true"/>
          <p:nvPr/>
        </p:nvSpPr>
        <p:spPr>
          <a:xfrm rot="0">
            <a:off x="1087525" y="1410978"/>
            <a:ext cx="16171775" cy="4197350"/>
          </a:xfrm>
          <a:prstGeom prst="rect">
            <a:avLst/>
          </a:prstGeom>
        </p:spPr>
        <p:txBody>
          <a:bodyPr anchor="t" rtlCol="false" tIns="0" lIns="0" bIns="0" rIns="0">
            <a:spAutoFit/>
          </a:bodyPr>
          <a:lstStyle/>
          <a:p>
            <a:pPr algn="just">
              <a:lnSpc>
                <a:spcPts val="5179"/>
              </a:lnSpc>
            </a:pPr>
            <a:r>
              <a:rPr lang="en-US" sz="3699">
                <a:solidFill>
                  <a:srgbClr val="FFFFFF"/>
                </a:solidFill>
                <a:latin typeface="Times New Roman"/>
              </a:rPr>
              <a:t>To evaluate the performance of the search engine, we calculate :</a:t>
            </a:r>
          </a:p>
          <a:p>
            <a:pPr algn="just" marL="712472" indent="-356236" lvl="1">
              <a:lnSpc>
                <a:spcPts val="4620"/>
              </a:lnSpc>
              <a:buFont typeface="Arial"/>
              <a:buChar char="•"/>
            </a:pPr>
            <a:r>
              <a:rPr lang="en-US" sz="3300">
                <a:solidFill>
                  <a:srgbClr val="FFFFFF"/>
                </a:solidFill>
                <a:latin typeface="Times New Roman"/>
              </a:rPr>
              <a:t>Precision</a:t>
            </a:r>
          </a:p>
          <a:p>
            <a:pPr algn="just" marL="712472" indent="-356236" lvl="1">
              <a:lnSpc>
                <a:spcPts val="4620"/>
              </a:lnSpc>
              <a:buFont typeface="Arial"/>
              <a:buChar char="•"/>
            </a:pPr>
            <a:r>
              <a:rPr lang="en-US" sz="3300">
                <a:solidFill>
                  <a:srgbClr val="FFFFFF"/>
                </a:solidFill>
                <a:latin typeface="Times New Roman"/>
              </a:rPr>
              <a:t>Recall</a:t>
            </a:r>
          </a:p>
          <a:p>
            <a:pPr algn="just" marL="712472" indent="-356236" lvl="1">
              <a:lnSpc>
                <a:spcPts val="4620"/>
              </a:lnSpc>
              <a:buFont typeface="Arial"/>
              <a:buChar char="•"/>
            </a:pPr>
            <a:r>
              <a:rPr lang="en-US" sz="3300">
                <a:solidFill>
                  <a:srgbClr val="FFFFFF"/>
                </a:solidFill>
                <a:latin typeface="Times New Roman"/>
              </a:rPr>
              <a:t>F1-Score</a:t>
            </a:r>
          </a:p>
          <a:p>
            <a:pPr algn="just" marL="712472" indent="-356236" lvl="1">
              <a:lnSpc>
                <a:spcPts val="4620"/>
              </a:lnSpc>
              <a:buFont typeface="Arial"/>
              <a:buChar char="•"/>
            </a:pPr>
            <a:r>
              <a:rPr lang="en-US" sz="3300">
                <a:solidFill>
                  <a:srgbClr val="FFFFFF"/>
                </a:solidFill>
                <a:latin typeface="Times New Roman"/>
              </a:rPr>
              <a:t>Accuracy</a:t>
            </a:r>
          </a:p>
          <a:p>
            <a:pPr algn="just" marL="712472" indent="-356236" lvl="1">
              <a:lnSpc>
                <a:spcPts val="4620"/>
              </a:lnSpc>
              <a:buFont typeface="Arial"/>
              <a:buChar char="•"/>
            </a:pPr>
            <a:r>
              <a:rPr lang="en-US" sz="3300">
                <a:solidFill>
                  <a:srgbClr val="FFFFFF"/>
                </a:solidFill>
                <a:latin typeface="Times New Roman"/>
              </a:rPr>
              <a:t>MAP (Mean Average Precision)</a:t>
            </a:r>
          </a:p>
          <a:p>
            <a:pPr algn="just" marL="712472" indent="-356236" lvl="1">
              <a:lnSpc>
                <a:spcPts val="4620"/>
              </a:lnSpc>
              <a:buFont typeface="Arial"/>
              <a:buChar char="•"/>
            </a:pPr>
            <a:r>
              <a:rPr lang="en-US" sz="3300">
                <a:solidFill>
                  <a:srgbClr val="FFFFFF"/>
                </a:solidFill>
                <a:latin typeface="Times New Roman"/>
              </a:rPr>
              <a:t>MRR (Mean Reciprocal Rank)</a:t>
            </a:r>
          </a:p>
        </p:txBody>
      </p:sp>
      <p:grpSp>
        <p:nvGrpSpPr>
          <p:cNvPr name="Group 7" id="7"/>
          <p:cNvGrpSpPr/>
          <p:nvPr/>
        </p:nvGrpSpPr>
        <p:grpSpPr>
          <a:xfrm rot="0">
            <a:off x="14436732" y="6046478"/>
            <a:ext cx="3740415" cy="884650"/>
            <a:chOff x="0" y="0"/>
            <a:chExt cx="4993357" cy="1180984"/>
          </a:xfrm>
        </p:grpSpPr>
        <p:sp>
          <p:nvSpPr>
            <p:cNvPr name="Freeform 8" id="8"/>
            <p:cNvSpPr/>
            <p:nvPr/>
          </p:nvSpPr>
          <p:spPr>
            <a:xfrm flipH="false" flipV="false">
              <a:off x="0" y="0"/>
              <a:ext cx="4993357" cy="1180984"/>
            </a:xfrm>
            <a:custGeom>
              <a:avLst/>
              <a:gdLst/>
              <a:ahLst/>
              <a:cxnLst/>
              <a:rect r="r" b="b" t="t" l="l"/>
              <a:pathLst>
                <a:path h="1180984" w="4993357">
                  <a:moveTo>
                    <a:pt x="4868897" y="1180984"/>
                  </a:moveTo>
                  <a:lnTo>
                    <a:pt x="124460" y="1180984"/>
                  </a:lnTo>
                  <a:cubicBezTo>
                    <a:pt x="55880" y="1180984"/>
                    <a:pt x="0" y="1125104"/>
                    <a:pt x="0" y="1056524"/>
                  </a:cubicBezTo>
                  <a:lnTo>
                    <a:pt x="0" y="124460"/>
                  </a:lnTo>
                  <a:cubicBezTo>
                    <a:pt x="0" y="55880"/>
                    <a:pt x="55880" y="0"/>
                    <a:pt x="124460" y="0"/>
                  </a:cubicBezTo>
                  <a:lnTo>
                    <a:pt x="4868897" y="0"/>
                  </a:lnTo>
                  <a:cubicBezTo>
                    <a:pt x="4937477" y="0"/>
                    <a:pt x="4993357" y="55880"/>
                    <a:pt x="4993357" y="124460"/>
                  </a:cubicBezTo>
                  <a:lnTo>
                    <a:pt x="4993357" y="1056524"/>
                  </a:lnTo>
                  <a:cubicBezTo>
                    <a:pt x="4993357" y="1125104"/>
                    <a:pt x="4937477" y="1180984"/>
                    <a:pt x="4868897" y="1180984"/>
                  </a:cubicBezTo>
                  <a:close/>
                </a:path>
              </a:pathLst>
            </a:custGeom>
            <a:solidFill>
              <a:srgbClr val="C6C6C6"/>
            </a:solidFill>
          </p:spPr>
        </p:sp>
      </p:grpSp>
      <p:grpSp>
        <p:nvGrpSpPr>
          <p:cNvPr name="Group 9" id="9"/>
          <p:cNvGrpSpPr/>
          <p:nvPr/>
        </p:nvGrpSpPr>
        <p:grpSpPr>
          <a:xfrm rot="0">
            <a:off x="14448939" y="6931128"/>
            <a:ext cx="3740415" cy="3198867"/>
            <a:chOff x="0" y="0"/>
            <a:chExt cx="4993357" cy="4270403"/>
          </a:xfrm>
        </p:grpSpPr>
        <p:sp>
          <p:nvSpPr>
            <p:cNvPr name="Freeform 10" id="10"/>
            <p:cNvSpPr/>
            <p:nvPr/>
          </p:nvSpPr>
          <p:spPr>
            <a:xfrm flipH="false" flipV="false">
              <a:off x="0" y="0"/>
              <a:ext cx="4993357" cy="4270403"/>
            </a:xfrm>
            <a:custGeom>
              <a:avLst/>
              <a:gdLst/>
              <a:ahLst/>
              <a:cxnLst/>
              <a:rect r="r" b="b" t="t" l="l"/>
              <a:pathLst>
                <a:path h="4270403" w="4993357">
                  <a:moveTo>
                    <a:pt x="4868897" y="4270403"/>
                  </a:moveTo>
                  <a:lnTo>
                    <a:pt x="124460" y="4270403"/>
                  </a:lnTo>
                  <a:cubicBezTo>
                    <a:pt x="55880" y="4270403"/>
                    <a:pt x="0" y="4214523"/>
                    <a:pt x="0" y="4145943"/>
                  </a:cubicBezTo>
                  <a:lnTo>
                    <a:pt x="0" y="124460"/>
                  </a:lnTo>
                  <a:cubicBezTo>
                    <a:pt x="0" y="55880"/>
                    <a:pt x="55880" y="0"/>
                    <a:pt x="124460" y="0"/>
                  </a:cubicBezTo>
                  <a:lnTo>
                    <a:pt x="4868897" y="0"/>
                  </a:lnTo>
                  <a:cubicBezTo>
                    <a:pt x="4937477" y="0"/>
                    <a:pt x="4993357" y="55880"/>
                    <a:pt x="4993357" y="124460"/>
                  </a:cubicBezTo>
                  <a:lnTo>
                    <a:pt x="4993357" y="4145943"/>
                  </a:lnTo>
                  <a:cubicBezTo>
                    <a:pt x="4993357" y="4214523"/>
                    <a:pt x="4937477" y="4270403"/>
                    <a:pt x="4868897" y="4270403"/>
                  </a:cubicBezTo>
                  <a:close/>
                </a:path>
              </a:pathLst>
            </a:custGeom>
            <a:solidFill>
              <a:srgbClr val="C6C6C6"/>
            </a:solidFill>
          </p:spPr>
        </p:sp>
      </p:grpSp>
      <p:grpSp>
        <p:nvGrpSpPr>
          <p:cNvPr name="Group 11" id="11"/>
          <p:cNvGrpSpPr/>
          <p:nvPr/>
        </p:nvGrpSpPr>
        <p:grpSpPr>
          <a:xfrm rot="0">
            <a:off x="10683117" y="6046478"/>
            <a:ext cx="3765821" cy="884650"/>
            <a:chOff x="0" y="0"/>
            <a:chExt cx="5027273" cy="1180984"/>
          </a:xfrm>
        </p:grpSpPr>
        <p:sp>
          <p:nvSpPr>
            <p:cNvPr name="Freeform 12" id="12"/>
            <p:cNvSpPr/>
            <p:nvPr/>
          </p:nvSpPr>
          <p:spPr>
            <a:xfrm flipH="false" flipV="false">
              <a:off x="0" y="0"/>
              <a:ext cx="5027273" cy="1180984"/>
            </a:xfrm>
            <a:custGeom>
              <a:avLst/>
              <a:gdLst/>
              <a:ahLst/>
              <a:cxnLst/>
              <a:rect r="r" b="b" t="t" l="l"/>
              <a:pathLst>
                <a:path h="1180984" w="5027273">
                  <a:moveTo>
                    <a:pt x="4902813" y="1180984"/>
                  </a:moveTo>
                  <a:lnTo>
                    <a:pt x="124460" y="1180984"/>
                  </a:lnTo>
                  <a:cubicBezTo>
                    <a:pt x="55880" y="1180984"/>
                    <a:pt x="0" y="1125104"/>
                    <a:pt x="0" y="1056524"/>
                  </a:cubicBezTo>
                  <a:lnTo>
                    <a:pt x="0" y="124460"/>
                  </a:lnTo>
                  <a:cubicBezTo>
                    <a:pt x="0" y="55880"/>
                    <a:pt x="55880" y="0"/>
                    <a:pt x="124460" y="0"/>
                  </a:cubicBezTo>
                  <a:lnTo>
                    <a:pt x="4902813" y="0"/>
                  </a:lnTo>
                  <a:cubicBezTo>
                    <a:pt x="4971393" y="0"/>
                    <a:pt x="5027273" y="55880"/>
                    <a:pt x="5027273" y="124460"/>
                  </a:cubicBezTo>
                  <a:lnTo>
                    <a:pt x="5027273" y="1056524"/>
                  </a:lnTo>
                  <a:cubicBezTo>
                    <a:pt x="5027273" y="1125104"/>
                    <a:pt x="4971393" y="1180984"/>
                    <a:pt x="4902813" y="1180984"/>
                  </a:cubicBezTo>
                  <a:close/>
                </a:path>
              </a:pathLst>
            </a:custGeom>
            <a:solidFill>
              <a:srgbClr val="C6C6C6"/>
            </a:solidFill>
          </p:spPr>
        </p:sp>
      </p:grpSp>
      <p:grpSp>
        <p:nvGrpSpPr>
          <p:cNvPr name="Group 13" id="13"/>
          <p:cNvGrpSpPr/>
          <p:nvPr/>
        </p:nvGrpSpPr>
        <p:grpSpPr>
          <a:xfrm rot="0">
            <a:off x="10708523" y="6931128"/>
            <a:ext cx="3740415" cy="3198867"/>
            <a:chOff x="0" y="0"/>
            <a:chExt cx="4993357" cy="4270403"/>
          </a:xfrm>
        </p:grpSpPr>
        <p:sp>
          <p:nvSpPr>
            <p:cNvPr name="Freeform 14" id="14"/>
            <p:cNvSpPr/>
            <p:nvPr/>
          </p:nvSpPr>
          <p:spPr>
            <a:xfrm flipH="false" flipV="false">
              <a:off x="0" y="0"/>
              <a:ext cx="4993357" cy="4270403"/>
            </a:xfrm>
            <a:custGeom>
              <a:avLst/>
              <a:gdLst/>
              <a:ahLst/>
              <a:cxnLst/>
              <a:rect r="r" b="b" t="t" l="l"/>
              <a:pathLst>
                <a:path h="4270403" w="4993357">
                  <a:moveTo>
                    <a:pt x="4868897" y="4270403"/>
                  </a:moveTo>
                  <a:lnTo>
                    <a:pt x="124460" y="4270403"/>
                  </a:lnTo>
                  <a:cubicBezTo>
                    <a:pt x="55880" y="4270403"/>
                    <a:pt x="0" y="4214523"/>
                    <a:pt x="0" y="4145943"/>
                  </a:cubicBezTo>
                  <a:lnTo>
                    <a:pt x="0" y="124460"/>
                  </a:lnTo>
                  <a:cubicBezTo>
                    <a:pt x="0" y="55880"/>
                    <a:pt x="55880" y="0"/>
                    <a:pt x="124460" y="0"/>
                  </a:cubicBezTo>
                  <a:lnTo>
                    <a:pt x="4868897" y="0"/>
                  </a:lnTo>
                  <a:cubicBezTo>
                    <a:pt x="4937477" y="0"/>
                    <a:pt x="4993357" y="55880"/>
                    <a:pt x="4993357" y="124460"/>
                  </a:cubicBezTo>
                  <a:lnTo>
                    <a:pt x="4993357" y="4145943"/>
                  </a:lnTo>
                  <a:cubicBezTo>
                    <a:pt x="4993357" y="4214523"/>
                    <a:pt x="4937477" y="4270403"/>
                    <a:pt x="4868897" y="4270403"/>
                  </a:cubicBezTo>
                  <a:close/>
                </a:path>
              </a:pathLst>
            </a:custGeom>
            <a:solidFill>
              <a:srgbClr val="C6C6C6"/>
            </a:solidFill>
          </p:spPr>
        </p:sp>
      </p:grpSp>
      <p:grpSp>
        <p:nvGrpSpPr>
          <p:cNvPr name="Group 15" id="15"/>
          <p:cNvGrpSpPr/>
          <p:nvPr/>
        </p:nvGrpSpPr>
        <p:grpSpPr>
          <a:xfrm rot="0">
            <a:off x="6942702" y="6931128"/>
            <a:ext cx="3765821" cy="3198867"/>
            <a:chOff x="0" y="0"/>
            <a:chExt cx="5027273" cy="4270403"/>
          </a:xfrm>
        </p:grpSpPr>
        <p:sp>
          <p:nvSpPr>
            <p:cNvPr name="Freeform 16" id="16"/>
            <p:cNvSpPr/>
            <p:nvPr/>
          </p:nvSpPr>
          <p:spPr>
            <a:xfrm flipH="false" flipV="false">
              <a:off x="0" y="0"/>
              <a:ext cx="5027273" cy="4270403"/>
            </a:xfrm>
            <a:custGeom>
              <a:avLst/>
              <a:gdLst/>
              <a:ahLst/>
              <a:cxnLst/>
              <a:rect r="r" b="b" t="t" l="l"/>
              <a:pathLst>
                <a:path h="4270403" w="5027273">
                  <a:moveTo>
                    <a:pt x="4902813" y="4270403"/>
                  </a:moveTo>
                  <a:lnTo>
                    <a:pt x="124460" y="4270403"/>
                  </a:lnTo>
                  <a:cubicBezTo>
                    <a:pt x="55880" y="4270403"/>
                    <a:pt x="0" y="4214523"/>
                    <a:pt x="0" y="4145943"/>
                  </a:cubicBezTo>
                  <a:lnTo>
                    <a:pt x="0" y="124460"/>
                  </a:lnTo>
                  <a:cubicBezTo>
                    <a:pt x="0" y="55880"/>
                    <a:pt x="55880" y="0"/>
                    <a:pt x="124460" y="0"/>
                  </a:cubicBezTo>
                  <a:lnTo>
                    <a:pt x="4902813" y="0"/>
                  </a:lnTo>
                  <a:cubicBezTo>
                    <a:pt x="4971393" y="0"/>
                    <a:pt x="5027273" y="55880"/>
                    <a:pt x="5027273" y="124460"/>
                  </a:cubicBezTo>
                  <a:lnTo>
                    <a:pt x="5027273" y="4145943"/>
                  </a:lnTo>
                  <a:cubicBezTo>
                    <a:pt x="5027273" y="4214523"/>
                    <a:pt x="4971393" y="4270403"/>
                    <a:pt x="4902813" y="4270403"/>
                  </a:cubicBezTo>
                  <a:close/>
                </a:path>
              </a:pathLst>
            </a:custGeom>
            <a:solidFill>
              <a:srgbClr val="C6C6C6"/>
            </a:solidFill>
          </p:spPr>
        </p:sp>
      </p:grpSp>
      <p:grpSp>
        <p:nvGrpSpPr>
          <p:cNvPr name="Group 17" id="17"/>
          <p:cNvGrpSpPr/>
          <p:nvPr/>
        </p:nvGrpSpPr>
        <p:grpSpPr>
          <a:xfrm rot="0">
            <a:off x="6942702" y="6046478"/>
            <a:ext cx="3740415" cy="884650"/>
            <a:chOff x="0" y="0"/>
            <a:chExt cx="4993357" cy="1180984"/>
          </a:xfrm>
        </p:grpSpPr>
        <p:sp>
          <p:nvSpPr>
            <p:cNvPr name="Freeform 18" id="18"/>
            <p:cNvSpPr/>
            <p:nvPr/>
          </p:nvSpPr>
          <p:spPr>
            <a:xfrm flipH="false" flipV="false">
              <a:off x="0" y="0"/>
              <a:ext cx="4993357" cy="1180984"/>
            </a:xfrm>
            <a:custGeom>
              <a:avLst/>
              <a:gdLst/>
              <a:ahLst/>
              <a:cxnLst/>
              <a:rect r="r" b="b" t="t" l="l"/>
              <a:pathLst>
                <a:path h="1180984" w="4993357">
                  <a:moveTo>
                    <a:pt x="4868897" y="1180984"/>
                  </a:moveTo>
                  <a:lnTo>
                    <a:pt x="124460" y="1180984"/>
                  </a:lnTo>
                  <a:cubicBezTo>
                    <a:pt x="55880" y="1180984"/>
                    <a:pt x="0" y="1125104"/>
                    <a:pt x="0" y="1056524"/>
                  </a:cubicBezTo>
                  <a:lnTo>
                    <a:pt x="0" y="124460"/>
                  </a:lnTo>
                  <a:cubicBezTo>
                    <a:pt x="0" y="55880"/>
                    <a:pt x="55880" y="0"/>
                    <a:pt x="124460" y="0"/>
                  </a:cubicBezTo>
                  <a:lnTo>
                    <a:pt x="4868897" y="0"/>
                  </a:lnTo>
                  <a:cubicBezTo>
                    <a:pt x="4937477" y="0"/>
                    <a:pt x="4993357" y="55880"/>
                    <a:pt x="4993357" y="124460"/>
                  </a:cubicBezTo>
                  <a:lnTo>
                    <a:pt x="4993357" y="1056524"/>
                  </a:lnTo>
                  <a:cubicBezTo>
                    <a:pt x="4993357" y="1125104"/>
                    <a:pt x="4937477" y="1180984"/>
                    <a:pt x="4868897" y="1180984"/>
                  </a:cubicBezTo>
                  <a:close/>
                </a:path>
              </a:pathLst>
            </a:custGeom>
            <a:solidFill>
              <a:srgbClr val="C6C6C6"/>
            </a:solidFill>
          </p:spPr>
        </p:sp>
      </p:grpSp>
      <p:sp>
        <p:nvSpPr>
          <p:cNvPr name="TextBox 19" id="19"/>
          <p:cNvSpPr txBox="true"/>
          <p:nvPr/>
        </p:nvSpPr>
        <p:spPr>
          <a:xfrm rot="0">
            <a:off x="6929503" y="6323099"/>
            <a:ext cx="3740415"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Evaluation Metric</a:t>
            </a:r>
          </a:p>
        </p:txBody>
      </p:sp>
      <p:sp>
        <p:nvSpPr>
          <p:cNvPr name="TextBox 20" id="20"/>
          <p:cNvSpPr txBox="true"/>
          <p:nvPr/>
        </p:nvSpPr>
        <p:spPr>
          <a:xfrm rot="0">
            <a:off x="14288682" y="6209865"/>
            <a:ext cx="3740415"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BERT</a:t>
            </a:r>
          </a:p>
        </p:txBody>
      </p:sp>
      <p:sp>
        <p:nvSpPr>
          <p:cNvPr name="TextBox 21" id="21"/>
          <p:cNvSpPr txBox="true"/>
          <p:nvPr/>
        </p:nvSpPr>
        <p:spPr>
          <a:xfrm rot="0">
            <a:off x="6904097" y="7127152"/>
            <a:ext cx="3765821"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Precision</a:t>
            </a:r>
          </a:p>
        </p:txBody>
      </p:sp>
      <p:sp>
        <p:nvSpPr>
          <p:cNvPr name="TextBox 22" id="22"/>
          <p:cNvSpPr txBox="true"/>
          <p:nvPr/>
        </p:nvSpPr>
        <p:spPr>
          <a:xfrm rot="0">
            <a:off x="6904097" y="7610015"/>
            <a:ext cx="3765821"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Recall</a:t>
            </a:r>
          </a:p>
        </p:txBody>
      </p:sp>
      <p:sp>
        <p:nvSpPr>
          <p:cNvPr name="TextBox 23" id="23"/>
          <p:cNvSpPr txBox="true"/>
          <p:nvPr/>
        </p:nvSpPr>
        <p:spPr>
          <a:xfrm rot="0">
            <a:off x="6943694" y="8037390"/>
            <a:ext cx="3765821"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F1-Score</a:t>
            </a:r>
          </a:p>
        </p:txBody>
      </p:sp>
      <p:sp>
        <p:nvSpPr>
          <p:cNvPr name="TextBox 24" id="24"/>
          <p:cNvSpPr txBox="true"/>
          <p:nvPr/>
        </p:nvSpPr>
        <p:spPr>
          <a:xfrm rot="0">
            <a:off x="6904097" y="8464765"/>
            <a:ext cx="3765821"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Accuracy </a:t>
            </a:r>
          </a:p>
        </p:txBody>
      </p:sp>
      <p:sp>
        <p:nvSpPr>
          <p:cNvPr name="TextBox 25" id="25"/>
          <p:cNvSpPr txBox="true"/>
          <p:nvPr/>
        </p:nvSpPr>
        <p:spPr>
          <a:xfrm rot="0">
            <a:off x="6904097" y="8944333"/>
            <a:ext cx="3765821"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MAP</a:t>
            </a:r>
          </a:p>
        </p:txBody>
      </p:sp>
      <p:sp>
        <p:nvSpPr>
          <p:cNvPr name="TextBox 26" id="26"/>
          <p:cNvSpPr txBox="true"/>
          <p:nvPr/>
        </p:nvSpPr>
        <p:spPr>
          <a:xfrm rot="0">
            <a:off x="6917296" y="9447994"/>
            <a:ext cx="3765821"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MAR</a:t>
            </a:r>
          </a:p>
        </p:txBody>
      </p:sp>
      <p:sp>
        <p:nvSpPr>
          <p:cNvPr name="TextBox 27" id="27"/>
          <p:cNvSpPr txBox="true"/>
          <p:nvPr/>
        </p:nvSpPr>
        <p:spPr>
          <a:xfrm rot="0">
            <a:off x="10669918" y="6209865"/>
            <a:ext cx="3740415"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 TF-IDF </a:t>
            </a:r>
          </a:p>
        </p:txBody>
      </p:sp>
      <p:sp>
        <p:nvSpPr>
          <p:cNvPr name="TextBox 28" id="28"/>
          <p:cNvSpPr txBox="true"/>
          <p:nvPr/>
        </p:nvSpPr>
        <p:spPr>
          <a:xfrm rot="0">
            <a:off x="10683117" y="7127152"/>
            <a:ext cx="3740415"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0.20 </a:t>
            </a:r>
          </a:p>
        </p:txBody>
      </p:sp>
      <p:sp>
        <p:nvSpPr>
          <p:cNvPr name="TextBox 29" id="29"/>
          <p:cNvSpPr txBox="true"/>
          <p:nvPr/>
        </p:nvSpPr>
        <p:spPr>
          <a:xfrm rot="0">
            <a:off x="14410334" y="7127152"/>
            <a:ext cx="3740415"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0.4</a:t>
            </a:r>
          </a:p>
        </p:txBody>
      </p:sp>
      <p:sp>
        <p:nvSpPr>
          <p:cNvPr name="TextBox 30" id="30"/>
          <p:cNvSpPr txBox="true"/>
          <p:nvPr/>
        </p:nvSpPr>
        <p:spPr>
          <a:xfrm rot="0">
            <a:off x="10669918" y="7610618"/>
            <a:ext cx="3740415"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1.0</a:t>
            </a:r>
          </a:p>
        </p:txBody>
      </p:sp>
      <p:sp>
        <p:nvSpPr>
          <p:cNvPr name="TextBox 31" id="31"/>
          <p:cNvSpPr txBox="true"/>
          <p:nvPr/>
        </p:nvSpPr>
        <p:spPr>
          <a:xfrm rot="0">
            <a:off x="10669918" y="8097389"/>
            <a:ext cx="3740415"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0.33</a:t>
            </a:r>
          </a:p>
        </p:txBody>
      </p:sp>
      <p:sp>
        <p:nvSpPr>
          <p:cNvPr name="TextBox 32" id="32"/>
          <p:cNvSpPr txBox="true"/>
          <p:nvPr/>
        </p:nvSpPr>
        <p:spPr>
          <a:xfrm rot="0">
            <a:off x="10708523" y="8464765"/>
            <a:ext cx="3740415"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0.0 </a:t>
            </a:r>
          </a:p>
        </p:txBody>
      </p:sp>
      <p:sp>
        <p:nvSpPr>
          <p:cNvPr name="TextBox 33" id="33"/>
          <p:cNvSpPr txBox="true"/>
          <p:nvPr/>
        </p:nvSpPr>
        <p:spPr>
          <a:xfrm rot="0">
            <a:off x="10683117" y="8891537"/>
            <a:ext cx="3740415"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0.0 </a:t>
            </a:r>
          </a:p>
        </p:txBody>
      </p:sp>
      <p:sp>
        <p:nvSpPr>
          <p:cNvPr name="TextBox 34" id="34"/>
          <p:cNvSpPr txBox="true"/>
          <p:nvPr/>
        </p:nvSpPr>
        <p:spPr>
          <a:xfrm rot="0">
            <a:off x="10709516" y="9447994"/>
            <a:ext cx="3740415"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0.0 </a:t>
            </a:r>
          </a:p>
        </p:txBody>
      </p:sp>
      <p:sp>
        <p:nvSpPr>
          <p:cNvPr name="TextBox 35" id="35"/>
          <p:cNvSpPr txBox="true"/>
          <p:nvPr/>
        </p:nvSpPr>
        <p:spPr>
          <a:xfrm rot="0">
            <a:off x="14410334" y="8037390"/>
            <a:ext cx="3740415"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1.0</a:t>
            </a:r>
          </a:p>
        </p:txBody>
      </p:sp>
      <p:sp>
        <p:nvSpPr>
          <p:cNvPr name="TextBox 36" id="36"/>
          <p:cNvSpPr txBox="true"/>
          <p:nvPr/>
        </p:nvSpPr>
        <p:spPr>
          <a:xfrm rot="0">
            <a:off x="16007845" y="7610015"/>
            <a:ext cx="545392"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0.57</a:t>
            </a:r>
          </a:p>
        </p:txBody>
      </p:sp>
      <p:sp>
        <p:nvSpPr>
          <p:cNvPr name="TextBox 37" id="37"/>
          <p:cNvSpPr txBox="true"/>
          <p:nvPr/>
        </p:nvSpPr>
        <p:spPr>
          <a:xfrm rot="0">
            <a:off x="16098022" y="8464765"/>
            <a:ext cx="391437"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1.0</a:t>
            </a:r>
          </a:p>
        </p:txBody>
      </p:sp>
      <p:sp>
        <p:nvSpPr>
          <p:cNvPr name="TextBox 38" id="38"/>
          <p:cNvSpPr txBox="true"/>
          <p:nvPr/>
        </p:nvSpPr>
        <p:spPr>
          <a:xfrm rot="0">
            <a:off x="14410334" y="8944333"/>
            <a:ext cx="3740415"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0.83</a:t>
            </a:r>
          </a:p>
        </p:txBody>
      </p:sp>
      <p:sp>
        <p:nvSpPr>
          <p:cNvPr name="TextBox 39" id="39"/>
          <p:cNvSpPr txBox="true"/>
          <p:nvPr/>
        </p:nvSpPr>
        <p:spPr>
          <a:xfrm rot="0">
            <a:off x="14410334" y="9447994"/>
            <a:ext cx="3740415" cy="462626"/>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Times New Roman Bold"/>
              </a:rPr>
              <a:t>1.0</a:t>
            </a:r>
          </a:p>
        </p:txBody>
      </p:sp>
      <p:sp>
        <p:nvSpPr>
          <p:cNvPr name="TextBox 40" id="40"/>
          <p:cNvSpPr txBox="true"/>
          <p:nvPr/>
        </p:nvSpPr>
        <p:spPr>
          <a:xfrm rot="0">
            <a:off x="10394099" y="5026574"/>
            <a:ext cx="4292054" cy="673100"/>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Times New Roman Bold"/>
              </a:rPr>
              <a:t>Query: Narendra Modi</a:t>
            </a:r>
          </a:p>
        </p:txBody>
      </p:sp>
      <p:sp>
        <p:nvSpPr>
          <p:cNvPr name="TextBox 41" id="41"/>
          <p:cNvSpPr txBox="true"/>
          <p:nvPr/>
        </p:nvSpPr>
        <p:spPr>
          <a:xfrm rot="0">
            <a:off x="724383" y="9153525"/>
            <a:ext cx="5624445" cy="971549"/>
          </a:xfrm>
          <a:prstGeom prst="rect">
            <a:avLst/>
          </a:prstGeom>
        </p:spPr>
        <p:txBody>
          <a:bodyPr anchor="t" rtlCol="false" tIns="0" lIns="0" bIns="0" rIns="0">
            <a:spAutoFit/>
          </a:bodyPr>
          <a:lstStyle/>
          <a:p>
            <a:pPr algn="just">
              <a:lnSpc>
                <a:spcPts val="3675"/>
              </a:lnSpc>
              <a:spcBef>
                <a:spcPct val="0"/>
              </a:spcBef>
            </a:pPr>
            <a:r>
              <a:rPr lang="en-US" sz="2625">
                <a:solidFill>
                  <a:srgbClr val="FFFFFF"/>
                </a:solidFill>
                <a:latin typeface="Times New Roman Bold"/>
              </a:rPr>
              <a:t>Note: The evaluations are based on the titles of the documents retrieved.</a:t>
            </a:r>
          </a:p>
        </p:txBody>
      </p:sp>
      <p:grpSp>
        <p:nvGrpSpPr>
          <p:cNvPr name="Group 42" id="42"/>
          <p:cNvGrpSpPr/>
          <p:nvPr/>
        </p:nvGrpSpPr>
        <p:grpSpPr>
          <a:xfrm rot="0">
            <a:off x="291259" y="659979"/>
            <a:ext cx="737441" cy="737441"/>
            <a:chOff x="0" y="0"/>
            <a:chExt cx="6350000" cy="6350000"/>
          </a:xfrm>
        </p:grpSpPr>
        <p:sp>
          <p:nvSpPr>
            <p:cNvPr name="Freeform 43" id="43"/>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6392646" y="8377210"/>
            <a:ext cx="4003007" cy="3998003"/>
          </a:xfrm>
          <a:prstGeom prst="rect">
            <a:avLst/>
          </a:prstGeom>
        </p:spPr>
      </p:pic>
      <p:pic>
        <p:nvPicPr>
          <p:cNvPr name="Picture 3" id="3"/>
          <p:cNvPicPr>
            <a:picLocks noChangeAspect="true"/>
          </p:cNvPicPr>
          <p:nvPr/>
        </p:nvPicPr>
        <p:blipFill>
          <a:blip r:embed="rId2"/>
          <a:srcRect l="0" t="0" r="0" b="0"/>
          <a:stretch>
            <a:fillRect/>
          </a:stretch>
        </p:blipFill>
        <p:spPr>
          <a:xfrm flipH="false" flipV="false" rot="0">
            <a:off x="9757312" y="-2056270"/>
            <a:ext cx="4003007" cy="3998003"/>
          </a:xfrm>
          <a:prstGeom prst="rect">
            <a:avLst/>
          </a:prstGeom>
        </p:spPr>
      </p:pic>
      <p:pic>
        <p:nvPicPr>
          <p:cNvPr name="Picture 4" id="4"/>
          <p:cNvPicPr>
            <a:picLocks noChangeAspect="true"/>
          </p:cNvPicPr>
          <p:nvPr/>
        </p:nvPicPr>
        <p:blipFill>
          <a:blip r:embed="rId3"/>
          <a:srcRect l="0" t="10749" r="0" b="8672"/>
          <a:stretch>
            <a:fillRect/>
          </a:stretch>
        </p:blipFill>
        <p:spPr>
          <a:xfrm flipH="false" flipV="false" rot="0">
            <a:off x="1853387" y="1575429"/>
            <a:ext cx="14539259" cy="6801781"/>
          </a:xfrm>
          <a:prstGeom prst="rect">
            <a:avLst/>
          </a:prstGeom>
        </p:spPr>
      </p:pic>
      <p:sp>
        <p:nvSpPr>
          <p:cNvPr name="TextBox 5" id="5"/>
          <p:cNvSpPr txBox="true"/>
          <p:nvPr/>
        </p:nvSpPr>
        <p:spPr>
          <a:xfrm rot="0">
            <a:off x="387481" y="8753265"/>
            <a:ext cx="17532088" cy="1292225"/>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Times New Roman"/>
              </a:rPr>
              <a:t>I</a:t>
            </a:r>
            <a:r>
              <a:rPr lang="en-US" sz="3500">
                <a:solidFill>
                  <a:srgbClr val="FFFFFF"/>
                </a:solidFill>
                <a:latin typeface="Times New Roman"/>
              </a:rPr>
              <a:t>t is the home page in which we just need to write the query</a:t>
            </a:r>
          </a:p>
          <a:p>
            <a:pPr algn="ctr">
              <a:lnSpc>
                <a:spcPts val="4900"/>
              </a:lnSpc>
              <a:spcBef>
                <a:spcPct val="0"/>
              </a:spcBef>
            </a:pPr>
            <a:r>
              <a:rPr lang="en-US" sz="3500">
                <a:solidFill>
                  <a:srgbClr val="FFFFFF"/>
                </a:solidFill>
                <a:latin typeface="Times New Roman"/>
              </a:rPr>
              <a:t>and click on search to get the results for the query.</a:t>
            </a:r>
          </a:p>
        </p:txBody>
      </p:sp>
      <p:sp>
        <p:nvSpPr>
          <p:cNvPr name="TextBox 6" id="6"/>
          <p:cNvSpPr txBox="true"/>
          <p:nvPr/>
        </p:nvSpPr>
        <p:spPr>
          <a:xfrm rot="0">
            <a:off x="-3305894" y="604202"/>
            <a:ext cx="12731619" cy="706120"/>
          </a:xfrm>
          <a:prstGeom prst="rect">
            <a:avLst/>
          </a:prstGeom>
        </p:spPr>
        <p:txBody>
          <a:bodyPr anchor="t" rtlCol="false" tIns="0" lIns="0" bIns="0" rIns="0">
            <a:spAutoFit/>
          </a:bodyPr>
          <a:lstStyle/>
          <a:p>
            <a:pPr algn="ctr">
              <a:lnSpc>
                <a:spcPts val="5179"/>
              </a:lnSpc>
              <a:spcBef>
                <a:spcPct val="0"/>
              </a:spcBef>
            </a:pPr>
            <a:r>
              <a:rPr lang="en-US" sz="3699">
                <a:solidFill>
                  <a:srgbClr val="FFFFFF"/>
                </a:solidFill>
                <a:latin typeface="Times New Roman Bold"/>
              </a:rPr>
              <a:t>RESULT</a:t>
            </a:r>
          </a:p>
        </p:txBody>
      </p:sp>
      <p:grpSp>
        <p:nvGrpSpPr>
          <p:cNvPr name="Group 7" id="7"/>
          <p:cNvGrpSpPr/>
          <p:nvPr/>
        </p:nvGrpSpPr>
        <p:grpSpPr>
          <a:xfrm rot="0">
            <a:off x="853068" y="572881"/>
            <a:ext cx="737441" cy="737441"/>
            <a:chOff x="0" y="0"/>
            <a:chExt cx="6350000" cy="6350000"/>
          </a:xfrm>
        </p:grpSpPr>
        <p:sp>
          <p:nvSpPr>
            <p:cNvPr name="Freeform 8" id="8"/>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6392646" y="8377210"/>
            <a:ext cx="4003007" cy="3998003"/>
          </a:xfrm>
          <a:prstGeom prst="rect">
            <a:avLst/>
          </a:prstGeom>
        </p:spPr>
      </p:pic>
      <p:pic>
        <p:nvPicPr>
          <p:cNvPr name="Picture 3" id="3"/>
          <p:cNvPicPr>
            <a:picLocks noChangeAspect="true"/>
          </p:cNvPicPr>
          <p:nvPr/>
        </p:nvPicPr>
        <p:blipFill>
          <a:blip r:embed="rId2"/>
          <a:srcRect l="0" t="0" r="0" b="0"/>
          <a:stretch>
            <a:fillRect/>
          </a:stretch>
        </p:blipFill>
        <p:spPr>
          <a:xfrm flipH="false" flipV="false" rot="0">
            <a:off x="9757312" y="-2056270"/>
            <a:ext cx="4003007" cy="3998003"/>
          </a:xfrm>
          <a:prstGeom prst="rect">
            <a:avLst/>
          </a:prstGeom>
        </p:spPr>
      </p:pic>
      <p:pic>
        <p:nvPicPr>
          <p:cNvPr name="Picture 4" id="4"/>
          <p:cNvPicPr>
            <a:picLocks noChangeAspect="true"/>
          </p:cNvPicPr>
          <p:nvPr/>
        </p:nvPicPr>
        <p:blipFill>
          <a:blip r:embed="rId3"/>
          <a:srcRect l="0" t="15652" r="0" b="13082"/>
          <a:stretch>
            <a:fillRect/>
          </a:stretch>
        </p:blipFill>
        <p:spPr>
          <a:xfrm flipH="false" flipV="false" rot="0">
            <a:off x="368431" y="690154"/>
            <a:ext cx="17532088" cy="7687056"/>
          </a:xfrm>
          <a:prstGeom prst="rect">
            <a:avLst/>
          </a:prstGeom>
        </p:spPr>
      </p:pic>
      <p:sp>
        <p:nvSpPr>
          <p:cNvPr name="TextBox 5" id="5"/>
          <p:cNvSpPr txBox="true"/>
          <p:nvPr/>
        </p:nvSpPr>
        <p:spPr>
          <a:xfrm rot="0">
            <a:off x="377956" y="8753265"/>
            <a:ext cx="17532088" cy="1292225"/>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Times New Roman"/>
              </a:rPr>
              <a:t>The results of the entered query by user are shown in the list form and also a checkbox is given for each result which is used as user feedback</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4179" r="0" b="10435"/>
          <a:stretch>
            <a:fillRect/>
          </a:stretch>
        </p:blipFill>
        <p:spPr>
          <a:xfrm flipH="false" flipV="false" rot="0">
            <a:off x="483998" y="371751"/>
            <a:ext cx="17253037" cy="7500784"/>
          </a:xfrm>
          <a:prstGeom prst="rect">
            <a:avLst/>
          </a:prstGeom>
        </p:spPr>
      </p:pic>
      <p:sp>
        <p:nvSpPr>
          <p:cNvPr name="TextBox 3" id="3"/>
          <p:cNvSpPr txBox="true"/>
          <p:nvPr/>
        </p:nvSpPr>
        <p:spPr>
          <a:xfrm rot="0">
            <a:off x="3673006" y="8540750"/>
            <a:ext cx="10875020" cy="1292225"/>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Times New Roman"/>
              </a:rPr>
              <a:t>T</a:t>
            </a:r>
            <a:r>
              <a:rPr lang="en-US" sz="3500">
                <a:solidFill>
                  <a:srgbClr val="FFFFFF"/>
                </a:solidFill>
                <a:latin typeface="Times New Roman"/>
              </a:rPr>
              <a:t>here is a button for refined search which will process the</a:t>
            </a:r>
          </a:p>
          <a:p>
            <a:pPr algn="ctr">
              <a:lnSpc>
                <a:spcPts val="4900"/>
              </a:lnSpc>
              <a:spcBef>
                <a:spcPct val="0"/>
              </a:spcBef>
            </a:pPr>
            <a:r>
              <a:rPr lang="en-US" sz="3500">
                <a:solidFill>
                  <a:srgbClr val="FFFFFF"/>
                </a:solidFill>
                <a:latin typeface="Times New Roman"/>
              </a:rPr>
              <a:t>results according to the user feedback.</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7993" r="0" b="12169"/>
          <a:stretch>
            <a:fillRect/>
          </a:stretch>
        </p:blipFill>
        <p:spPr>
          <a:xfrm flipH="false" flipV="false" rot="0">
            <a:off x="534978" y="705497"/>
            <a:ext cx="17318788" cy="7429432"/>
          </a:xfrm>
          <a:prstGeom prst="rect">
            <a:avLst/>
          </a:prstGeom>
        </p:spPr>
      </p:pic>
      <p:sp>
        <p:nvSpPr>
          <p:cNvPr name="TextBox 3" id="3"/>
          <p:cNvSpPr txBox="true"/>
          <p:nvPr/>
        </p:nvSpPr>
        <p:spPr>
          <a:xfrm rot="0">
            <a:off x="5995160" y="8585200"/>
            <a:ext cx="6847136" cy="673100"/>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Times New Roman"/>
              </a:rPr>
              <a:t>T</a:t>
            </a:r>
            <a:r>
              <a:rPr lang="en-US" sz="3500">
                <a:solidFill>
                  <a:srgbClr val="FFFFFF"/>
                </a:solidFill>
                <a:latin typeface="Times New Roman"/>
              </a:rPr>
              <a:t>he refined search results are shown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9692719" y="973132"/>
            <a:ext cx="4631769" cy="1968502"/>
          </a:xfrm>
          <a:prstGeom prst="rect">
            <a:avLst/>
          </a:prstGeom>
        </p:spPr>
      </p:pic>
      <p:grpSp>
        <p:nvGrpSpPr>
          <p:cNvPr name="Group 3" id="3"/>
          <p:cNvGrpSpPr/>
          <p:nvPr/>
        </p:nvGrpSpPr>
        <p:grpSpPr>
          <a:xfrm rot="0">
            <a:off x="10173391" y="1389120"/>
            <a:ext cx="3670425" cy="1136526"/>
            <a:chOff x="0" y="0"/>
            <a:chExt cx="1312473" cy="406400"/>
          </a:xfrm>
        </p:grpSpPr>
        <p:sp>
          <p:nvSpPr>
            <p:cNvPr name="Freeform 4" id="4"/>
            <p:cNvSpPr/>
            <p:nvPr/>
          </p:nvSpPr>
          <p:spPr>
            <a:xfrm flipH="false" flipV="false">
              <a:off x="17780" y="22860"/>
              <a:ext cx="1287074" cy="360680"/>
            </a:xfrm>
            <a:custGeom>
              <a:avLst/>
              <a:gdLst/>
              <a:ahLst/>
              <a:cxnLst/>
              <a:rect r="r" b="b" t="t" l="l"/>
              <a:pathLst>
                <a:path h="360680" w="1287074">
                  <a:moveTo>
                    <a:pt x="1287074" y="180340"/>
                  </a:moveTo>
                  <a:cubicBezTo>
                    <a:pt x="1287074" y="81280"/>
                    <a:pt x="1207064" y="0"/>
                    <a:pt x="1106734" y="0"/>
                  </a:cubicBezTo>
                  <a:lnTo>
                    <a:pt x="172720" y="0"/>
                  </a:lnTo>
                  <a:lnTo>
                    <a:pt x="172720" y="1270"/>
                  </a:lnTo>
                  <a:cubicBezTo>
                    <a:pt x="76200" y="5080"/>
                    <a:pt x="0" y="83820"/>
                    <a:pt x="0" y="180340"/>
                  </a:cubicBezTo>
                  <a:cubicBezTo>
                    <a:pt x="0" y="276860"/>
                    <a:pt x="77470" y="355600"/>
                    <a:pt x="172720" y="359410"/>
                  </a:cubicBezTo>
                  <a:lnTo>
                    <a:pt x="172720" y="360680"/>
                  </a:lnTo>
                  <a:lnTo>
                    <a:pt x="1106734" y="360680"/>
                  </a:lnTo>
                  <a:cubicBezTo>
                    <a:pt x="1205793" y="360680"/>
                    <a:pt x="1287073" y="279400"/>
                    <a:pt x="1287073" y="180340"/>
                  </a:cubicBezTo>
                  <a:close/>
                </a:path>
              </a:pathLst>
            </a:custGeom>
            <a:solidFill>
              <a:srgbClr val="2A44DF"/>
            </a:solidFill>
          </p:spPr>
        </p:sp>
      </p:grpSp>
      <p:pic>
        <p:nvPicPr>
          <p:cNvPr name="Picture 5" id="5"/>
          <p:cNvPicPr>
            <a:picLocks noChangeAspect="true"/>
          </p:cNvPicPr>
          <p:nvPr/>
        </p:nvPicPr>
        <p:blipFill>
          <a:blip r:embed="rId3"/>
          <a:srcRect l="0" t="0" r="0" b="0"/>
          <a:stretch>
            <a:fillRect/>
          </a:stretch>
        </p:blipFill>
        <p:spPr>
          <a:xfrm flipH="false" flipV="false" rot="1185597">
            <a:off x="-625550" y="4787956"/>
            <a:ext cx="6662922" cy="6654593"/>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1185597">
            <a:off x="-132362" y="5276979"/>
            <a:ext cx="5676547" cy="5676547"/>
          </a:xfrm>
          <a:prstGeom prst="rect">
            <a:avLst/>
          </a:prstGeom>
        </p:spPr>
      </p:pic>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1249326">
            <a:off x="2215621" y="7388909"/>
            <a:ext cx="1378687" cy="1863090"/>
          </a:xfrm>
          <a:prstGeom prst="rect">
            <a:avLst/>
          </a:prstGeom>
        </p:spPr>
      </p:pic>
      <p:sp>
        <p:nvSpPr>
          <p:cNvPr name="TextBox 8" id="8"/>
          <p:cNvSpPr txBox="true"/>
          <p:nvPr/>
        </p:nvSpPr>
        <p:spPr>
          <a:xfrm rot="0">
            <a:off x="10548821" y="1628771"/>
            <a:ext cx="2919565" cy="647700"/>
          </a:xfrm>
          <a:prstGeom prst="rect">
            <a:avLst/>
          </a:prstGeom>
        </p:spPr>
        <p:txBody>
          <a:bodyPr anchor="t" rtlCol="false" tIns="0" lIns="0" bIns="0" rIns="0">
            <a:spAutoFit/>
          </a:bodyPr>
          <a:lstStyle/>
          <a:p>
            <a:pPr algn="ctr" marL="0" indent="0" lvl="0">
              <a:lnSpc>
                <a:spcPts val="5040"/>
              </a:lnSpc>
              <a:spcBef>
                <a:spcPct val="0"/>
              </a:spcBef>
            </a:pPr>
            <a:r>
              <a:rPr lang="en-US" sz="4200">
                <a:solidFill>
                  <a:srgbClr val="EFF3F6"/>
                </a:solidFill>
                <a:latin typeface="Roboto Bold"/>
              </a:rPr>
              <a:t>Content</a:t>
            </a:r>
          </a:p>
        </p:txBody>
      </p:sp>
      <p:sp>
        <p:nvSpPr>
          <p:cNvPr name="TextBox 9" id="9"/>
          <p:cNvSpPr txBox="true"/>
          <p:nvPr/>
        </p:nvSpPr>
        <p:spPr>
          <a:xfrm rot="0">
            <a:off x="9938574" y="3490595"/>
            <a:ext cx="7320726" cy="5616575"/>
          </a:xfrm>
          <a:prstGeom prst="rect">
            <a:avLst/>
          </a:prstGeom>
        </p:spPr>
        <p:txBody>
          <a:bodyPr anchor="t" rtlCol="false" tIns="0" lIns="0" bIns="0" rIns="0">
            <a:spAutoFit/>
          </a:bodyPr>
          <a:lstStyle/>
          <a:p>
            <a:pPr marL="755647" indent="-377824" lvl="1">
              <a:lnSpc>
                <a:spcPts val="4899"/>
              </a:lnSpc>
              <a:buFont typeface="Arial"/>
              <a:buChar char="•"/>
            </a:pPr>
            <a:r>
              <a:rPr lang="en-US" sz="3499">
                <a:solidFill>
                  <a:srgbClr val="FFFFFF"/>
                </a:solidFill>
                <a:latin typeface="Times New Roman"/>
              </a:rPr>
              <a:t>INTRODUCTION</a:t>
            </a:r>
          </a:p>
          <a:p>
            <a:pPr marL="755647" indent="-377824" lvl="1">
              <a:lnSpc>
                <a:spcPts val="4899"/>
              </a:lnSpc>
              <a:buFont typeface="Arial"/>
              <a:buChar char="•"/>
            </a:pPr>
            <a:r>
              <a:rPr lang="en-US" sz="3499">
                <a:solidFill>
                  <a:srgbClr val="FFFFFF"/>
                </a:solidFill>
                <a:latin typeface="Times New Roman"/>
              </a:rPr>
              <a:t>MOTIVATION</a:t>
            </a:r>
          </a:p>
          <a:p>
            <a:pPr marL="755647" indent="-377824" lvl="1">
              <a:lnSpc>
                <a:spcPts val="4899"/>
              </a:lnSpc>
              <a:buFont typeface="Arial"/>
              <a:buChar char="•"/>
            </a:pPr>
            <a:r>
              <a:rPr lang="en-US" sz="3499">
                <a:solidFill>
                  <a:srgbClr val="FFFFFF"/>
                </a:solidFill>
                <a:latin typeface="Times New Roman"/>
              </a:rPr>
              <a:t>PROBLEM STATEMENT</a:t>
            </a:r>
          </a:p>
          <a:p>
            <a:pPr marL="755647" indent="-377824" lvl="1">
              <a:lnSpc>
                <a:spcPts val="4899"/>
              </a:lnSpc>
              <a:buFont typeface="Arial"/>
              <a:buChar char="•"/>
            </a:pPr>
            <a:r>
              <a:rPr lang="en-US" sz="3499">
                <a:solidFill>
                  <a:srgbClr val="FFFFFF"/>
                </a:solidFill>
                <a:latin typeface="Times New Roman"/>
              </a:rPr>
              <a:t>LITERATURE REVIEW</a:t>
            </a:r>
          </a:p>
          <a:p>
            <a:pPr marL="755647" indent="-377824" lvl="1">
              <a:lnSpc>
                <a:spcPts val="4899"/>
              </a:lnSpc>
              <a:buFont typeface="Arial"/>
              <a:buChar char="•"/>
            </a:pPr>
            <a:r>
              <a:rPr lang="en-US" sz="3499">
                <a:solidFill>
                  <a:srgbClr val="FFFFFF"/>
                </a:solidFill>
                <a:latin typeface="Times New Roman"/>
              </a:rPr>
              <a:t>NOVELTY </a:t>
            </a:r>
          </a:p>
          <a:p>
            <a:pPr marL="755647" indent="-377824" lvl="1">
              <a:lnSpc>
                <a:spcPts val="4899"/>
              </a:lnSpc>
              <a:buFont typeface="Arial"/>
              <a:buChar char="•"/>
            </a:pPr>
            <a:r>
              <a:rPr lang="en-US" sz="3499">
                <a:solidFill>
                  <a:srgbClr val="FFFFFF"/>
                </a:solidFill>
                <a:latin typeface="Times New Roman"/>
              </a:rPr>
              <a:t>METHODOLOGY</a:t>
            </a:r>
          </a:p>
          <a:p>
            <a:pPr marL="755647" indent="-377824" lvl="1">
              <a:lnSpc>
                <a:spcPts val="4899"/>
              </a:lnSpc>
              <a:buFont typeface="Arial"/>
              <a:buChar char="•"/>
            </a:pPr>
            <a:r>
              <a:rPr lang="en-US" sz="3499">
                <a:solidFill>
                  <a:srgbClr val="FFFFFF"/>
                </a:solidFill>
                <a:latin typeface="Times New Roman"/>
              </a:rPr>
              <a:t>EVALUATION</a:t>
            </a:r>
          </a:p>
          <a:p>
            <a:pPr marL="755647" indent="-377824" lvl="1">
              <a:lnSpc>
                <a:spcPts val="4899"/>
              </a:lnSpc>
              <a:buFont typeface="Arial"/>
              <a:buChar char="•"/>
            </a:pPr>
            <a:r>
              <a:rPr lang="en-US" sz="3499">
                <a:solidFill>
                  <a:srgbClr val="FFFFFF"/>
                </a:solidFill>
                <a:latin typeface="Times New Roman"/>
              </a:rPr>
              <a:t>RESULT</a:t>
            </a:r>
          </a:p>
          <a:p>
            <a:pPr marL="755647" indent="-377824" lvl="1">
              <a:lnSpc>
                <a:spcPts val="4899"/>
              </a:lnSpc>
              <a:buFont typeface="Arial"/>
              <a:buChar char="•"/>
            </a:pPr>
            <a:r>
              <a:rPr lang="en-US" sz="3499">
                <a:solidFill>
                  <a:srgbClr val="FFFFFF"/>
                </a:solidFill>
                <a:latin typeface="Times New Roman"/>
              </a:rPr>
              <a:t>REFERENCES</a:t>
            </a:r>
          </a:p>
        </p:txBody>
      </p:sp>
      <p:grpSp>
        <p:nvGrpSpPr>
          <p:cNvPr name="Group 10" id="10"/>
          <p:cNvGrpSpPr/>
          <p:nvPr/>
        </p:nvGrpSpPr>
        <p:grpSpPr>
          <a:xfrm rot="0">
            <a:off x="1028700" y="1028700"/>
            <a:ext cx="737441" cy="737441"/>
            <a:chOff x="0" y="0"/>
            <a:chExt cx="6350000" cy="6350000"/>
          </a:xfrm>
        </p:grpSpPr>
        <p:sp>
          <p:nvSpPr>
            <p:cNvPr name="Freeform 11" id="11"/>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spTree>
  </p:cSld>
  <p:clrMapOvr>
    <a:masterClrMapping/>
  </p:clrMapOvr>
</p:sld>
</file>

<file path=ppt/slides/slide20.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822358" y="452935"/>
            <a:ext cx="3024039" cy="673100"/>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Times New Roman Bold"/>
              </a:rPr>
              <a:t>REFERENCES</a:t>
            </a:r>
          </a:p>
        </p:txBody>
      </p:sp>
      <p:sp>
        <p:nvSpPr>
          <p:cNvPr name="TextBox 3" id="3"/>
          <p:cNvSpPr txBox="true"/>
          <p:nvPr/>
        </p:nvSpPr>
        <p:spPr>
          <a:xfrm rot="0">
            <a:off x="228940" y="1362755"/>
            <a:ext cx="17830120" cy="8582025"/>
          </a:xfrm>
          <a:prstGeom prst="rect">
            <a:avLst/>
          </a:prstGeom>
        </p:spPr>
        <p:txBody>
          <a:bodyPr anchor="t" rtlCol="false" tIns="0" lIns="0" bIns="0" rIns="0">
            <a:spAutoFit/>
          </a:bodyPr>
          <a:lstStyle/>
          <a:p>
            <a:pPr algn="just">
              <a:lnSpc>
                <a:spcPts val="4200"/>
              </a:lnSpc>
              <a:spcBef>
                <a:spcPct val="0"/>
              </a:spcBef>
            </a:pPr>
            <a:r>
              <a:rPr lang="en-US" sz="3000">
                <a:solidFill>
                  <a:srgbClr val="FFFFFF"/>
                </a:solidFill>
                <a:latin typeface="Times New Roman"/>
              </a:rPr>
              <a:t>[1] S. Niwattanakul, J. Singthongchai, E. Naenudorn, and S. Wanapu, “Using of Jaccard Coefficient for Keywords Similarity,” Hong Kong, 2013.</a:t>
            </a:r>
          </a:p>
          <a:p>
            <a:pPr algn="just">
              <a:lnSpc>
                <a:spcPts val="4200"/>
              </a:lnSpc>
              <a:spcBef>
                <a:spcPct val="0"/>
              </a:spcBef>
            </a:pPr>
            <a:r>
              <a:rPr lang="en-US" sz="3000">
                <a:solidFill>
                  <a:srgbClr val="FFFFFF"/>
                </a:solidFill>
                <a:latin typeface="Times New Roman"/>
              </a:rPr>
              <a:t>[2] A. Khatri and P. P, “Sarcasm Detection in Tweets with BERT and GloVe Embeddings,” in Proceedings of the Second Workshop on Figurative Language Processing, Online: Association for Computational Linguistics, 2020, pp. 56–60. doi: 10.18653/v1/2020.figlang-1.7.</a:t>
            </a:r>
          </a:p>
          <a:p>
            <a:pPr algn="just">
              <a:lnSpc>
                <a:spcPts val="4200"/>
              </a:lnSpc>
              <a:spcBef>
                <a:spcPct val="0"/>
              </a:spcBef>
            </a:pPr>
            <a:r>
              <a:rPr lang="en-US" sz="3000">
                <a:solidFill>
                  <a:srgbClr val="FFFFFF"/>
                </a:solidFill>
                <a:latin typeface="Times New Roman"/>
              </a:rPr>
              <a:t>[3] R. Nogueira and K. Cho, “Passage Re-ranking with BERT.” arXiv, Apr. 14, 2020. Accessed: Apr. 19, 2023. [Online]. Available: http://arxiv.org/abs/1901.04085</a:t>
            </a:r>
          </a:p>
          <a:p>
            <a:pPr algn="just">
              <a:lnSpc>
                <a:spcPts val="4200"/>
              </a:lnSpc>
              <a:spcBef>
                <a:spcPct val="0"/>
              </a:spcBef>
            </a:pPr>
            <a:r>
              <a:rPr lang="en-US" sz="3000">
                <a:solidFill>
                  <a:srgbClr val="FFFFFF"/>
                </a:solidFill>
                <a:latin typeface="Times New Roman"/>
              </a:rPr>
              <a:t>[4] M. Hu, E.-P. Lim, A. Sun, H. W. Lauw, and B.-Q. Vuong, “On Improving Wikipedia Search using Article Quality” vol. 5, no. 1, p. 36, 2019.</a:t>
            </a:r>
          </a:p>
          <a:p>
            <a:pPr algn="just">
              <a:lnSpc>
                <a:spcPts val="4200"/>
              </a:lnSpc>
              <a:spcBef>
                <a:spcPct val="0"/>
              </a:spcBef>
            </a:pPr>
            <a:r>
              <a:rPr lang="en-US" sz="3000">
                <a:solidFill>
                  <a:srgbClr val="FFFFFF"/>
                </a:solidFill>
                <a:latin typeface="Times New Roman"/>
              </a:rPr>
              <a:t>[5] M. Kanakaraj and S. S. Kamath, “NLP based intelligent news search engine using information extraction from e-newspapers,” in 2014 IEEE International Conference on Computational Intelligence and Computing Research, Coimbatore, India: IEEE, Dec. 2014, pp. 1–5. doi: 10.1109/ICCIC.2014.7238500.</a:t>
            </a:r>
          </a:p>
          <a:p>
            <a:pPr algn="just">
              <a:lnSpc>
                <a:spcPts val="4200"/>
              </a:lnSpc>
              <a:spcBef>
                <a:spcPct val="0"/>
              </a:spcBef>
            </a:pPr>
            <a:r>
              <a:rPr lang="en-US" sz="3000">
                <a:solidFill>
                  <a:srgbClr val="FFFFFF"/>
                </a:solidFill>
                <a:latin typeface="Times New Roman"/>
              </a:rPr>
              <a:t>[6] D. Miller, “Leveraging BERT for Extractive Text Summarization on Lectures”  arXiv preprint arXiv:1906.04165, 2019..</a:t>
            </a:r>
          </a:p>
          <a:p>
            <a:pPr algn="just">
              <a:lnSpc>
                <a:spcPts val="4200"/>
              </a:lnSpc>
              <a:spcBef>
                <a:spcPct val="0"/>
              </a:spcBef>
            </a:pPr>
            <a:r>
              <a:rPr lang="en-US" sz="3000">
                <a:solidFill>
                  <a:srgbClr val="FFFFFF"/>
                </a:solidFill>
                <a:latin typeface="Times New Roman"/>
              </a:rPr>
              <a:t>[7] D. R. Kubal and A. V. Nimkar, “A survey on word embedding techniques and semantic similarity for paraphrase identification,” IJCSYSE, vol. 5, no. 1, p. 36, 2019, doi: 10.1504/IJCSYSE.2019.098417.</a:t>
            </a:r>
          </a:p>
        </p:txBody>
      </p:sp>
      <p:grpSp>
        <p:nvGrpSpPr>
          <p:cNvPr name="Group 4" id="4"/>
          <p:cNvGrpSpPr/>
          <p:nvPr/>
        </p:nvGrpSpPr>
        <p:grpSpPr>
          <a:xfrm rot="0">
            <a:off x="659979" y="388594"/>
            <a:ext cx="737441" cy="737441"/>
            <a:chOff x="0" y="0"/>
            <a:chExt cx="6350000" cy="6350000"/>
          </a:xfrm>
        </p:grpSpPr>
        <p:sp>
          <p:nvSpPr>
            <p:cNvPr name="Freeform 5" id="5"/>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23232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526870" y="2706459"/>
            <a:ext cx="7234260" cy="4874083"/>
          </a:xfrm>
          <a:prstGeom prst="rect">
            <a:avLst/>
          </a:prstGeom>
        </p:spPr>
      </p:pic>
      <p:grpSp>
        <p:nvGrpSpPr>
          <p:cNvPr name="Group 3" id="3"/>
          <p:cNvGrpSpPr/>
          <p:nvPr/>
        </p:nvGrpSpPr>
        <p:grpSpPr>
          <a:xfrm rot="0">
            <a:off x="6517288" y="4164965"/>
            <a:ext cx="5240027" cy="1957070"/>
            <a:chOff x="0" y="0"/>
            <a:chExt cx="6986702" cy="2609427"/>
          </a:xfrm>
        </p:grpSpPr>
        <p:sp>
          <p:nvSpPr>
            <p:cNvPr name="TextBox 4" id="4"/>
            <p:cNvSpPr txBox="true"/>
            <p:nvPr/>
          </p:nvSpPr>
          <p:spPr>
            <a:xfrm rot="0">
              <a:off x="0" y="-9525"/>
              <a:ext cx="6986702" cy="1635125"/>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FFFFFF"/>
                  </a:solidFill>
                  <a:latin typeface="Roboto Bold"/>
                </a:rPr>
                <a:t>Th</a:t>
              </a:r>
              <a:r>
                <a:rPr lang="en-US" sz="8000" u="none">
                  <a:solidFill>
                    <a:srgbClr val="FFFFFF"/>
                  </a:solidFill>
                  <a:latin typeface="Roboto Bold"/>
                </a:rPr>
                <a:t>ank you!</a:t>
              </a:r>
            </a:p>
          </p:txBody>
        </p:sp>
        <p:sp>
          <p:nvSpPr>
            <p:cNvPr name="TextBox 5" id="5"/>
            <p:cNvSpPr txBox="true"/>
            <p:nvPr/>
          </p:nvSpPr>
          <p:spPr>
            <a:xfrm rot="0">
              <a:off x="0" y="2074757"/>
              <a:ext cx="6986702" cy="534670"/>
            </a:xfrm>
            <a:prstGeom prst="rect">
              <a:avLst/>
            </a:prstGeom>
          </p:spPr>
          <p:txBody>
            <a:bodyPr anchor="t" rtlCol="false" tIns="0" lIns="0" bIns="0" rIns="0">
              <a:spAutoFit/>
            </a:bodyPr>
            <a:lstStyle/>
            <a:p>
              <a:pPr algn="ctr" marL="0" indent="0" lvl="0">
                <a:lnSpc>
                  <a:spcPts val="3359"/>
                </a:lnSpc>
                <a:spcBef>
                  <a:spcPct val="0"/>
                </a:spcBef>
              </a:pPr>
            </a:p>
          </p:txBody>
        </p:sp>
      </p:grpSp>
      <p:pic>
        <p:nvPicPr>
          <p:cNvPr name="Picture 6" id="6"/>
          <p:cNvPicPr>
            <a:picLocks noChangeAspect="true"/>
          </p:cNvPicPr>
          <p:nvPr/>
        </p:nvPicPr>
        <p:blipFill>
          <a:blip r:embed="rId3"/>
          <a:srcRect l="0" t="0" r="0" b="0"/>
          <a:stretch>
            <a:fillRect/>
          </a:stretch>
        </p:blipFill>
        <p:spPr>
          <a:xfrm flipH="false" flipV="false" rot="0">
            <a:off x="6517288" y="6369685"/>
            <a:ext cx="5240027" cy="275101"/>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1028700" y="1028700"/>
            <a:ext cx="1121327" cy="1119926"/>
          </a:xfrm>
          <a:prstGeom prst="rect">
            <a:avLst/>
          </a:prstGeom>
        </p:spPr>
      </p:pic>
      <p:grpSp>
        <p:nvGrpSpPr>
          <p:cNvPr name="Group 8" id="8"/>
          <p:cNvGrpSpPr/>
          <p:nvPr/>
        </p:nvGrpSpPr>
        <p:grpSpPr>
          <a:xfrm rot="0">
            <a:off x="1220643" y="1219942"/>
            <a:ext cx="737441" cy="737441"/>
            <a:chOff x="0" y="0"/>
            <a:chExt cx="6350000" cy="6350000"/>
          </a:xfrm>
        </p:grpSpPr>
        <p:sp>
          <p:nvSpPr>
            <p:cNvPr name="Freeform 9" id="9"/>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6402171" y="8377210"/>
            <a:ext cx="4003007" cy="3998003"/>
          </a:xfrm>
          <a:prstGeom prst="rect">
            <a:avLst/>
          </a:prstGeom>
        </p:spPr>
      </p:pic>
      <p:pic>
        <p:nvPicPr>
          <p:cNvPr name="Picture 3" id="3"/>
          <p:cNvPicPr>
            <a:picLocks noChangeAspect="true"/>
          </p:cNvPicPr>
          <p:nvPr/>
        </p:nvPicPr>
        <p:blipFill>
          <a:blip r:embed="rId2"/>
          <a:srcRect l="0" t="0" r="0" b="0"/>
          <a:stretch>
            <a:fillRect/>
          </a:stretch>
        </p:blipFill>
        <p:spPr>
          <a:xfrm flipH="false" flipV="false" rot="0">
            <a:off x="9757312" y="-2056270"/>
            <a:ext cx="4003007" cy="3998003"/>
          </a:xfrm>
          <a:prstGeom prst="rect">
            <a:avLst/>
          </a:prstGeom>
        </p:spPr>
      </p:pic>
      <p:sp>
        <p:nvSpPr>
          <p:cNvPr name="TextBox 4" id="4"/>
          <p:cNvSpPr txBox="true"/>
          <p:nvPr/>
        </p:nvSpPr>
        <p:spPr>
          <a:xfrm rot="0">
            <a:off x="1878805" y="754199"/>
            <a:ext cx="4096345" cy="739141"/>
          </a:xfrm>
          <a:prstGeom prst="rect">
            <a:avLst/>
          </a:prstGeom>
        </p:spPr>
        <p:txBody>
          <a:bodyPr anchor="t" rtlCol="false" tIns="0" lIns="0" bIns="0" rIns="0">
            <a:spAutoFit/>
          </a:bodyPr>
          <a:lstStyle/>
          <a:p>
            <a:pPr algn="ctr">
              <a:lnSpc>
                <a:spcPts val="5459"/>
              </a:lnSpc>
              <a:spcBef>
                <a:spcPct val="0"/>
              </a:spcBef>
            </a:pPr>
            <a:r>
              <a:rPr lang="en-US" sz="3899">
                <a:solidFill>
                  <a:srgbClr val="FFFFFF"/>
                </a:solidFill>
                <a:latin typeface="Times New Roman Bold"/>
              </a:rPr>
              <a:t>INTRODUCTION</a:t>
            </a:r>
          </a:p>
        </p:txBody>
      </p:sp>
      <p:sp>
        <p:nvSpPr>
          <p:cNvPr name="TextBox 5" id="5"/>
          <p:cNvSpPr txBox="true"/>
          <p:nvPr/>
        </p:nvSpPr>
        <p:spPr>
          <a:xfrm rot="0">
            <a:off x="1028700" y="2721691"/>
            <a:ext cx="16230600" cy="5963920"/>
          </a:xfrm>
          <a:prstGeom prst="rect">
            <a:avLst/>
          </a:prstGeom>
        </p:spPr>
        <p:txBody>
          <a:bodyPr anchor="t" rtlCol="false" tIns="0" lIns="0" bIns="0" rIns="0">
            <a:spAutoFit/>
          </a:bodyPr>
          <a:lstStyle/>
          <a:p>
            <a:pPr algn="just">
              <a:lnSpc>
                <a:spcPts val="5179"/>
              </a:lnSpc>
            </a:pPr>
            <a:r>
              <a:rPr lang="en-US" sz="3699">
                <a:solidFill>
                  <a:srgbClr val="FFFFFF"/>
                </a:solidFill>
                <a:latin typeface="Times New Roman"/>
              </a:rPr>
              <a:t>Wikipedia is a vast source of knowledge that provides information based on the user queries. However, searching for relevant articles is very challenging due to large amount of content available. Traditional keyword-based search engines fails to provide accurate results.</a:t>
            </a:r>
          </a:p>
          <a:p>
            <a:pPr algn="just">
              <a:lnSpc>
                <a:spcPts val="5179"/>
              </a:lnSpc>
            </a:pPr>
            <a:r>
              <a:rPr lang="en-US" sz="3699">
                <a:solidFill>
                  <a:srgbClr val="FFFFFF"/>
                </a:solidFill>
                <a:latin typeface="Times New Roman"/>
              </a:rPr>
              <a:t>             To overcome this challenge, this project aims to build a search engine for Wikipedia that uses various embedding techniques to improve the search experience by providing accurate and relevant results.  User feedback will refine the search engine results continiously and enhance the performance over time.</a:t>
            </a:r>
          </a:p>
          <a:p>
            <a:pPr algn="just">
              <a:lnSpc>
                <a:spcPts val="5179"/>
              </a:lnSpc>
              <a:spcBef>
                <a:spcPct val="0"/>
              </a:spcBef>
            </a:pPr>
          </a:p>
        </p:txBody>
      </p:sp>
      <p:grpSp>
        <p:nvGrpSpPr>
          <p:cNvPr name="Group 6" id="6"/>
          <p:cNvGrpSpPr/>
          <p:nvPr/>
        </p:nvGrpSpPr>
        <p:grpSpPr>
          <a:xfrm rot="0">
            <a:off x="820492" y="755899"/>
            <a:ext cx="737441" cy="737441"/>
            <a:chOff x="0" y="0"/>
            <a:chExt cx="6350000" cy="6350000"/>
          </a:xfrm>
        </p:grpSpPr>
        <p:sp>
          <p:nvSpPr>
            <p:cNvPr name="Freeform 7" id="7"/>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614049"/>
            <a:ext cx="16914361" cy="8610600"/>
          </a:xfrm>
          <a:prstGeom prst="rect">
            <a:avLst/>
          </a:prstGeom>
        </p:spPr>
        <p:txBody>
          <a:bodyPr anchor="t" rtlCol="false" tIns="0" lIns="0" bIns="0" rIns="0">
            <a:spAutoFit/>
          </a:bodyPr>
          <a:lstStyle/>
          <a:p>
            <a:pPr>
              <a:lnSpc>
                <a:spcPts val="5319"/>
              </a:lnSpc>
            </a:pPr>
            <a:r>
              <a:rPr lang="en-US" sz="3799">
                <a:solidFill>
                  <a:srgbClr val="FFFFFF"/>
                </a:solidFill>
                <a:latin typeface="Times New Roman"/>
              </a:rPr>
              <a:t>     </a:t>
            </a:r>
            <a:r>
              <a:rPr lang="en-US" sz="3799">
                <a:solidFill>
                  <a:srgbClr val="FFFFFF"/>
                </a:solidFill>
                <a:latin typeface="Times New Roman Bold"/>
              </a:rPr>
              <a:t>MOTIVATION</a:t>
            </a:r>
          </a:p>
          <a:p>
            <a:pPr>
              <a:lnSpc>
                <a:spcPts val="5179"/>
              </a:lnSpc>
            </a:pPr>
          </a:p>
          <a:p>
            <a:pPr algn="just" marL="798826" indent="-399413" lvl="1">
              <a:lnSpc>
                <a:spcPts val="5179"/>
              </a:lnSpc>
              <a:buFont typeface="Arial"/>
              <a:buChar char="•"/>
            </a:pPr>
            <a:r>
              <a:rPr lang="en-US" sz="3699">
                <a:solidFill>
                  <a:srgbClr val="FFFFFF"/>
                </a:solidFill>
                <a:latin typeface="Times New Roman"/>
              </a:rPr>
              <a:t>Projects like the BERT-based Wikipedia search engine with user feedback are significant to design because almost every user goes through a pervasive problem while searching for information online. </a:t>
            </a:r>
          </a:p>
          <a:p>
            <a:pPr algn="just">
              <a:lnSpc>
                <a:spcPts val="5179"/>
              </a:lnSpc>
            </a:pPr>
          </a:p>
          <a:p>
            <a:pPr algn="just" marL="798826" indent="-399413" lvl="1">
              <a:lnSpc>
                <a:spcPts val="5179"/>
              </a:lnSpc>
              <a:buFont typeface="Arial"/>
              <a:buChar char="•"/>
            </a:pPr>
            <a:r>
              <a:rPr lang="en-US" sz="3699">
                <a:solidFill>
                  <a:srgbClr val="FFFFFF"/>
                </a:solidFill>
                <a:latin typeface="Times New Roman"/>
              </a:rPr>
              <a:t>By providing users feedback for the relevance of the results, we can create a more effective and interactive search experience on Wikipedia which makes it more useful for the users.</a:t>
            </a:r>
          </a:p>
          <a:p>
            <a:pPr algn="just">
              <a:lnSpc>
                <a:spcPts val="5179"/>
              </a:lnSpc>
            </a:pPr>
          </a:p>
          <a:p>
            <a:pPr algn="just" marL="798826" indent="-399413" lvl="1">
              <a:lnSpc>
                <a:spcPts val="5179"/>
              </a:lnSpc>
              <a:buFont typeface="Arial"/>
              <a:buChar char="•"/>
            </a:pPr>
            <a:r>
              <a:rPr lang="en-US" sz="3699">
                <a:solidFill>
                  <a:srgbClr val="FFFFFF"/>
                </a:solidFill>
                <a:latin typeface="Times New Roman"/>
              </a:rPr>
              <a:t>Natural language processing models like BERT can help improve search results accuracy by going through the hints given by the language and generating more accurate embeddings for text.</a:t>
            </a:r>
          </a:p>
        </p:txBody>
      </p:sp>
      <p:grpSp>
        <p:nvGrpSpPr>
          <p:cNvPr name="Group 3" id="3"/>
          <p:cNvGrpSpPr/>
          <p:nvPr/>
        </p:nvGrpSpPr>
        <p:grpSpPr>
          <a:xfrm rot="0">
            <a:off x="469228" y="659979"/>
            <a:ext cx="737441" cy="737441"/>
            <a:chOff x="0" y="0"/>
            <a:chExt cx="6350000" cy="6350000"/>
          </a:xfrm>
        </p:grpSpPr>
        <p:sp>
          <p:nvSpPr>
            <p:cNvPr name="Freeform 4" id="4"/>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321" t="0" r="14151" b="36109"/>
          <a:stretch>
            <a:fillRect/>
          </a:stretch>
        </p:blipFill>
        <p:spPr>
          <a:xfrm flipH="false" flipV="false">
            <a:off x="0" y="0"/>
            <a:ext cx="18288000" cy="10287000"/>
          </a:xfrm>
          <a:prstGeom prst="rect">
            <a:avLst/>
          </a:prstGeom>
        </p:spPr>
      </p:pic>
      <p:sp>
        <p:nvSpPr>
          <p:cNvPr name="TextBox 3" id="3"/>
          <p:cNvSpPr txBox="true"/>
          <p:nvPr/>
        </p:nvSpPr>
        <p:spPr>
          <a:xfrm rot="0">
            <a:off x="1376345" y="1687828"/>
            <a:ext cx="5727740" cy="722630"/>
          </a:xfrm>
          <a:prstGeom prst="rect">
            <a:avLst/>
          </a:prstGeom>
        </p:spPr>
        <p:txBody>
          <a:bodyPr anchor="t" rtlCol="false" tIns="0" lIns="0" bIns="0" rIns="0">
            <a:spAutoFit/>
          </a:bodyPr>
          <a:lstStyle/>
          <a:p>
            <a:pPr algn="ctr">
              <a:lnSpc>
                <a:spcPts val="5319"/>
              </a:lnSpc>
              <a:spcBef>
                <a:spcPct val="0"/>
              </a:spcBef>
            </a:pPr>
            <a:r>
              <a:rPr lang="en-US" sz="3799">
                <a:solidFill>
                  <a:srgbClr val="FFFFFF"/>
                </a:solidFill>
                <a:latin typeface="Times New Roman Bold"/>
              </a:rPr>
              <a:t>PROBLEM STATEMENT</a:t>
            </a:r>
          </a:p>
        </p:txBody>
      </p:sp>
      <p:sp>
        <p:nvSpPr>
          <p:cNvPr name="TextBox 4" id="4"/>
          <p:cNvSpPr txBox="true"/>
          <p:nvPr/>
        </p:nvSpPr>
        <p:spPr>
          <a:xfrm rot="0">
            <a:off x="1376345" y="3094036"/>
            <a:ext cx="16403218" cy="3946529"/>
          </a:xfrm>
          <a:prstGeom prst="rect">
            <a:avLst/>
          </a:prstGeom>
        </p:spPr>
        <p:txBody>
          <a:bodyPr anchor="t" rtlCol="false" tIns="0" lIns="0" bIns="0" rIns="0">
            <a:spAutoFit/>
          </a:bodyPr>
          <a:lstStyle/>
          <a:p>
            <a:pPr algn="just">
              <a:lnSpc>
                <a:spcPts val="5319"/>
              </a:lnSpc>
            </a:pPr>
            <a:r>
              <a:rPr lang="en-US" sz="3799">
                <a:solidFill>
                  <a:srgbClr val="FFFFFF"/>
                </a:solidFill>
                <a:latin typeface="Times New Roman"/>
              </a:rPr>
              <a:t>The Project aims to design a Wikipedia based search engine using various embedding techniques. The goal is to provide users with accurate and relevant search results on the given query. User feedback to improve the performance continually and enhance the user experience over time. </a:t>
            </a:r>
          </a:p>
          <a:p>
            <a:pPr algn="just">
              <a:lnSpc>
                <a:spcPts val="4829"/>
              </a:lnSpc>
              <a:spcBef>
                <a:spcPct val="0"/>
              </a:spcBef>
            </a:pPr>
          </a:p>
          <a:p>
            <a:pPr algn="just">
              <a:lnSpc>
                <a:spcPts val="4829"/>
              </a:lnSpc>
              <a:spcBef>
                <a:spcPct val="0"/>
              </a:spcBef>
            </a:pPr>
          </a:p>
        </p:txBody>
      </p:sp>
      <p:grpSp>
        <p:nvGrpSpPr>
          <p:cNvPr name="Group 5" id="5"/>
          <p:cNvGrpSpPr/>
          <p:nvPr/>
        </p:nvGrpSpPr>
        <p:grpSpPr>
          <a:xfrm rot="0">
            <a:off x="441801" y="1673017"/>
            <a:ext cx="737441" cy="737441"/>
            <a:chOff x="0" y="0"/>
            <a:chExt cx="6350000" cy="6350000"/>
          </a:xfrm>
        </p:grpSpPr>
        <p:sp>
          <p:nvSpPr>
            <p:cNvPr name="Freeform 6" id="6"/>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687170" y="2995570"/>
            <a:ext cx="17115838" cy="3092450"/>
          </a:xfrm>
          <a:prstGeom prst="rect">
            <a:avLst/>
          </a:prstGeom>
        </p:spPr>
        <p:txBody>
          <a:bodyPr anchor="t" rtlCol="false" tIns="0" lIns="0" bIns="0" rIns="0">
            <a:spAutoFit/>
          </a:bodyPr>
          <a:lstStyle/>
          <a:p>
            <a:pPr>
              <a:lnSpc>
                <a:spcPts val="4900"/>
              </a:lnSpc>
            </a:pPr>
            <a:r>
              <a:rPr lang="en-US" sz="3500">
                <a:solidFill>
                  <a:srgbClr val="FFFFFF"/>
                </a:solidFill>
                <a:latin typeface="Times New Roman Bold"/>
              </a:rPr>
              <a:t>[1] " On Improving </a:t>
            </a:r>
            <a:r>
              <a:rPr lang="en-US" sz="3500">
                <a:solidFill>
                  <a:srgbClr val="FFFFFF"/>
                </a:solidFill>
                <a:latin typeface="Times New Roman Bold"/>
              </a:rPr>
              <a:t>Wikipedia Search using Article Quality"</a:t>
            </a:r>
          </a:p>
          <a:p>
            <a:pPr marL="734061" indent="-367031" lvl="1">
              <a:lnSpc>
                <a:spcPts val="4760"/>
              </a:lnSpc>
              <a:buFont typeface="Arial"/>
              <a:buChar char="•"/>
            </a:pPr>
            <a:r>
              <a:rPr lang="en-US" sz="3400">
                <a:solidFill>
                  <a:srgbClr val="FFFFFF"/>
                </a:solidFill>
                <a:latin typeface="Times New Roman"/>
              </a:rPr>
              <a:t>This paper</a:t>
            </a:r>
            <a:r>
              <a:rPr lang="en-US" sz="3400">
                <a:solidFill>
                  <a:srgbClr val="FFFFFF"/>
                </a:solidFill>
                <a:latin typeface="Times New Roman"/>
              </a:rPr>
              <a:t> proposed a framework that re-ranks search results based on article quality based on two development quality measurement models, namely Basic and PeerReview, based on co-authoring data gathered from articles' edit history.</a:t>
            </a:r>
          </a:p>
          <a:p>
            <a:pPr algn="ctr">
              <a:lnSpc>
                <a:spcPts val="4900"/>
              </a:lnSpc>
              <a:spcBef>
                <a:spcPct val="0"/>
              </a:spcBef>
            </a:pPr>
            <a:r>
              <a:rPr lang="en-US" sz="3500">
                <a:solidFill>
                  <a:srgbClr val="FFFFFF"/>
                </a:solidFill>
                <a:latin typeface="Times New Roman"/>
              </a:rPr>
              <a:t>   </a:t>
            </a:r>
          </a:p>
        </p:txBody>
      </p:sp>
      <p:sp>
        <p:nvSpPr>
          <p:cNvPr name="TextBox 3" id="3"/>
          <p:cNvSpPr txBox="true"/>
          <p:nvPr/>
        </p:nvSpPr>
        <p:spPr>
          <a:xfrm rot="0">
            <a:off x="687170" y="6165850"/>
            <a:ext cx="17115838" cy="3092450"/>
          </a:xfrm>
          <a:prstGeom prst="rect">
            <a:avLst/>
          </a:prstGeom>
        </p:spPr>
        <p:txBody>
          <a:bodyPr anchor="t" rtlCol="false" tIns="0" lIns="0" bIns="0" rIns="0">
            <a:spAutoFit/>
          </a:bodyPr>
          <a:lstStyle/>
          <a:p>
            <a:pPr>
              <a:lnSpc>
                <a:spcPts val="4900"/>
              </a:lnSpc>
              <a:spcBef>
                <a:spcPct val="0"/>
              </a:spcBef>
            </a:pPr>
            <a:r>
              <a:rPr lang="en-US" sz="3500">
                <a:solidFill>
                  <a:srgbClr val="FFFFFF"/>
                </a:solidFill>
                <a:latin typeface="Times New Roman Bold"/>
              </a:rPr>
              <a:t>[2] "Leveraging BERT for Extractive Text Summarization on Lectures"</a:t>
            </a:r>
          </a:p>
          <a:p>
            <a:pPr marL="734061" indent="-367031" lvl="1">
              <a:lnSpc>
                <a:spcPts val="4760"/>
              </a:lnSpc>
              <a:buFont typeface="Arial"/>
              <a:buChar char="•"/>
            </a:pPr>
            <a:r>
              <a:rPr lang="en-US" sz="3400">
                <a:solidFill>
                  <a:srgbClr val="FFFFFF"/>
                </a:solidFill>
                <a:latin typeface="Times New Roman"/>
              </a:rPr>
              <a:t>This paper</a:t>
            </a:r>
            <a:r>
              <a:rPr lang="en-US" sz="3400">
                <a:solidFill>
                  <a:srgbClr val="FFFFFF"/>
                </a:solidFill>
                <a:latin typeface="Times New Roman"/>
              </a:rPr>
              <a:t> proposes a mechanism for extractive summarization through the use of K-Means clustering algorithm and the BERT model for text embeddings to find the closest sentences.</a:t>
            </a:r>
          </a:p>
          <a:p>
            <a:pPr algn="ctr">
              <a:lnSpc>
                <a:spcPts val="4900"/>
              </a:lnSpc>
              <a:spcBef>
                <a:spcPct val="0"/>
              </a:spcBef>
            </a:pPr>
            <a:r>
              <a:rPr lang="en-US" sz="3500">
                <a:solidFill>
                  <a:srgbClr val="FFFFFF"/>
                </a:solidFill>
                <a:latin typeface="Times New Roman Bold"/>
              </a:rPr>
              <a:t>   </a:t>
            </a:r>
          </a:p>
        </p:txBody>
      </p:sp>
      <p:sp>
        <p:nvSpPr>
          <p:cNvPr name="TextBox 4" id="4"/>
          <p:cNvSpPr txBox="true"/>
          <p:nvPr/>
        </p:nvSpPr>
        <p:spPr>
          <a:xfrm rot="0">
            <a:off x="1357790" y="385361"/>
            <a:ext cx="4371454" cy="857250"/>
          </a:xfrm>
          <a:prstGeom prst="rect">
            <a:avLst/>
          </a:prstGeom>
        </p:spPr>
        <p:txBody>
          <a:bodyPr anchor="t" rtlCol="false" tIns="0" lIns="0" bIns="0" rIns="0">
            <a:spAutoFit/>
          </a:bodyPr>
          <a:lstStyle/>
          <a:p>
            <a:pPr algn="ctr">
              <a:lnSpc>
                <a:spcPts val="6299"/>
              </a:lnSpc>
              <a:spcBef>
                <a:spcPct val="0"/>
              </a:spcBef>
            </a:pPr>
            <a:r>
              <a:rPr lang="en-US" sz="4500">
                <a:solidFill>
                  <a:srgbClr val="FFFFFF"/>
                </a:solidFill>
                <a:latin typeface="Times New Roman Bold"/>
              </a:rPr>
              <a:t>Literature Review</a:t>
            </a:r>
          </a:p>
        </p:txBody>
      </p:sp>
      <p:sp>
        <p:nvSpPr>
          <p:cNvPr name="TextBox 5" id="5"/>
          <p:cNvSpPr txBox="true"/>
          <p:nvPr/>
        </p:nvSpPr>
        <p:spPr>
          <a:xfrm rot="0">
            <a:off x="1357790" y="1400862"/>
            <a:ext cx="8026122" cy="755650"/>
          </a:xfrm>
          <a:prstGeom prst="rect">
            <a:avLst/>
          </a:prstGeom>
        </p:spPr>
        <p:txBody>
          <a:bodyPr anchor="t" rtlCol="false" tIns="0" lIns="0" bIns="0" rIns="0">
            <a:spAutoFit/>
          </a:bodyPr>
          <a:lstStyle/>
          <a:p>
            <a:pPr algn="ctr">
              <a:lnSpc>
                <a:spcPts val="5599"/>
              </a:lnSpc>
              <a:spcBef>
                <a:spcPct val="0"/>
              </a:spcBef>
            </a:pPr>
            <a:r>
              <a:rPr lang="en-US" sz="3999">
                <a:solidFill>
                  <a:srgbClr val="FFFFFF"/>
                </a:solidFill>
                <a:latin typeface="Times New Roman"/>
              </a:rPr>
              <a:t>Let’s start with discussing each paper</a:t>
            </a:r>
          </a:p>
        </p:txBody>
      </p:sp>
      <p:grpSp>
        <p:nvGrpSpPr>
          <p:cNvPr name="Group 6" id="6"/>
          <p:cNvGrpSpPr/>
          <p:nvPr/>
        </p:nvGrpSpPr>
        <p:grpSpPr>
          <a:xfrm rot="0">
            <a:off x="318449" y="505170"/>
            <a:ext cx="737441" cy="737441"/>
            <a:chOff x="0" y="0"/>
            <a:chExt cx="6350000" cy="6350000"/>
          </a:xfrm>
        </p:grpSpPr>
        <p:sp>
          <p:nvSpPr>
            <p:cNvPr name="Freeform 7" id="7"/>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687170" y="523020"/>
            <a:ext cx="17115838" cy="3711575"/>
          </a:xfrm>
          <a:prstGeom prst="rect">
            <a:avLst/>
          </a:prstGeom>
        </p:spPr>
        <p:txBody>
          <a:bodyPr anchor="t" rtlCol="false" tIns="0" lIns="0" bIns="0" rIns="0">
            <a:spAutoFit/>
          </a:bodyPr>
          <a:lstStyle/>
          <a:p>
            <a:pPr algn="just">
              <a:lnSpc>
                <a:spcPts val="4900"/>
              </a:lnSpc>
            </a:pPr>
            <a:r>
              <a:rPr lang="en-US" sz="3500">
                <a:solidFill>
                  <a:srgbClr val="FFFFFF"/>
                </a:solidFill>
                <a:latin typeface="Times New Roman Bold"/>
              </a:rPr>
              <a:t>[3] “NLP based Intelligent News Search Engine using Information Extraction from e-Newspapers”</a:t>
            </a:r>
          </a:p>
          <a:p>
            <a:pPr algn="just" marL="734061" indent="-367031" lvl="1">
              <a:lnSpc>
                <a:spcPts val="4760"/>
              </a:lnSpc>
              <a:buFont typeface="Arial"/>
              <a:buChar char="•"/>
            </a:pPr>
            <a:r>
              <a:rPr lang="en-US" sz="3400">
                <a:solidFill>
                  <a:srgbClr val="FFFFFF"/>
                </a:solidFill>
                <a:latin typeface="Times New Roman"/>
              </a:rPr>
              <a:t>In order to extract pertinent news articles from online newspapers, this study suggests an NLP-based intelligent news search engine. The approach seeks to enhance standard keyword-based search engines' effectiveness and accuracy.</a:t>
            </a:r>
          </a:p>
          <a:p>
            <a:pPr algn="just">
              <a:lnSpc>
                <a:spcPts val="4900"/>
              </a:lnSpc>
              <a:spcBef>
                <a:spcPct val="0"/>
              </a:spcBef>
            </a:pPr>
            <a:r>
              <a:rPr lang="en-US" sz="3500">
                <a:solidFill>
                  <a:srgbClr val="FFFFFF"/>
                </a:solidFill>
                <a:latin typeface="Times New Roman"/>
              </a:rPr>
              <a:t>   </a:t>
            </a:r>
          </a:p>
        </p:txBody>
      </p:sp>
      <p:sp>
        <p:nvSpPr>
          <p:cNvPr name="TextBox 3" id="3"/>
          <p:cNvSpPr txBox="true"/>
          <p:nvPr/>
        </p:nvSpPr>
        <p:spPr>
          <a:xfrm rot="0">
            <a:off x="687170" y="4418879"/>
            <a:ext cx="17115838" cy="3092450"/>
          </a:xfrm>
          <a:prstGeom prst="rect">
            <a:avLst/>
          </a:prstGeom>
        </p:spPr>
        <p:txBody>
          <a:bodyPr anchor="t" rtlCol="false" tIns="0" lIns="0" bIns="0" rIns="0">
            <a:spAutoFit/>
          </a:bodyPr>
          <a:lstStyle/>
          <a:p>
            <a:pPr algn="just">
              <a:lnSpc>
                <a:spcPts val="4900"/>
              </a:lnSpc>
              <a:spcBef>
                <a:spcPct val="0"/>
              </a:spcBef>
            </a:pPr>
            <a:r>
              <a:rPr lang="en-US" sz="3500">
                <a:solidFill>
                  <a:srgbClr val="FFFFFF"/>
                </a:solidFill>
                <a:latin typeface="Times New Roman Bold"/>
              </a:rPr>
              <a:t>[4] "Sarcasm Detection in Tweets with BERT and GloVe Embeddings”</a:t>
            </a:r>
          </a:p>
          <a:p>
            <a:pPr algn="just" marL="734061" indent="-367031" lvl="1">
              <a:lnSpc>
                <a:spcPts val="4760"/>
              </a:lnSpc>
              <a:buFont typeface="Arial"/>
              <a:buChar char="•"/>
            </a:pPr>
            <a:r>
              <a:rPr lang="en-US" sz="3400">
                <a:solidFill>
                  <a:srgbClr val="FFFFFF"/>
                </a:solidFill>
                <a:latin typeface="Times New Roman"/>
              </a:rPr>
              <a:t>This paper proposes a sarcasm detection model for tweets using both BERT and GloVe embeddings. The model achieved high accuracy by combining the strengths of both approaches and can be applied to various NLP tasks that involve sarcasm detection.</a:t>
            </a:r>
          </a:p>
          <a:p>
            <a:pPr algn="just">
              <a:lnSpc>
                <a:spcPts val="4900"/>
              </a:lnSpc>
              <a:spcBef>
                <a:spcPct val="0"/>
              </a:spcBef>
            </a:pPr>
            <a:r>
              <a:rPr lang="en-US" sz="3500">
                <a:solidFill>
                  <a:srgbClr val="FFFFFF"/>
                </a:solidFill>
                <a:latin typeface="Times New Roman Bold"/>
              </a:rPr>
              <a:t>   </a:t>
            </a:r>
          </a:p>
        </p:txBody>
      </p:sp>
      <p:sp>
        <p:nvSpPr>
          <p:cNvPr name="TextBox 4" id="4"/>
          <p:cNvSpPr txBox="true"/>
          <p:nvPr/>
        </p:nvSpPr>
        <p:spPr>
          <a:xfrm rot="0">
            <a:off x="706220" y="7368454"/>
            <a:ext cx="17115838" cy="3074670"/>
          </a:xfrm>
          <a:prstGeom prst="rect">
            <a:avLst/>
          </a:prstGeom>
        </p:spPr>
        <p:txBody>
          <a:bodyPr anchor="t" rtlCol="false" tIns="0" lIns="0" bIns="0" rIns="0">
            <a:spAutoFit/>
          </a:bodyPr>
          <a:lstStyle/>
          <a:p>
            <a:pPr algn="just">
              <a:lnSpc>
                <a:spcPts val="4900"/>
              </a:lnSpc>
              <a:spcBef>
                <a:spcPct val="0"/>
              </a:spcBef>
            </a:pPr>
            <a:r>
              <a:rPr lang="en-US" sz="3500">
                <a:solidFill>
                  <a:srgbClr val="FFFFFF"/>
                </a:solidFill>
                <a:latin typeface="Times New Roman Bold"/>
              </a:rPr>
              <a:t>[5] "Using of Jaccard Coefficient for Keywords Similarity" </a:t>
            </a:r>
          </a:p>
          <a:p>
            <a:pPr algn="just" marL="734061" indent="-367031" lvl="1">
              <a:lnSpc>
                <a:spcPts val="4760"/>
              </a:lnSpc>
              <a:spcBef>
                <a:spcPct val="0"/>
              </a:spcBef>
              <a:buFont typeface="Arial"/>
              <a:buChar char="•"/>
            </a:pPr>
            <a:r>
              <a:rPr lang="en-US" sz="3400">
                <a:solidFill>
                  <a:srgbClr val="FFFFFF"/>
                </a:solidFill>
                <a:latin typeface="Times New Roman"/>
              </a:rPr>
              <a:t>This study investigates how the Jaccard coefficient can be used to quantify keyword similarity. The authors advise using this method for information retrieval and other NLP tasks after proving its efficacy in a number of studies.</a:t>
            </a:r>
          </a:p>
          <a:p>
            <a:pPr algn="just">
              <a:lnSpc>
                <a:spcPts val="476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586081" y="885825"/>
            <a:ext cx="17115838" cy="3692525"/>
          </a:xfrm>
          <a:prstGeom prst="rect">
            <a:avLst/>
          </a:prstGeom>
        </p:spPr>
        <p:txBody>
          <a:bodyPr anchor="t" rtlCol="false" tIns="0" lIns="0" bIns="0" rIns="0">
            <a:spAutoFit/>
          </a:bodyPr>
          <a:lstStyle/>
          <a:p>
            <a:pPr algn="just">
              <a:lnSpc>
                <a:spcPts val="4900"/>
              </a:lnSpc>
            </a:pPr>
            <a:r>
              <a:rPr lang="en-US" sz="3500">
                <a:solidFill>
                  <a:srgbClr val="FFFFFF"/>
                </a:solidFill>
                <a:latin typeface="Times New Roman Bold"/>
              </a:rPr>
              <a:t>[6] “ Passage re-ranking with bert”</a:t>
            </a:r>
          </a:p>
          <a:p>
            <a:pPr algn="just" marL="734061" indent="-367031" lvl="1">
              <a:lnSpc>
                <a:spcPts val="4760"/>
              </a:lnSpc>
              <a:buFont typeface="Arial"/>
              <a:buChar char="•"/>
            </a:pPr>
            <a:r>
              <a:rPr lang="en-US" sz="3400">
                <a:solidFill>
                  <a:srgbClr val="FFFFFF"/>
                </a:solidFill>
                <a:latin typeface="Times New Roman"/>
              </a:rPr>
              <a:t>This paper proposes a passage re-ranking approach using BERT, which aims to improve the accuracy of traditional information retrieval systems. The authors demonstrate the effectiveness of the proposed method in various experiments and suggest its potential use in practical applications.</a:t>
            </a:r>
          </a:p>
          <a:p>
            <a:pPr algn="just">
              <a:lnSpc>
                <a:spcPts val="4900"/>
              </a:lnSpc>
              <a:spcBef>
                <a:spcPct val="0"/>
              </a:spcBef>
            </a:pPr>
            <a:r>
              <a:rPr lang="en-US" sz="3500">
                <a:solidFill>
                  <a:srgbClr val="FFFFFF"/>
                </a:solidFill>
                <a:latin typeface="Times New Roman"/>
              </a:rPr>
              <a:t>   </a:t>
            </a:r>
          </a:p>
        </p:txBody>
      </p:sp>
      <p:sp>
        <p:nvSpPr>
          <p:cNvPr name="TextBox 3" id="3"/>
          <p:cNvSpPr txBox="true"/>
          <p:nvPr/>
        </p:nvSpPr>
        <p:spPr>
          <a:xfrm rot="0">
            <a:off x="586081" y="4435475"/>
            <a:ext cx="17115838" cy="3093720"/>
          </a:xfrm>
          <a:prstGeom prst="rect">
            <a:avLst/>
          </a:prstGeom>
        </p:spPr>
        <p:txBody>
          <a:bodyPr anchor="t" rtlCol="false" tIns="0" lIns="0" bIns="0" rIns="0">
            <a:spAutoFit/>
          </a:bodyPr>
          <a:lstStyle/>
          <a:p>
            <a:pPr>
              <a:lnSpc>
                <a:spcPts val="4900"/>
              </a:lnSpc>
              <a:spcBef>
                <a:spcPct val="0"/>
              </a:spcBef>
            </a:pPr>
            <a:r>
              <a:rPr lang="en-US" sz="3500">
                <a:solidFill>
                  <a:srgbClr val="FFFFFF"/>
                </a:solidFill>
                <a:latin typeface="Times New Roman Bold"/>
              </a:rPr>
              <a:t>[7] "A survey on word embedding techniques and semantic similarity for paraphrase  identification"</a:t>
            </a:r>
          </a:p>
          <a:p>
            <a:pPr algn="just" marL="734061" indent="-367031" lvl="1">
              <a:lnSpc>
                <a:spcPts val="4760"/>
              </a:lnSpc>
              <a:buFont typeface="Arial"/>
              <a:buChar char="•"/>
            </a:pPr>
            <a:r>
              <a:rPr lang="en-US" sz="3400">
                <a:solidFill>
                  <a:srgbClr val="FFFFFF"/>
                </a:solidFill>
                <a:latin typeface="Times New Roman Bold"/>
              </a:rPr>
              <a:t>E</a:t>
            </a:r>
            <a:r>
              <a:rPr lang="en-US" sz="3400">
                <a:solidFill>
                  <a:srgbClr val="FFFFFF"/>
                </a:solidFill>
                <a:latin typeface="Times New Roman"/>
              </a:rPr>
              <a:t>mbedding methods and semantic similarity measurements used for paraphrase identification are surveyed in this work. The authors outline the benefits and drawbacks of various strategies and make suggestions for further study in this area.</a:t>
            </a:r>
            <a:r>
              <a:rPr lang="en-US" sz="3400">
                <a:solidFill>
                  <a:srgbClr val="FFFFFF"/>
                </a:solidFill>
                <a:latin typeface="Times New Roman"/>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6392646" y="8430216"/>
            <a:ext cx="4003007" cy="3998003"/>
          </a:xfrm>
          <a:prstGeom prst="rect">
            <a:avLst/>
          </a:prstGeom>
        </p:spPr>
      </p:pic>
      <p:pic>
        <p:nvPicPr>
          <p:cNvPr name="Picture 3" id="3"/>
          <p:cNvPicPr>
            <a:picLocks noChangeAspect="true"/>
          </p:cNvPicPr>
          <p:nvPr/>
        </p:nvPicPr>
        <p:blipFill>
          <a:blip r:embed="rId2"/>
          <a:srcRect l="0" t="0" r="0" b="0"/>
          <a:stretch>
            <a:fillRect/>
          </a:stretch>
        </p:blipFill>
        <p:spPr>
          <a:xfrm flipH="false" flipV="false" rot="0">
            <a:off x="9757312" y="-2056270"/>
            <a:ext cx="4003007" cy="3998003"/>
          </a:xfrm>
          <a:prstGeom prst="rect">
            <a:avLst/>
          </a:prstGeom>
        </p:spPr>
      </p:pic>
      <p:pic>
        <p:nvPicPr>
          <p:cNvPr name="Picture 4" id="4"/>
          <p:cNvPicPr>
            <a:picLocks noChangeAspect="true"/>
          </p:cNvPicPr>
          <p:nvPr/>
        </p:nvPicPr>
        <p:blipFill>
          <a:blip r:embed="rId2"/>
          <a:srcRect l="0" t="0" r="0" b="0"/>
          <a:stretch>
            <a:fillRect/>
          </a:stretch>
        </p:blipFill>
        <p:spPr>
          <a:xfrm flipH="false" flipV="false" rot="0">
            <a:off x="16392646" y="8377210"/>
            <a:ext cx="4003007" cy="3998003"/>
          </a:xfrm>
          <a:prstGeom prst="rect">
            <a:avLst/>
          </a:prstGeom>
        </p:spPr>
      </p:pic>
      <p:sp>
        <p:nvSpPr>
          <p:cNvPr name="TextBox 5" id="5"/>
          <p:cNvSpPr txBox="true"/>
          <p:nvPr/>
        </p:nvSpPr>
        <p:spPr>
          <a:xfrm rot="0">
            <a:off x="1549143" y="1582412"/>
            <a:ext cx="2348061" cy="673100"/>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Times New Roman Bold"/>
              </a:rPr>
              <a:t>NOVELTY </a:t>
            </a:r>
          </a:p>
        </p:txBody>
      </p:sp>
      <p:sp>
        <p:nvSpPr>
          <p:cNvPr name="TextBox 6" id="6"/>
          <p:cNvSpPr txBox="true"/>
          <p:nvPr/>
        </p:nvSpPr>
        <p:spPr>
          <a:xfrm rot="0">
            <a:off x="1655293" y="2666053"/>
            <a:ext cx="15792572" cy="1965960"/>
          </a:xfrm>
          <a:prstGeom prst="rect">
            <a:avLst/>
          </a:prstGeom>
        </p:spPr>
        <p:txBody>
          <a:bodyPr anchor="t" rtlCol="false" tIns="0" lIns="0" bIns="0" rIns="0">
            <a:spAutoFit/>
          </a:bodyPr>
          <a:lstStyle/>
          <a:p>
            <a:pPr algn="just">
              <a:lnSpc>
                <a:spcPts val="5040"/>
              </a:lnSpc>
              <a:spcBef>
                <a:spcPct val="0"/>
              </a:spcBef>
            </a:pPr>
            <a:r>
              <a:rPr lang="en-US" sz="3600">
                <a:solidFill>
                  <a:srgbClr val="FFFFFF"/>
                </a:solidFill>
                <a:latin typeface="Times New Roman"/>
              </a:rPr>
              <a:t>To improve the search results, users can give the feedback for each search result whether it is relevant or not. Based on the user feedback, refine the search engine results continiously and enhance the performance over time.</a:t>
            </a:r>
          </a:p>
        </p:txBody>
      </p:sp>
      <p:grpSp>
        <p:nvGrpSpPr>
          <p:cNvPr name="Group 7" id="7"/>
          <p:cNvGrpSpPr/>
          <p:nvPr/>
        </p:nvGrpSpPr>
        <p:grpSpPr>
          <a:xfrm rot="0">
            <a:off x="469228" y="1518071"/>
            <a:ext cx="737441" cy="737441"/>
            <a:chOff x="0" y="0"/>
            <a:chExt cx="6350000" cy="6350000"/>
          </a:xfrm>
        </p:grpSpPr>
        <p:sp>
          <p:nvSpPr>
            <p:cNvPr name="Freeform 8" id="8"/>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A44DF"/>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DAFeMD0RZs4</dc:identifier>
  <dcterms:modified xsi:type="dcterms:W3CDTF">2011-08-01T06:04:30Z</dcterms:modified>
  <cp:revision>1</cp:revision>
  <dc:title>IR_Project_Final</dc:title>
</cp:coreProperties>
</file>