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33" r:id="rId7"/>
    <p:sldId id="534" r:id="rId8"/>
    <p:sldId id="535" r:id="rId9"/>
    <p:sldId id="537" r:id="rId10"/>
    <p:sldId id="546" r:id="rId11"/>
    <p:sldId id="538" r:id="rId12"/>
    <p:sldId id="539" r:id="rId13"/>
    <p:sldId id="547" r:id="rId14"/>
    <p:sldId id="548" r:id="rId15"/>
    <p:sldId id="549" r:id="rId16"/>
    <p:sldId id="540" r:id="rId17"/>
    <p:sldId id="543"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23F1"/>
    <a:srgbClr val="8822EE"/>
    <a:srgbClr val="F01688"/>
    <a:srgbClr val="2F21F3"/>
    <a:srgbClr val="FEB52B"/>
    <a:srgbClr val="F01689"/>
    <a:srgbClr val="6F22E3"/>
    <a:srgbClr val="E218A3"/>
    <a:srgbClr val="BA20DB"/>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22"/>
  </p:normalViewPr>
  <p:slideViewPr>
    <p:cSldViewPr snapToGrid="0">
      <p:cViewPr varScale="1">
        <p:scale>
          <a:sx n="70" d="100"/>
          <a:sy n="70"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Social buzz ANALYIS(SQL)</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Rohit Waghmare</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F13A2-5CD4-4520-3998-337549AA69F9}"/>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B3C0906B-D1B9-0977-1083-2B3710BE8CF9}"/>
              </a:ext>
            </a:extLst>
          </p:cNvPr>
          <p:cNvSpPr txBox="1"/>
          <p:nvPr/>
        </p:nvSpPr>
        <p:spPr>
          <a:xfrm>
            <a:off x="719758" y="410894"/>
            <a:ext cx="8192221" cy="120032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cs typeface="Segoe UI" panose="020B0502040204020203" pitchFamily="34" charset="0"/>
              </a:rPr>
              <a:t>Reactions by Content Category top 5:</a:t>
            </a:r>
          </a:p>
          <a:p>
            <a:r>
              <a:rPr lang="en-US" b="1" dirty="0">
                <a:solidFill>
                  <a:schemeClr val="bg1"/>
                </a:solidFill>
                <a:cs typeface="Segoe UI" panose="020B0502040204020203" pitchFamily="34" charset="0"/>
              </a:rPr>
              <a:t>SELECT </a:t>
            </a:r>
            <a:r>
              <a:rPr lang="en-US" b="1" dirty="0" err="1">
                <a:solidFill>
                  <a:schemeClr val="bg1"/>
                </a:solidFill>
                <a:cs typeface="Segoe UI" panose="020B0502040204020203" pitchFamily="34" charset="0"/>
              </a:rPr>
              <a:t>c.Category</a:t>
            </a:r>
            <a:r>
              <a:rPr lang="en-US" b="1" dirty="0">
                <a:solidFill>
                  <a:schemeClr val="bg1"/>
                </a:solidFill>
                <a:cs typeface="Segoe UI" panose="020B0502040204020203" pitchFamily="34" charset="0"/>
              </a:rPr>
              <a:t>, COUNT(</a:t>
            </a:r>
            <a:r>
              <a:rPr lang="en-US" b="1" dirty="0" err="1">
                <a:solidFill>
                  <a:schemeClr val="bg1"/>
                </a:solidFill>
                <a:cs typeface="Segoe UI" panose="020B0502040204020203" pitchFamily="34" charset="0"/>
              </a:rPr>
              <a:t>r.Content_Id</a:t>
            </a:r>
            <a:r>
              <a:rPr lang="en-US" b="1" dirty="0">
                <a:solidFill>
                  <a:schemeClr val="bg1"/>
                </a:solidFill>
                <a:cs typeface="Segoe UI" panose="020B0502040204020203" pitchFamily="34" charset="0"/>
              </a:rPr>
              <a:t>) AS </a:t>
            </a:r>
            <a:r>
              <a:rPr lang="en-US" b="1" dirty="0" err="1">
                <a:solidFill>
                  <a:schemeClr val="bg1"/>
                </a:solidFill>
                <a:cs typeface="Segoe UI" panose="020B0502040204020203" pitchFamily="34" charset="0"/>
              </a:rPr>
              <a:t>Total_Reactions</a:t>
            </a:r>
            <a:r>
              <a:rPr lang="en-US" b="1" dirty="0">
                <a:solidFill>
                  <a:schemeClr val="bg1"/>
                </a:solidFill>
                <a:cs typeface="Segoe UI" panose="020B0502040204020203" pitchFamily="34" charset="0"/>
              </a:rPr>
              <a:t> FROM reaction </a:t>
            </a:r>
            <a:r>
              <a:rPr lang="en-US" b="1" dirty="0" err="1">
                <a:solidFill>
                  <a:schemeClr val="bg1"/>
                </a:solidFill>
                <a:cs typeface="Segoe UI" panose="020B0502040204020203" pitchFamily="34" charset="0"/>
              </a:rPr>
              <a:t>rJ</a:t>
            </a:r>
            <a:r>
              <a:rPr lang="en-US" b="1" dirty="0">
                <a:solidFill>
                  <a:schemeClr val="bg1"/>
                </a:solidFill>
                <a:cs typeface="Segoe UI" panose="020B0502040204020203" pitchFamily="34" charset="0"/>
              </a:rPr>
              <a:t> OIN content c ON </a:t>
            </a:r>
            <a:r>
              <a:rPr lang="en-US" b="1" dirty="0" err="1">
                <a:solidFill>
                  <a:schemeClr val="bg1"/>
                </a:solidFill>
                <a:cs typeface="Segoe UI" panose="020B0502040204020203" pitchFamily="34" charset="0"/>
              </a:rPr>
              <a:t>r.Content_Id</a:t>
            </a:r>
            <a:r>
              <a:rPr lang="en-US" b="1" dirty="0">
                <a:solidFill>
                  <a:schemeClr val="bg1"/>
                </a:solidFill>
                <a:cs typeface="Segoe UI" panose="020B0502040204020203" pitchFamily="34" charset="0"/>
              </a:rPr>
              <a:t> = </a:t>
            </a:r>
            <a:r>
              <a:rPr lang="en-US" b="1" dirty="0" err="1">
                <a:solidFill>
                  <a:schemeClr val="bg1"/>
                </a:solidFill>
                <a:cs typeface="Segoe UI" panose="020B0502040204020203" pitchFamily="34" charset="0"/>
              </a:rPr>
              <a:t>c.Content_Id</a:t>
            </a:r>
            <a:r>
              <a:rPr lang="en-US" b="1" dirty="0">
                <a:solidFill>
                  <a:schemeClr val="bg1"/>
                </a:solidFill>
                <a:cs typeface="Segoe UI" panose="020B0502040204020203" pitchFamily="34" charset="0"/>
              </a:rPr>
              <a:t> GROUP BY </a:t>
            </a:r>
            <a:r>
              <a:rPr lang="en-US" b="1" dirty="0" err="1">
                <a:solidFill>
                  <a:schemeClr val="bg1"/>
                </a:solidFill>
                <a:cs typeface="Segoe UI" panose="020B0502040204020203" pitchFamily="34" charset="0"/>
              </a:rPr>
              <a:t>c.Category</a:t>
            </a:r>
            <a:r>
              <a:rPr lang="en-US" b="1" dirty="0">
                <a:solidFill>
                  <a:schemeClr val="bg1"/>
                </a:solidFill>
                <a:cs typeface="Segoe UI" panose="020B0502040204020203" pitchFamily="34" charset="0"/>
              </a:rPr>
              <a:t> ORDER BY </a:t>
            </a:r>
            <a:r>
              <a:rPr lang="en-US" b="1" dirty="0" err="1">
                <a:solidFill>
                  <a:schemeClr val="bg1"/>
                </a:solidFill>
                <a:cs typeface="Segoe UI" panose="020B0502040204020203" pitchFamily="34" charset="0"/>
              </a:rPr>
              <a:t>Total_Reactions</a:t>
            </a:r>
            <a:r>
              <a:rPr lang="en-US" b="1" dirty="0">
                <a:solidFill>
                  <a:schemeClr val="bg1"/>
                </a:solidFill>
                <a:cs typeface="Segoe UI" panose="020B0502040204020203" pitchFamily="34" charset="0"/>
              </a:rPr>
              <a:t> DESC limit 5;</a:t>
            </a:r>
          </a:p>
        </p:txBody>
      </p:sp>
      <p:sp>
        <p:nvSpPr>
          <p:cNvPr id="26" name="Rectangle 25">
            <a:extLst>
              <a:ext uri="{FF2B5EF4-FFF2-40B4-BE49-F238E27FC236}">
                <a16:creationId xmlns:a16="http://schemas.microsoft.com/office/drawing/2014/main" id="{961B6837-2A2C-F4B3-6C7E-8B0C0117DBC5}"/>
              </a:ext>
            </a:extLst>
          </p:cNvPr>
          <p:cNvSpPr/>
          <p:nvPr/>
        </p:nvSpPr>
        <p:spPr>
          <a:xfrm>
            <a:off x="1118642" y="1606940"/>
            <a:ext cx="2956053" cy="1489082"/>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48144DD-304D-7094-F25A-27F20442111F}"/>
              </a:ext>
            </a:extLst>
          </p:cNvPr>
          <p:cNvSpPr txBox="1"/>
          <p:nvPr/>
        </p:nvSpPr>
        <p:spPr>
          <a:xfrm>
            <a:off x="719758" y="3156459"/>
            <a:ext cx="8192221" cy="120032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cs typeface="Segoe UI" panose="020B0502040204020203" pitchFamily="34" charset="0"/>
              </a:rPr>
              <a:t> score by day::</a:t>
            </a:r>
          </a:p>
          <a:p>
            <a:r>
              <a:rPr lang="en-US" b="1" dirty="0">
                <a:solidFill>
                  <a:schemeClr val="bg1"/>
                </a:solidFill>
                <a:cs typeface="Segoe UI" panose="020B0502040204020203" pitchFamily="34" charset="0"/>
              </a:rPr>
              <a:t>SELECT     DAYNAME(</a:t>
            </a:r>
            <a:r>
              <a:rPr lang="en-US" b="1" dirty="0" err="1">
                <a:solidFill>
                  <a:schemeClr val="bg1"/>
                </a:solidFill>
                <a:cs typeface="Segoe UI" panose="020B0502040204020203" pitchFamily="34" charset="0"/>
              </a:rPr>
              <a:t>r.Date</a:t>
            </a:r>
            <a:r>
              <a:rPr lang="en-US" b="1" dirty="0">
                <a:solidFill>
                  <a:schemeClr val="bg1"/>
                </a:solidFill>
                <a:cs typeface="Segoe UI" panose="020B0502040204020203" pitchFamily="34" charset="0"/>
              </a:rPr>
              <a:t>) AS </a:t>
            </a:r>
            <a:r>
              <a:rPr lang="en-US" b="1" dirty="0" err="1">
                <a:solidFill>
                  <a:schemeClr val="bg1"/>
                </a:solidFill>
                <a:cs typeface="Segoe UI" panose="020B0502040204020203" pitchFamily="34" charset="0"/>
              </a:rPr>
              <a:t>Day_Name</a:t>
            </a:r>
            <a:r>
              <a:rPr lang="en-US" b="1" dirty="0">
                <a:solidFill>
                  <a:schemeClr val="bg1"/>
                </a:solidFill>
                <a:cs typeface="Segoe UI" panose="020B0502040204020203" pitchFamily="34" charset="0"/>
              </a:rPr>
              <a:t>,     SUM(</a:t>
            </a:r>
            <a:r>
              <a:rPr lang="en-US" b="1" dirty="0" err="1">
                <a:solidFill>
                  <a:schemeClr val="bg1"/>
                </a:solidFill>
                <a:cs typeface="Segoe UI" panose="020B0502040204020203" pitchFamily="34" charset="0"/>
              </a:rPr>
              <a:t>rt.Score</a:t>
            </a:r>
            <a:r>
              <a:rPr lang="en-US" b="1" dirty="0">
                <a:solidFill>
                  <a:schemeClr val="bg1"/>
                </a:solidFill>
                <a:cs typeface="Segoe UI" panose="020B0502040204020203" pitchFamily="34" charset="0"/>
              </a:rPr>
              <a:t>) AS </a:t>
            </a:r>
            <a:r>
              <a:rPr lang="en-US" b="1" dirty="0" err="1">
                <a:solidFill>
                  <a:schemeClr val="bg1"/>
                </a:solidFill>
                <a:cs typeface="Segoe UI" panose="020B0502040204020203" pitchFamily="34" charset="0"/>
              </a:rPr>
              <a:t>Sum_of_ScoreFROM</a:t>
            </a:r>
            <a:r>
              <a:rPr lang="en-US" b="1" dirty="0">
                <a:solidFill>
                  <a:schemeClr val="bg1"/>
                </a:solidFill>
                <a:cs typeface="Segoe UI" panose="020B0502040204020203" pitchFamily="34" charset="0"/>
              </a:rPr>
              <a:t> reaction </a:t>
            </a:r>
            <a:r>
              <a:rPr lang="en-US" b="1" dirty="0" err="1">
                <a:solidFill>
                  <a:schemeClr val="bg1"/>
                </a:solidFill>
                <a:cs typeface="Segoe UI" panose="020B0502040204020203" pitchFamily="34" charset="0"/>
              </a:rPr>
              <a:t>rJOIN</a:t>
            </a:r>
            <a:r>
              <a:rPr lang="en-US" b="1" dirty="0">
                <a:solidFill>
                  <a:schemeClr val="bg1"/>
                </a:solidFill>
                <a:cs typeface="Segoe UI" panose="020B0502040204020203" pitchFamily="34" charset="0"/>
              </a:rPr>
              <a:t> </a:t>
            </a:r>
            <a:r>
              <a:rPr lang="en-US" b="1" dirty="0" err="1">
                <a:solidFill>
                  <a:schemeClr val="bg1"/>
                </a:solidFill>
                <a:cs typeface="Segoe UI" panose="020B0502040204020203" pitchFamily="34" charset="0"/>
              </a:rPr>
              <a:t>reactiontypes</a:t>
            </a:r>
            <a:r>
              <a:rPr lang="en-US" b="1" dirty="0">
                <a:solidFill>
                  <a:schemeClr val="bg1"/>
                </a:solidFill>
                <a:cs typeface="Segoe UI" panose="020B0502040204020203" pitchFamily="34" charset="0"/>
              </a:rPr>
              <a:t> rt ON </a:t>
            </a:r>
            <a:r>
              <a:rPr lang="en-US" b="1" dirty="0" err="1">
                <a:solidFill>
                  <a:schemeClr val="bg1"/>
                </a:solidFill>
                <a:cs typeface="Segoe UI" panose="020B0502040204020203" pitchFamily="34" charset="0"/>
              </a:rPr>
              <a:t>r.reaction_type</a:t>
            </a:r>
            <a:r>
              <a:rPr lang="en-US" b="1" dirty="0">
                <a:solidFill>
                  <a:schemeClr val="bg1"/>
                </a:solidFill>
                <a:cs typeface="Segoe UI" panose="020B0502040204020203" pitchFamily="34" charset="0"/>
              </a:rPr>
              <a:t> = </a:t>
            </a:r>
            <a:r>
              <a:rPr lang="en-US" b="1" dirty="0" err="1">
                <a:solidFill>
                  <a:schemeClr val="bg1"/>
                </a:solidFill>
                <a:cs typeface="Segoe UI" panose="020B0502040204020203" pitchFamily="34" charset="0"/>
              </a:rPr>
              <a:t>rt.reaction_typeGROUP</a:t>
            </a:r>
            <a:r>
              <a:rPr lang="en-US" b="1" dirty="0">
                <a:solidFill>
                  <a:schemeClr val="bg1"/>
                </a:solidFill>
                <a:cs typeface="Segoe UI" panose="020B0502040204020203" pitchFamily="34" charset="0"/>
              </a:rPr>
              <a:t> BY DAYNAME(</a:t>
            </a:r>
            <a:r>
              <a:rPr lang="en-US" b="1" dirty="0" err="1">
                <a:solidFill>
                  <a:schemeClr val="bg1"/>
                </a:solidFill>
                <a:cs typeface="Segoe UI" panose="020B0502040204020203" pitchFamily="34" charset="0"/>
              </a:rPr>
              <a:t>r.Date</a:t>
            </a:r>
            <a:r>
              <a:rPr lang="en-US" b="1" dirty="0">
                <a:solidFill>
                  <a:schemeClr val="bg1"/>
                </a:solidFill>
                <a:cs typeface="Segoe UI" panose="020B0502040204020203" pitchFamily="34" charset="0"/>
              </a:rPr>
              <a:t>);</a:t>
            </a:r>
          </a:p>
        </p:txBody>
      </p:sp>
      <p:sp>
        <p:nvSpPr>
          <p:cNvPr id="34" name="Rectangle 33">
            <a:extLst>
              <a:ext uri="{FF2B5EF4-FFF2-40B4-BE49-F238E27FC236}">
                <a16:creationId xmlns:a16="http://schemas.microsoft.com/office/drawing/2014/main" id="{16323426-AD6F-4D0C-2F58-FE0C5D6B07B6}"/>
              </a:ext>
            </a:extLst>
          </p:cNvPr>
          <p:cNvSpPr/>
          <p:nvPr/>
        </p:nvSpPr>
        <p:spPr>
          <a:xfrm>
            <a:off x="1067388" y="4417225"/>
            <a:ext cx="3392317" cy="2272333"/>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280C628-0367-7D5F-8EB0-68F8BA4B980B}"/>
              </a:ext>
            </a:extLst>
          </p:cNvPr>
          <p:cNvPicPr>
            <a:picLocks noChangeAspect="1"/>
          </p:cNvPicPr>
          <p:nvPr/>
        </p:nvPicPr>
        <p:blipFill>
          <a:blip r:embed="rId2"/>
          <a:stretch>
            <a:fillRect/>
          </a:stretch>
        </p:blipFill>
        <p:spPr>
          <a:xfrm>
            <a:off x="1281215" y="1699036"/>
            <a:ext cx="2630906" cy="1331434"/>
          </a:xfrm>
          <a:prstGeom prst="rect">
            <a:avLst/>
          </a:prstGeom>
        </p:spPr>
      </p:pic>
      <p:pic>
        <p:nvPicPr>
          <p:cNvPr id="9" name="Picture 8">
            <a:extLst>
              <a:ext uri="{FF2B5EF4-FFF2-40B4-BE49-F238E27FC236}">
                <a16:creationId xmlns:a16="http://schemas.microsoft.com/office/drawing/2014/main" id="{C85725B6-4244-5917-BBE7-8B277EEF3D63}"/>
              </a:ext>
            </a:extLst>
          </p:cNvPr>
          <p:cNvPicPr>
            <a:picLocks noChangeAspect="1"/>
          </p:cNvPicPr>
          <p:nvPr/>
        </p:nvPicPr>
        <p:blipFill>
          <a:blip r:embed="rId3"/>
          <a:stretch>
            <a:fillRect/>
          </a:stretch>
        </p:blipFill>
        <p:spPr>
          <a:xfrm>
            <a:off x="1545751" y="4630827"/>
            <a:ext cx="2435589" cy="1980749"/>
          </a:xfrm>
          <a:prstGeom prst="rect">
            <a:avLst/>
          </a:prstGeom>
        </p:spPr>
      </p:pic>
    </p:spTree>
    <p:extLst>
      <p:ext uri="{BB962C8B-B14F-4D97-AF65-F5344CB8AC3E}">
        <p14:creationId xmlns:p14="http://schemas.microsoft.com/office/powerpoint/2010/main" val="2238628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31CCE-28B0-E4BD-C224-696E1AB5D99A}"/>
            </a:ext>
          </a:extLst>
        </p:cNvPr>
        <p:cNvGrpSpPr/>
        <p:nvPr/>
      </p:nvGrpSpPr>
      <p:grpSpPr>
        <a:xfrm>
          <a:off x="0" y="0"/>
          <a:ext cx="0" cy="0"/>
          <a:chOff x="0" y="0"/>
          <a:chExt cx="0" cy="0"/>
        </a:xfrm>
      </p:grpSpPr>
      <p:sp>
        <p:nvSpPr>
          <p:cNvPr id="34" name="Rectangle 33">
            <a:extLst>
              <a:ext uri="{FF2B5EF4-FFF2-40B4-BE49-F238E27FC236}">
                <a16:creationId xmlns:a16="http://schemas.microsoft.com/office/drawing/2014/main" id="{47D41442-9708-1E91-B193-D70919D38234}"/>
              </a:ext>
            </a:extLst>
          </p:cNvPr>
          <p:cNvSpPr/>
          <p:nvPr/>
        </p:nvSpPr>
        <p:spPr>
          <a:xfrm>
            <a:off x="297365" y="368968"/>
            <a:ext cx="5525919" cy="6368715"/>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6F61152-BB54-EAEA-E2BD-958950F75D44}"/>
              </a:ext>
            </a:extLst>
          </p:cNvPr>
          <p:cNvSpPr/>
          <p:nvPr/>
        </p:nvSpPr>
        <p:spPr>
          <a:xfrm>
            <a:off x="6096000" y="368968"/>
            <a:ext cx="5525919" cy="6339826"/>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6BB928F-F74C-627C-9315-92F6CB292801}"/>
              </a:ext>
            </a:extLst>
          </p:cNvPr>
          <p:cNvPicPr>
            <a:picLocks noChangeAspect="1"/>
          </p:cNvPicPr>
          <p:nvPr/>
        </p:nvPicPr>
        <p:blipFill>
          <a:blip r:embed="rId2"/>
          <a:stretch>
            <a:fillRect/>
          </a:stretch>
        </p:blipFill>
        <p:spPr>
          <a:xfrm>
            <a:off x="570081" y="1248949"/>
            <a:ext cx="5095694" cy="4685803"/>
          </a:xfrm>
          <a:prstGeom prst="rect">
            <a:avLst/>
          </a:prstGeom>
        </p:spPr>
      </p:pic>
      <p:pic>
        <p:nvPicPr>
          <p:cNvPr id="7" name="Picture 6">
            <a:extLst>
              <a:ext uri="{FF2B5EF4-FFF2-40B4-BE49-F238E27FC236}">
                <a16:creationId xmlns:a16="http://schemas.microsoft.com/office/drawing/2014/main" id="{98B5B829-1939-05FC-41AB-E43F43C0AA3C}"/>
              </a:ext>
            </a:extLst>
          </p:cNvPr>
          <p:cNvPicPr>
            <a:picLocks noChangeAspect="1"/>
          </p:cNvPicPr>
          <p:nvPr/>
        </p:nvPicPr>
        <p:blipFill>
          <a:blip r:embed="rId3"/>
          <a:stretch>
            <a:fillRect/>
          </a:stretch>
        </p:blipFill>
        <p:spPr>
          <a:xfrm>
            <a:off x="6311458" y="1325635"/>
            <a:ext cx="5095002" cy="4532429"/>
          </a:xfrm>
          <a:prstGeom prst="rect">
            <a:avLst/>
          </a:prstGeom>
        </p:spPr>
      </p:pic>
    </p:spTree>
    <p:extLst>
      <p:ext uri="{BB962C8B-B14F-4D97-AF65-F5344CB8AC3E}">
        <p14:creationId xmlns:p14="http://schemas.microsoft.com/office/powerpoint/2010/main" val="33581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9EDCF-B367-61FA-6786-4D7D6F75C135}"/>
            </a:ext>
          </a:extLst>
        </p:cNvPr>
        <p:cNvGrpSpPr/>
        <p:nvPr/>
      </p:nvGrpSpPr>
      <p:grpSpPr>
        <a:xfrm>
          <a:off x="0" y="0"/>
          <a:ext cx="0" cy="0"/>
          <a:chOff x="0" y="0"/>
          <a:chExt cx="0" cy="0"/>
        </a:xfrm>
      </p:grpSpPr>
      <p:sp>
        <p:nvSpPr>
          <p:cNvPr id="34" name="Rectangle 33">
            <a:extLst>
              <a:ext uri="{FF2B5EF4-FFF2-40B4-BE49-F238E27FC236}">
                <a16:creationId xmlns:a16="http://schemas.microsoft.com/office/drawing/2014/main" id="{74958D65-7697-3E86-BBA1-4075BE8E378A}"/>
              </a:ext>
            </a:extLst>
          </p:cNvPr>
          <p:cNvSpPr/>
          <p:nvPr/>
        </p:nvSpPr>
        <p:spPr>
          <a:xfrm>
            <a:off x="297365" y="368968"/>
            <a:ext cx="5525919" cy="6368715"/>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F833F07-8E35-BE8E-8C06-C37DF7FD2A09}"/>
              </a:ext>
            </a:extLst>
          </p:cNvPr>
          <p:cNvSpPr/>
          <p:nvPr/>
        </p:nvSpPr>
        <p:spPr>
          <a:xfrm>
            <a:off x="6096000" y="368968"/>
            <a:ext cx="5525919" cy="6339826"/>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E57585A-6843-21BA-F6C7-95CA324A5391}"/>
              </a:ext>
            </a:extLst>
          </p:cNvPr>
          <p:cNvPicPr>
            <a:picLocks noChangeAspect="1"/>
          </p:cNvPicPr>
          <p:nvPr/>
        </p:nvPicPr>
        <p:blipFill>
          <a:blip r:embed="rId2"/>
          <a:stretch>
            <a:fillRect/>
          </a:stretch>
        </p:blipFill>
        <p:spPr>
          <a:xfrm>
            <a:off x="762461" y="705204"/>
            <a:ext cx="4595726" cy="5634418"/>
          </a:xfrm>
          <a:prstGeom prst="rect">
            <a:avLst/>
          </a:prstGeom>
        </p:spPr>
      </p:pic>
      <p:pic>
        <p:nvPicPr>
          <p:cNvPr id="8" name="Picture 7">
            <a:extLst>
              <a:ext uri="{FF2B5EF4-FFF2-40B4-BE49-F238E27FC236}">
                <a16:creationId xmlns:a16="http://schemas.microsoft.com/office/drawing/2014/main" id="{3B815F84-320A-ABDB-AE0A-1B0173C348AD}"/>
              </a:ext>
            </a:extLst>
          </p:cNvPr>
          <p:cNvPicPr>
            <a:picLocks noChangeAspect="1"/>
          </p:cNvPicPr>
          <p:nvPr/>
        </p:nvPicPr>
        <p:blipFill>
          <a:blip r:embed="rId3"/>
          <a:stretch>
            <a:fillRect/>
          </a:stretch>
        </p:blipFill>
        <p:spPr>
          <a:xfrm>
            <a:off x="6625034" y="738140"/>
            <a:ext cx="4467849" cy="5601482"/>
          </a:xfrm>
          <a:prstGeom prst="rect">
            <a:avLst/>
          </a:prstGeom>
        </p:spPr>
      </p:pic>
    </p:spTree>
    <p:extLst>
      <p:ext uri="{BB962C8B-B14F-4D97-AF65-F5344CB8AC3E}">
        <p14:creationId xmlns:p14="http://schemas.microsoft.com/office/powerpoint/2010/main" val="3118870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ANDREW FLEMING ​</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sz="1200" dirty="0"/>
              <a:t>CHIEF TECHNOLOGY  ARCHITECT </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MARCUS ROMPTON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SENIOR PRINCIPAL </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DATA ANALYST </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DATA SCIENTIST </a:t>
            </a:r>
          </a:p>
        </p:txBody>
      </p:sp>
      <p:grpSp>
        <p:nvGrpSpPr>
          <p:cNvPr id="12" name="Group 18">
            <a:extLst>
              <a:ext uri="{FF2B5EF4-FFF2-40B4-BE49-F238E27FC236}">
                <a16:creationId xmlns:a16="http://schemas.microsoft.com/office/drawing/2014/main" id="{E56A4CF5-D6B3-CF30-D158-1AD11C844500}"/>
              </a:ext>
            </a:extLst>
          </p:cNvPr>
          <p:cNvGrpSpPr>
            <a:grpSpLocks noChangeAspect="1"/>
          </p:cNvGrpSpPr>
          <p:nvPr/>
        </p:nvGrpSpPr>
        <p:grpSpPr>
          <a:xfrm>
            <a:off x="1331469" y="2441444"/>
            <a:ext cx="1882136" cy="1874784"/>
            <a:chOff x="0" y="0"/>
            <a:chExt cx="6502400" cy="6477000"/>
          </a:xfrm>
        </p:grpSpPr>
        <p:sp>
          <p:nvSpPr>
            <p:cNvPr id="13" name="Freeform 19">
              <a:extLst>
                <a:ext uri="{FF2B5EF4-FFF2-40B4-BE49-F238E27FC236}">
                  <a16:creationId xmlns:a16="http://schemas.microsoft.com/office/drawing/2014/main" id="{65950871-9EE4-598F-D58F-D3D4461607E9}"/>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36837" t="-28774" r="-84967" b="-86469"/>
              </a:stretch>
            </a:blipFill>
            <a:ln>
              <a:solidFill>
                <a:srgbClr val="00BAFF"/>
              </a:solidFill>
            </a:ln>
          </p:spPr>
          <p:txBody>
            <a:bodyPr/>
            <a:lstStyle/>
            <a:p>
              <a:endParaRPr lang="en-AU" dirty="0"/>
            </a:p>
          </p:txBody>
        </p:sp>
        <p:sp>
          <p:nvSpPr>
            <p:cNvPr id="14" name="Freeform 20">
              <a:extLst>
                <a:ext uri="{FF2B5EF4-FFF2-40B4-BE49-F238E27FC236}">
                  <a16:creationId xmlns:a16="http://schemas.microsoft.com/office/drawing/2014/main" id="{D76A2B03-D7E1-6483-8B13-0A4B2768E9CA}"/>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15" name="Group 23">
            <a:extLst>
              <a:ext uri="{FF2B5EF4-FFF2-40B4-BE49-F238E27FC236}">
                <a16:creationId xmlns:a16="http://schemas.microsoft.com/office/drawing/2014/main" id="{F502B532-8514-81BC-F3A6-0195258FF7F5}"/>
              </a:ext>
            </a:extLst>
          </p:cNvPr>
          <p:cNvGrpSpPr>
            <a:grpSpLocks noChangeAspect="1"/>
          </p:cNvGrpSpPr>
          <p:nvPr/>
        </p:nvGrpSpPr>
        <p:grpSpPr>
          <a:xfrm>
            <a:off x="3841258" y="2460626"/>
            <a:ext cx="1949381" cy="1892119"/>
            <a:chOff x="-23042" y="66269"/>
            <a:chExt cx="6542158" cy="6349987"/>
          </a:xfrm>
        </p:grpSpPr>
        <p:sp>
          <p:nvSpPr>
            <p:cNvPr id="20" name="Freeform 24">
              <a:extLst>
                <a:ext uri="{FF2B5EF4-FFF2-40B4-BE49-F238E27FC236}">
                  <a16:creationId xmlns:a16="http://schemas.microsoft.com/office/drawing/2014/main" id="{625CD7B2-01E5-B54A-174C-DFE7BFDB8A88}"/>
                </a:ext>
              </a:extLst>
            </p:cNvPr>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2891" t="-16684" r="-160683" b="-166629"/>
              </a:stretch>
            </a:blipFill>
            <a:ln>
              <a:solidFill>
                <a:srgbClr val="00BAFF"/>
              </a:solidFill>
            </a:ln>
          </p:spPr>
        </p:sp>
        <p:sp>
          <p:nvSpPr>
            <p:cNvPr id="21" name="Freeform 25">
              <a:extLst>
                <a:ext uri="{FF2B5EF4-FFF2-40B4-BE49-F238E27FC236}">
                  <a16:creationId xmlns:a16="http://schemas.microsoft.com/office/drawing/2014/main" id="{DAC552E8-9FC3-9953-1D7B-8FAF0102BC2F}"/>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pic>
        <p:nvPicPr>
          <p:cNvPr id="22" name="Picture 21">
            <a:extLst>
              <a:ext uri="{FF2B5EF4-FFF2-40B4-BE49-F238E27FC236}">
                <a16:creationId xmlns:a16="http://schemas.microsoft.com/office/drawing/2014/main" id="{5FE74845-A54D-968A-D7E5-D3FD220F88B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69893" y="2460626"/>
            <a:ext cx="1819315" cy="1819315"/>
          </a:xfrm>
          <a:prstGeom prst="rect">
            <a:avLst/>
          </a:prstGeom>
        </p:spPr>
      </p:pic>
    </p:spTree>
    <p:extLst>
      <p:ext uri="{BB962C8B-B14F-4D97-AF65-F5344CB8AC3E}">
        <p14:creationId xmlns:p14="http://schemas.microsoft.com/office/powerpoint/2010/main" val="157956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228088" y="3429000"/>
            <a:ext cx="7735824" cy="1133856"/>
          </a:xfrm>
        </p:spPr>
        <p:txBody>
          <a:bodyPr/>
          <a:lstStyle/>
          <a:p>
            <a:r>
              <a:rPr lang="en-US" dirty="0"/>
              <a:t>This project provided valuable insights into social media engagement using SQL and data analysis techniques. Key findings include that certain content categories and positive sentiments drive higher user interaction, while peak engagement occurs at specific times of the day. By leveraging SQL for detailed analysis and Power Query for data cleaning, this project offers actionable insights that can help optimize content strategies and enhance user engagement on social media platforms.</a:t>
            </a:r>
          </a:p>
        </p:txBody>
      </p:sp>
    </p:spTree>
    <p:extLst>
      <p:ext uri="{BB962C8B-B14F-4D97-AF65-F5344CB8AC3E}">
        <p14:creationId xmlns:p14="http://schemas.microsoft.com/office/powerpoint/2010/main" val="1958759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Rohit Waghmare</a:t>
            </a:r>
          </a:p>
          <a:p>
            <a:pPr algn="l"/>
            <a:r>
              <a:rPr lang="en-US" dirty="0">
                <a:latin typeface="Segoe UI Light" panose="020B0502040204020203" pitchFamily="34" charset="0"/>
                <a:cs typeface="Segoe UI Light" panose="020B0502040204020203" pitchFamily="34" charset="0"/>
              </a:rPr>
              <a:t>wrohit551@email.com </a:t>
            </a:r>
            <a:endParaRPr lang="en-US" dirty="0">
              <a:latin typeface="Segoe UI Light" panose="020B0502040204020203" pitchFamily="34" charset="0"/>
              <a:ea typeface="Calibri"/>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Project Overview</a:t>
            </a:r>
          </a:p>
          <a:p>
            <a:pPr marL="342900" indent="-342900" algn="l">
              <a:lnSpc>
                <a:spcPct val="150000"/>
              </a:lnSpc>
              <a:buClr>
                <a:schemeClr val="accent6"/>
              </a:buClr>
              <a:buFont typeface="Courier New" panose="02070309020205020404" pitchFamily="49" charset="0"/>
              <a:buChar char="o"/>
            </a:pPr>
            <a:r>
              <a:rPr lang="en-US" dirty="0"/>
              <a:t>Dataset Overview</a:t>
            </a:r>
          </a:p>
          <a:p>
            <a:pPr marL="342900" indent="-342900" algn="l">
              <a:lnSpc>
                <a:spcPct val="150000"/>
              </a:lnSpc>
              <a:buClr>
                <a:schemeClr val="accent6"/>
              </a:buClr>
              <a:buFont typeface="Courier New" panose="02070309020205020404" pitchFamily="49" charset="0"/>
              <a:buChar char="o"/>
            </a:pPr>
            <a:r>
              <a:rPr lang="en-US" dirty="0"/>
              <a:t>SQL Query Samples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Social buzz </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163373"/>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452677" y="2359152"/>
            <a:ext cx="7735824" cy="1069848"/>
          </a:xfrm>
        </p:spPr>
        <p:txBody>
          <a:bodyPr/>
          <a:lstStyle/>
          <a:p>
            <a:pPr marL="228600" indent="-228600" algn="l">
              <a:lnSpc>
                <a:spcPct val="90000"/>
              </a:lnSpc>
              <a:buFont typeface="Courier New" panose="02070309020205020404" pitchFamily="49" charset="0"/>
              <a:buChar char="o"/>
            </a:pPr>
            <a:r>
              <a:rPr lang="en-US" dirty="0"/>
              <a:t>As part of the Forage Virtual Internship with Accenture North America, this project focuses on analyzing a social media buzz dataset provided by the company. The goal is to extract actionable insights from user reactions, content types, and sentiments across various social media platforms.</a:t>
            </a:r>
          </a:p>
          <a:p>
            <a:pPr marL="228600" indent="-228600" algn="l">
              <a:lnSpc>
                <a:spcPct val="90000"/>
              </a:lnSpc>
              <a:buFont typeface="Courier New" panose="02070309020205020404" pitchFamily="49" charset="0"/>
              <a:buChar char="o"/>
            </a:pPr>
            <a:r>
              <a:rPr lang="en-US" dirty="0"/>
              <a:t>Data Cleaning: The raw dataset was cleaned using Power Query to remove inconsistencies and prepare it for analysis.</a:t>
            </a:r>
          </a:p>
          <a:p>
            <a:pPr marL="228600" indent="-228600" algn="l">
              <a:lnSpc>
                <a:spcPct val="90000"/>
              </a:lnSpc>
              <a:buFont typeface="Courier New" panose="02070309020205020404" pitchFamily="49" charset="0"/>
              <a:buChar char="o"/>
            </a:pPr>
            <a:r>
              <a:rPr lang="en-US" dirty="0"/>
              <a:t>Data Analysis: SQL was used to query the cleaned data, aggregate key metrics, and derive insights on user behavior, engagement patterns, and reaction scores.</a:t>
            </a:r>
          </a:p>
          <a:p>
            <a:pPr marL="228600" indent="-228600" algn="l">
              <a:lnSpc>
                <a:spcPct val="90000"/>
              </a:lnSpc>
              <a:buFont typeface="Courier New" panose="02070309020205020404" pitchFamily="49" charset="0"/>
              <a:buChar char="o"/>
            </a:pPr>
            <a:r>
              <a:rPr lang="en-US" dirty="0"/>
              <a:t>This analysis provides a comprehensive view of social buzz trends, helping identify how different content categories and reactions drive user engagement.</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Project overview </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sz="2000" dirty="0"/>
              <a:t>SOCIAL BUZZ-SOCIAL MEDIA CONTENT CREATION </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11" name="TextBox 10">
            <a:extLst>
              <a:ext uri="{FF2B5EF4-FFF2-40B4-BE49-F238E27FC236}">
                <a16:creationId xmlns:a16="http://schemas.microsoft.com/office/drawing/2014/main" id="{810A474B-B972-51FA-5133-9860ABC7F4E8}"/>
              </a:ext>
            </a:extLst>
          </p:cNvPr>
          <p:cNvSpPr txBox="1"/>
          <p:nvPr/>
        </p:nvSpPr>
        <p:spPr>
          <a:xfrm>
            <a:off x="858252" y="924827"/>
            <a:ext cx="10475495" cy="4795159"/>
          </a:xfrm>
          <a:prstGeom prst="rect">
            <a:avLst/>
          </a:prstGeom>
          <a:noFill/>
        </p:spPr>
        <p:txBody>
          <a:bodyPr wrap="square" rtlCol="0">
            <a:spAutoFit/>
          </a:bodyPr>
          <a:lstStyle/>
          <a:p>
            <a:pPr>
              <a:lnSpc>
                <a:spcPct val="90000"/>
              </a:lnSpc>
              <a:spcBef>
                <a:spcPts val="1000"/>
              </a:spcBef>
              <a:buClr>
                <a:schemeClr val="accent6"/>
              </a:buClr>
            </a:pPr>
            <a:r>
              <a:rPr lang="en-US" sz="2000" dirty="0">
                <a:solidFill>
                  <a:schemeClr val="bg1"/>
                </a:solidFill>
                <a:cs typeface="Segoe UI" panose="020B0502040204020203" pitchFamily="34" charset="0"/>
              </a:rPr>
              <a:t>This project was completed as part of the Accenture North America Virtual Internship on Forage, focused on analyzing social media buzz data. The primary objective was to uncover trends and insights from social media interactions and user reactions across different content categories and sentiment types.</a:t>
            </a:r>
          </a:p>
          <a:p>
            <a:pPr marL="228600" indent="-228600">
              <a:lnSpc>
                <a:spcPct val="90000"/>
              </a:lnSpc>
              <a:spcBef>
                <a:spcPts val="1000"/>
              </a:spcBef>
              <a:buClr>
                <a:schemeClr val="accent6"/>
              </a:buClr>
              <a:buFont typeface="Courier New" panose="02070309020205020404" pitchFamily="49" charset="0"/>
              <a:buChar char="o"/>
            </a:pPr>
            <a:r>
              <a:rPr lang="en-US" dirty="0">
                <a:solidFill>
                  <a:schemeClr val="bg1"/>
                </a:solidFill>
                <a:cs typeface="Segoe UI" panose="020B0502040204020203" pitchFamily="34" charset="0"/>
              </a:rPr>
              <a:t>Key aspects of the project include:</a:t>
            </a:r>
          </a:p>
          <a:p>
            <a:pPr marL="228600" indent="-228600">
              <a:lnSpc>
                <a:spcPct val="90000"/>
              </a:lnSpc>
              <a:spcBef>
                <a:spcPts val="1000"/>
              </a:spcBef>
              <a:buClr>
                <a:schemeClr val="accent6"/>
              </a:buClr>
              <a:buFont typeface="Courier New" panose="02070309020205020404" pitchFamily="49" charset="0"/>
              <a:buChar char="o"/>
            </a:pPr>
            <a:r>
              <a:rPr lang="en-US" dirty="0">
                <a:solidFill>
                  <a:schemeClr val="bg1"/>
                </a:solidFill>
                <a:cs typeface="Segoe UI" panose="020B0502040204020203" pitchFamily="34" charset="0"/>
              </a:rPr>
              <a:t>Data Source: Social buzz dataset provided by Accenture.</a:t>
            </a:r>
          </a:p>
          <a:p>
            <a:pPr marL="228600" indent="-228600">
              <a:lnSpc>
                <a:spcPct val="90000"/>
              </a:lnSpc>
              <a:spcBef>
                <a:spcPts val="1000"/>
              </a:spcBef>
              <a:buClr>
                <a:schemeClr val="accent6"/>
              </a:buClr>
              <a:buFont typeface="Courier New" panose="02070309020205020404" pitchFamily="49" charset="0"/>
              <a:buChar char="o"/>
            </a:pPr>
            <a:r>
              <a:rPr lang="en-US" dirty="0">
                <a:solidFill>
                  <a:schemeClr val="bg1"/>
                </a:solidFill>
                <a:cs typeface="Segoe UI" panose="020B0502040204020203" pitchFamily="34" charset="0"/>
              </a:rPr>
              <a:t>Data Cleaning: Utilized Power Query to clean and prepare the data for analysis, addressing issues like missing values and inconsistencies.</a:t>
            </a:r>
          </a:p>
          <a:p>
            <a:pPr marL="228600" indent="-228600">
              <a:lnSpc>
                <a:spcPct val="90000"/>
              </a:lnSpc>
              <a:spcBef>
                <a:spcPts val="1000"/>
              </a:spcBef>
              <a:buClr>
                <a:schemeClr val="accent6"/>
              </a:buClr>
              <a:buFont typeface="Courier New" panose="02070309020205020404" pitchFamily="49" charset="0"/>
              <a:buChar char="o"/>
            </a:pPr>
            <a:r>
              <a:rPr lang="en-US" dirty="0">
                <a:solidFill>
                  <a:schemeClr val="bg1"/>
                </a:solidFill>
                <a:cs typeface="Segoe UI" panose="020B0502040204020203" pitchFamily="34" charset="0"/>
              </a:rPr>
              <a:t>Data Analysis: Conducted using MySQL to explore user reactions, content types, categories, and sentiment scores.</a:t>
            </a:r>
          </a:p>
          <a:p>
            <a:pPr marL="228600" indent="-228600">
              <a:lnSpc>
                <a:spcPct val="90000"/>
              </a:lnSpc>
              <a:spcBef>
                <a:spcPts val="1000"/>
              </a:spcBef>
              <a:buClr>
                <a:schemeClr val="accent6"/>
              </a:buClr>
              <a:buFont typeface="Courier New" panose="02070309020205020404" pitchFamily="49" charset="0"/>
              <a:buChar char="o"/>
            </a:pPr>
            <a:r>
              <a:rPr lang="en-US" dirty="0">
                <a:solidFill>
                  <a:schemeClr val="bg1"/>
                </a:solidFill>
                <a:cs typeface="Segoe UI" panose="020B0502040204020203" pitchFamily="34" charset="0"/>
              </a:rPr>
              <a:t>Objective: To provide actionable insights that help Accenture better understand user engagement, optimize social media content strategies, and enhance sentiment analysis.</a:t>
            </a:r>
          </a:p>
          <a:p>
            <a:pPr>
              <a:lnSpc>
                <a:spcPct val="90000"/>
              </a:lnSpc>
              <a:spcBef>
                <a:spcPts val="1000"/>
              </a:spcBef>
              <a:buClr>
                <a:schemeClr val="accent6"/>
              </a:buClr>
            </a:pPr>
            <a:r>
              <a:rPr lang="en-US" sz="2000" dirty="0">
                <a:solidFill>
                  <a:schemeClr val="bg1"/>
                </a:solidFill>
                <a:cs typeface="Segoe UI" panose="020B0502040204020203" pitchFamily="34" charset="0"/>
              </a:rPr>
              <a:t>This project offers a data-driven perspective on how social media content and user reactions influence overall engagement and brand perception</a:t>
            </a:r>
          </a:p>
          <a:p>
            <a:endParaRPr lang="en-US" dirty="0"/>
          </a:p>
        </p:txBody>
      </p:sp>
    </p:spTree>
    <p:extLst>
      <p:ext uri="{BB962C8B-B14F-4D97-AF65-F5344CB8AC3E}">
        <p14:creationId xmlns:p14="http://schemas.microsoft.com/office/powerpoint/2010/main" val="13726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Dataset overview</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-social buzz</a:t>
            </a:r>
          </a:p>
        </p:txBody>
      </p:sp>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err="1"/>
              <a:t>Tables&amp;column</a:t>
            </a:r>
            <a:r>
              <a:rPr lang="en-US" dirty="0"/>
              <a:t> name</a:t>
            </a:r>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Reaction</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pPr marL="285750" indent="-285750">
              <a:buFont typeface="Arial" panose="020B0604020202020204" pitchFamily="34" charset="0"/>
              <a:buChar char="•"/>
            </a:pPr>
            <a:r>
              <a:rPr lang="en-US" sz="1600" dirty="0" err="1"/>
              <a:t>sr_no</a:t>
            </a:r>
            <a:endParaRPr lang="en-US" sz="1600" dirty="0"/>
          </a:p>
          <a:p>
            <a:pPr marL="285750" indent="-285750">
              <a:buFont typeface="Arial" panose="020B0604020202020204" pitchFamily="34" charset="0"/>
              <a:buChar char="•"/>
            </a:pPr>
            <a:r>
              <a:rPr lang="en-US" sz="1600" dirty="0"/>
              <a:t>Content _id</a:t>
            </a:r>
          </a:p>
          <a:p>
            <a:pPr marL="285750" indent="-285750">
              <a:buFont typeface="Arial" panose="020B0604020202020204" pitchFamily="34" charset="0"/>
              <a:buChar char="•"/>
            </a:pPr>
            <a:r>
              <a:rPr lang="en-US" sz="1600" dirty="0" err="1"/>
              <a:t>Reaction_type</a:t>
            </a:r>
            <a:endParaRPr lang="en-US" sz="1600" dirty="0"/>
          </a:p>
          <a:p>
            <a:pPr marL="285750" indent="-285750">
              <a:buFont typeface="Arial" panose="020B0604020202020204" pitchFamily="34" charset="0"/>
              <a:buChar char="•"/>
            </a:pPr>
            <a:r>
              <a:rPr lang="en-US" sz="1600" dirty="0"/>
              <a:t>Date</a:t>
            </a:r>
          </a:p>
          <a:p>
            <a:pPr marL="285750" indent="-285750">
              <a:buFont typeface="Arial" panose="020B0604020202020204" pitchFamily="34" charset="0"/>
              <a:buChar char="•"/>
            </a:pPr>
            <a:r>
              <a:rPr lang="en-US" sz="1600" dirty="0"/>
              <a:t>time</a:t>
            </a:r>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Content</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pPr marL="285750" indent="-285750">
              <a:buFont typeface="Arial" panose="020B0604020202020204" pitchFamily="34" charset="0"/>
              <a:buChar char="•"/>
            </a:pPr>
            <a:r>
              <a:rPr lang="en-US" sz="1600" dirty="0" err="1"/>
              <a:t>Sr_no</a:t>
            </a:r>
            <a:endParaRPr lang="en-US" sz="1600" dirty="0"/>
          </a:p>
          <a:p>
            <a:pPr marL="285750" indent="-285750">
              <a:buFont typeface="Arial" panose="020B0604020202020204" pitchFamily="34" charset="0"/>
              <a:buChar char="•"/>
            </a:pPr>
            <a:r>
              <a:rPr lang="en-US" sz="1600" dirty="0" err="1"/>
              <a:t>Content_id</a:t>
            </a:r>
            <a:endParaRPr lang="en-US" sz="1600" dirty="0"/>
          </a:p>
          <a:p>
            <a:pPr marL="285750" indent="-285750">
              <a:buFont typeface="Arial" panose="020B0604020202020204" pitchFamily="34" charset="0"/>
              <a:buChar char="•"/>
            </a:pPr>
            <a:r>
              <a:rPr lang="en-US" sz="1600" dirty="0" err="1"/>
              <a:t>User_id</a:t>
            </a:r>
            <a:endParaRPr lang="en-US" sz="1600" dirty="0"/>
          </a:p>
          <a:p>
            <a:pPr marL="285750" indent="-285750">
              <a:buFont typeface="Arial" panose="020B0604020202020204" pitchFamily="34" charset="0"/>
              <a:buChar char="•"/>
            </a:pPr>
            <a:r>
              <a:rPr lang="en-US" sz="1600" dirty="0" err="1"/>
              <a:t>Content_type</a:t>
            </a:r>
            <a:endParaRPr lang="en-US" sz="1600" dirty="0"/>
          </a:p>
          <a:p>
            <a:pPr marL="285750" indent="-285750">
              <a:buFont typeface="Arial" panose="020B0604020202020204" pitchFamily="34" charset="0"/>
              <a:buChar char="•"/>
            </a:pPr>
            <a:r>
              <a:rPr lang="en-US" sz="1600" dirty="0"/>
              <a:t>Category</a:t>
            </a:r>
          </a:p>
          <a:p>
            <a:pPr marL="285750" indent="-285750">
              <a:buFont typeface="Arial" panose="020B0604020202020204" pitchFamily="34" charset="0"/>
              <a:buChar char="•"/>
            </a:pPr>
            <a:r>
              <a:rPr lang="en-US" sz="1600" dirty="0" err="1"/>
              <a:t>url</a:t>
            </a:r>
            <a:endParaRPr lang="en-US" sz="1600" dirty="0"/>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pPr marL="285750" indent="-285750">
              <a:buFont typeface="Arial" panose="020B0604020202020204" pitchFamily="34" charset="0"/>
              <a:buChar char="•"/>
            </a:pPr>
            <a:r>
              <a:rPr lang="en-US" sz="1600" dirty="0" err="1"/>
              <a:t>Sr_no</a:t>
            </a:r>
            <a:endParaRPr lang="en-US" sz="1600" dirty="0"/>
          </a:p>
          <a:p>
            <a:pPr marL="285750" indent="-285750">
              <a:buFont typeface="Arial" panose="020B0604020202020204" pitchFamily="34" charset="0"/>
              <a:buChar char="•"/>
            </a:pPr>
            <a:r>
              <a:rPr lang="en-US" sz="1600" dirty="0" err="1"/>
              <a:t>Reaction_type</a:t>
            </a:r>
            <a:endParaRPr lang="en-US" sz="1600" dirty="0"/>
          </a:p>
          <a:p>
            <a:pPr marL="285750" indent="-285750">
              <a:buFont typeface="Arial" panose="020B0604020202020204" pitchFamily="34" charset="0"/>
              <a:buChar char="•"/>
            </a:pPr>
            <a:r>
              <a:rPr lang="en-US" sz="1600" dirty="0"/>
              <a:t>Sentiment</a:t>
            </a:r>
          </a:p>
          <a:p>
            <a:pPr marL="285750" indent="-285750">
              <a:buFont typeface="Arial" panose="020B0604020202020204" pitchFamily="34" charset="0"/>
              <a:buChar char="•"/>
            </a:pPr>
            <a:r>
              <a:rPr lang="en-US" sz="1600" dirty="0"/>
              <a:t>score</a:t>
            </a:r>
          </a:p>
        </p:txBody>
      </p:sp>
      <p:sp>
        <p:nvSpPr>
          <p:cNvPr id="12" name="Text Placeholder 11">
            <a:extLst>
              <a:ext uri="{FF2B5EF4-FFF2-40B4-BE49-F238E27FC236}">
                <a16:creationId xmlns:a16="http://schemas.microsoft.com/office/drawing/2014/main" id="{D2500A76-DE1D-AD3C-F4EC-BC5FBEED0629}"/>
              </a:ext>
            </a:extLst>
          </p:cNvPr>
          <p:cNvSpPr>
            <a:spLocks noGrp="1"/>
          </p:cNvSpPr>
          <p:nvPr>
            <p:ph type="body" sz="quarter" idx="18"/>
          </p:nvPr>
        </p:nvSpPr>
        <p:spPr/>
        <p:txBody>
          <a:bodyPr/>
          <a:lstStyle/>
          <a:p>
            <a:r>
              <a:rPr lang="en-US" dirty="0" err="1"/>
              <a:t>Reactiontypes</a:t>
            </a:r>
            <a:endParaRPr lang="en-US" dirty="0"/>
          </a:p>
        </p:txBody>
      </p:sp>
    </p:spTree>
    <p:extLst>
      <p:ext uri="{BB962C8B-B14F-4D97-AF65-F5344CB8AC3E}">
        <p14:creationId xmlns:p14="http://schemas.microsoft.com/office/powerpoint/2010/main" val="143013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679063" y="-139566"/>
            <a:ext cx="8878824" cy="1069848"/>
          </a:xfrm>
        </p:spPr>
        <p:txBody>
          <a:bodyPr/>
          <a:lstStyle/>
          <a:p>
            <a:r>
              <a:rPr lang="en-US" dirty="0"/>
              <a:t>SQL QUERIES SAMPLES</a:t>
            </a:r>
          </a:p>
        </p:txBody>
      </p:sp>
      <p:sp>
        <p:nvSpPr>
          <p:cNvPr id="17" name="TextBox 16">
            <a:extLst>
              <a:ext uri="{FF2B5EF4-FFF2-40B4-BE49-F238E27FC236}">
                <a16:creationId xmlns:a16="http://schemas.microsoft.com/office/drawing/2014/main" id="{57FF1B50-B4A5-4232-334E-87C4CCC280FB}"/>
              </a:ext>
            </a:extLst>
          </p:cNvPr>
          <p:cNvSpPr txBox="1"/>
          <p:nvPr/>
        </p:nvSpPr>
        <p:spPr>
          <a:xfrm>
            <a:off x="679062" y="1058779"/>
            <a:ext cx="8192221"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cs typeface="Segoe UI" panose="020B0502040204020203" pitchFamily="34" charset="0"/>
              </a:rPr>
              <a:t>1. Sum of Score (Total score from the reactions):</a:t>
            </a:r>
          </a:p>
          <a:p>
            <a:r>
              <a:rPr lang="en-US" b="1" dirty="0">
                <a:solidFill>
                  <a:schemeClr val="bg1"/>
                </a:solidFill>
                <a:cs typeface="Segoe UI" panose="020B0502040204020203" pitchFamily="34" charset="0"/>
              </a:rPr>
              <a:t>SELECT SUM(</a:t>
            </a:r>
            <a:r>
              <a:rPr lang="en-US" b="1" dirty="0" err="1">
                <a:solidFill>
                  <a:schemeClr val="bg1"/>
                </a:solidFill>
                <a:cs typeface="Segoe UI" panose="020B0502040204020203" pitchFamily="34" charset="0"/>
              </a:rPr>
              <a:t>rt.Score</a:t>
            </a:r>
            <a:r>
              <a:rPr lang="en-US" b="1" dirty="0">
                <a:solidFill>
                  <a:schemeClr val="bg1"/>
                </a:solidFill>
                <a:cs typeface="Segoe UI" panose="020B0502040204020203" pitchFamily="34" charset="0"/>
              </a:rPr>
              <a:t>) AS </a:t>
            </a:r>
            <a:r>
              <a:rPr lang="en-US" b="1" dirty="0" err="1">
                <a:solidFill>
                  <a:schemeClr val="bg1"/>
                </a:solidFill>
                <a:cs typeface="Segoe UI" panose="020B0502040204020203" pitchFamily="34" charset="0"/>
              </a:rPr>
              <a:t>Sum_of_Score</a:t>
            </a:r>
            <a:r>
              <a:rPr lang="en-US" b="1" dirty="0">
                <a:solidFill>
                  <a:schemeClr val="bg1"/>
                </a:solidFill>
                <a:cs typeface="Segoe UI" panose="020B0502040204020203" pitchFamily="34" charset="0"/>
              </a:rPr>
              <a:t> FROM reaction r JOIN </a:t>
            </a:r>
            <a:r>
              <a:rPr lang="en-US" b="1" dirty="0" err="1">
                <a:solidFill>
                  <a:schemeClr val="bg1"/>
                </a:solidFill>
                <a:cs typeface="Segoe UI" panose="020B0502040204020203" pitchFamily="34" charset="0"/>
              </a:rPr>
              <a:t>reactiontypes</a:t>
            </a:r>
            <a:r>
              <a:rPr lang="en-US" b="1" dirty="0">
                <a:solidFill>
                  <a:schemeClr val="bg1"/>
                </a:solidFill>
                <a:cs typeface="Segoe UI" panose="020B0502040204020203" pitchFamily="34" charset="0"/>
              </a:rPr>
              <a:t> rt .ON </a:t>
            </a:r>
            <a:r>
              <a:rPr lang="en-US" b="1" dirty="0" err="1">
                <a:solidFill>
                  <a:schemeClr val="bg1"/>
                </a:solidFill>
                <a:cs typeface="Segoe UI" panose="020B0502040204020203" pitchFamily="34" charset="0"/>
              </a:rPr>
              <a:t>r.reaction_type</a:t>
            </a:r>
            <a:r>
              <a:rPr lang="en-US" b="1" dirty="0">
                <a:solidFill>
                  <a:schemeClr val="bg1"/>
                </a:solidFill>
                <a:cs typeface="Segoe UI" panose="020B0502040204020203" pitchFamily="34" charset="0"/>
              </a:rPr>
              <a:t> = </a:t>
            </a:r>
            <a:r>
              <a:rPr lang="en-US" b="1" dirty="0" err="1">
                <a:solidFill>
                  <a:schemeClr val="bg1"/>
                </a:solidFill>
                <a:cs typeface="Segoe UI" panose="020B0502040204020203" pitchFamily="34" charset="0"/>
              </a:rPr>
              <a:t>rt.reaction_type</a:t>
            </a:r>
            <a:r>
              <a:rPr lang="en-US" b="1" dirty="0">
                <a:solidFill>
                  <a:schemeClr val="bg1"/>
                </a:solidFill>
                <a:cs typeface="Segoe UI" panose="020B0502040204020203" pitchFamily="34" charset="0"/>
              </a:rPr>
              <a:t>;</a:t>
            </a:r>
          </a:p>
        </p:txBody>
      </p:sp>
      <p:sp>
        <p:nvSpPr>
          <p:cNvPr id="20" name="Rectangle 19">
            <a:extLst>
              <a:ext uri="{FF2B5EF4-FFF2-40B4-BE49-F238E27FC236}">
                <a16:creationId xmlns:a16="http://schemas.microsoft.com/office/drawing/2014/main" id="{677C4539-89A4-8314-B95D-5529B76E2F91}"/>
              </a:ext>
            </a:extLst>
          </p:cNvPr>
          <p:cNvSpPr/>
          <p:nvPr/>
        </p:nvSpPr>
        <p:spPr>
          <a:xfrm>
            <a:off x="8871283" y="912261"/>
            <a:ext cx="3157087" cy="1196046"/>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BD52CD58-A3FB-50C7-D7AE-3FD7EBF215AF}"/>
              </a:ext>
            </a:extLst>
          </p:cNvPr>
          <p:cNvPicPr>
            <a:picLocks noChangeAspect="1"/>
          </p:cNvPicPr>
          <p:nvPr/>
        </p:nvPicPr>
        <p:blipFill>
          <a:blip r:embed="rId2"/>
          <a:stretch>
            <a:fillRect/>
          </a:stretch>
        </p:blipFill>
        <p:spPr>
          <a:xfrm>
            <a:off x="9207729" y="1058780"/>
            <a:ext cx="2484193" cy="923329"/>
          </a:xfrm>
          <a:prstGeom prst="rect">
            <a:avLst/>
          </a:prstGeom>
        </p:spPr>
      </p:pic>
      <p:sp>
        <p:nvSpPr>
          <p:cNvPr id="21" name="TextBox 20">
            <a:extLst>
              <a:ext uri="{FF2B5EF4-FFF2-40B4-BE49-F238E27FC236}">
                <a16:creationId xmlns:a16="http://schemas.microsoft.com/office/drawing/2014/main" id="{2398BB3D-CA23-494F-D4E8-9A8D7186CA83}"/>
              </a:ext>
            </a:extLst>
          </p:cNvPr>
          <p:cNvSpPr txBox="1"/>
          <p:nvPr/>
        </p:nvSpPr>
        <p:spPr>
          <a:xfrm>
            <a:off x="679062" y="2505670"/>
            <a:ext cx="8192221"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cs typeface="Segoe UI" panose="020B0502040204020203" pitchFamily="34" charset="0"/>
              </a:rPr>
              <a:t> 2. Count of Content ID (Total number of unique content IDs):</a:t>
            </a:r>
          </a:p>
          <a:p>
            <a:r>
              <a:rPr lang="en-US" b="1" dirty="0">
                <a:solidFill>
                  <a:schemeClr val="bg1"/>
                </a:solidFill>
                <a:cs typeface="Segoe UI" panose="020B0502040204020203" pitchFamily="34" charset="0"/>
              </a:rPr>
              <a:t>SELECT SUM(</a:t>
            </a:r>
            <a:r>
              <a:rPr lang="en-US" b="1" dirty="0" err="1">
                <a:solidFill>
                  <a:schemeClr val="bg1"/>
                </a:solidFill>
                <a:cs typeface="Segoe UI" panose="020B0502040204020203" pitchFamily="34" charset="0"/>
              </a:rPr>
              <a:t>rt.Score</a:t>
            </a:r>
            <a:r>
              <a:rPr lang="en-US" b="1" dirty="0">
                <a:solidFill>
                  <a:schemeClr val="bg1"/>
                </a:solidFill>
                <a:cs typeface="Segoe UI" panose="020B0502040204020203" pitchFamily="34" charset="0"/>
              </a:rPr>
              <a:t>) AS </a:t>
            </a:r>
            <a:r>
              <a:rPr lang="en-US" b="1" dirty="0" err="1">
                <a:solidFill>
                  <a:schemeClr val="bg1"/>
                </a:solidFill>
                <a:cs typeface="Segoe UI" panose="020B0502040204020203" pitchFamily="34" charset="0"/>
              </a:rPr>
              <a:t>Sum_of_Score</a:t>
            </a:r>
            <a:r>
              <a:rPr lang="en-US" b="1" dirty="0">
                <a:solidFill>
                  <a:schemeClr val="bg1"/>
                </a:solidFill>
                <a:cs typeface="Segoe UI" panose="020B0502040204020203" pitchFamily="34" charset="0"/>
              </a:rPr>
              <a:t> FROM reaction r JOIN </a:t>
            </a:r>
            <a:r>
              <a:rPr lang="en-US" b="1" dirty="0" err="1">
                <a:solidFill>
                  <a:schemeClr val="bg1"/>
                </a:solidFill>
                <a:cs typeface="Segoe UI" panose="020B0502040204020203" pitchFamily="34" charset="0"/>
              </a:rPr>
              <a:t>reactiontypes</a:t>
            </a:r>
            <a:r>
              <a:rPr lang="en-US" b="1" dirty="0">
                <a:solidFill>
                  <a:schemeClr val="bg1"/>
                </a:solidFill>
                <a:cs typeface="Segoe UI" panose="020B0502040204020203" pitchFamily="34" charset="0"/>
              </a:rPr>
              <a:t> rt .ON </a:t>
            </a:r>
            <a:r>
              <a:rPr lang="en-US" b="1" dirty="0" err="1">
                <a:solidFill>
                  <a:schemeClr val="bg1"/>
                </a:solidFill>
                <a:cs typeface="Segoe UI" panose="020B0502040204020203" pitchFamily="34" charset="0"/>
              </a:rPr>
              <a:t>r.reaction_type</a:t>
            </a:r>
            <a:r>
              <a:rPr lang="en-US" b="1" dirty="0">
                <a:solidFill>
                  <a:schemeClr val="bg1"/>
                </a:solidFill>
                <a:cs typeface="Segoe UI" panose="020B0502040204020203" pitchFamily="34" charset="0"/>
              </a:rPr>
              <a:t> = </a:t>
            </a:r>
            <a:r>
              <a:rPr lang="en-US" b="1" dirty="0" err="1">
                <a:solidFill>
                  <a:schemeClr val="bg1"/>
                </a:solidFill>
                <a:cs typeface="Segoe UI" panose="020B0502040204020203" pitchFamily="34" charset="0"/>
              </a:rPr>
              <a:t>rt.reaction_type</a:t>
            </a:r>
            <a:r>
              <a:rPr lang="en-US" b="1" dirty="0">
                <a:solidFill>
                  <a:schemeClr val="bg1"/>
                </a:solidFill>
                <a:cs typeface="Segoe UI" panose="020B0502040204020203" pitchFamily="34" charset="0"/>
              </a:rPr>
              <a:t>;</a:t>
            </a:r>
          </a:p>
        </p:txBody>
      </p:sp>
      <p:sp>
        <p:nvSpPr>
          <p:cNvPr id="22" name="Rectangle 21">
            <a:extLst>
              <a:ext uri="{FF2B5EF4-FFF2-40B4-BE49-F238E27FC236}">
                <a16:creationId xmlns:a16="http://schemas.microsoft.com/office/drawing/2014/main" id="{430B6D78-9310-55E7-882F-3F7E3611A133}"/>
              </a:ext>
            </a:extLst>
          </p:cNvPr>
          <p:cNvSpPr/>
          <p:nvPr/>
        </p:nvSpPr>
        <p:spPr>
          <a:xfrm>
            <a:off x="8871283" y="2359152"/>
            <a:ext cx="3157087" cy="1196046"/>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E67CEF07-DB59-BD7E-7C2D-DA0E40F3BE9E}"/>
              </a:ext>
            </a:extLst>
          </p:cNvPr>
          <p:cNvPicPr>
            <a:picLocks noChangeAspect="1"/>
          </p:cNvPicPr>
          <p:nvPr/>
        </p:nvPicPr>
        <p:blipFill>
          <a:blip r:embed="rId3"/>
          <a:stretch>
            <a:fillRect/>
          </a:stretch>
        </p:blipFill>
        <p:spPr>
          <a:xfrm>
            <a:off x="8958406" y="2579953"/>
            <a:ext cx="2982838" cy="774763"/>
          </a:xfrm>
          <a:prstGeom prst="rect">
            <a:avLst/>
          </a:prstGeom>
        </p:spPr>
      </p:pic>
      <p:sp>
        <p:nvSpPr>
          <p:cNvPr id="28" name="TextBox 27">
            <a:extLst>
              <a:ext uri="{FF2B5EF4-FFF2-40B4-BE49-F238E27FC236}">
                <a16:creationId xmlns:a16="http://schemas.microsoft.com/office/drawing/2014/main" id="{4436D503-BAC3-50D1-6ED0-7C651AFD396E}"/>
              </a:ext>
            </a:extLst>
          </p:cNvPr>
          <p:cNvSpPr txBox="1"/>
          <p:nvPr/>
        </p:nvSpPr>
        <p:spPr>
          <a:xfrm>
            <a:off x="679062" y="4097208"/>
            <a:ext cx="8192221"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cs typeface="Segoe UI" panose="020B0502040204020203" pitchFamily="34" charset="0"/>
              </a:rPr>
              <a:t> 3. Distinct Content Type (Count distinct content types):</a:t>
            </a:r>
          </a:p>
          <a:p>
            <a:r>
              <a:rPr lang="en-US" b="1" dirty="0">
                <a:solidFill>
                  <a:schemeClr val="bg1"/>
                </a:solidFill>
                <a:cs typeface="Segoe UI" panose="020B0502040204020203" pitchFamily="34" charset="0"/>
              </a:rPr>
              <a:t>SELECT COUNT(DISTINCT </a:t>
            </a:r>
            <a:r>
              <a:rPr lang="en-US" b="1" dirty="0" err="1">
                <a:solidFill>
                  <a:schemeClr val="bg1"/>
                </a:solidFill>
                <a:cs typeface="Segoe UI" panose="020B0502040204020203" pitchFamily="34" charset="0"/>
              </a:rPr>
              <a:t>c.content_type</a:t>
            </a:r>
            <a:r>
              <a:rPr lang="en-US" b="1" dirty="0">
                <a:solidFill>
                  <a:schemeClr val="bg1"/>
                </a:solidFill>
                <a:cs typeface="Segoe UI" panose="020B0502040204020203" pitchFamily="34" charset="0"/>
              </a:rPr>
              <a:t>) AS </a:t>
            </a:r>
            <a:r>
              <a:rPr lang="en-US" b="1" dirty="0" err="1">
                <a:solidFill>
                  <a:schemeClr val="bg1"/>
                </a:solidFill>
                <a:cs typeface="Segoe UI" panose="020B0502040204020203" pitchFamily="34" charset="0"/>
              </a:rPr>
              <a:t>Distinct_Content_Type</a:t>
            </a:r>
            <a:r>
              <a:rPr lang="en-US" b="1" dirty="0">
                <a:solidFill>
                  <a:schemeClr val="bg1"/>
                </a:solidFill>
                <a:cs typeface="Segoe UI" panose="020B0502040204020203" pitchFamily="34" charset="0"/>
              </a:rPr>
              <a:t> FROM content c ;</a:t>
            </a:r>
          </a:p>
        </p:txBody>
      </p:sp>
      <p:sp>
        <p:nvSpPr>
          <p:cNvPr id="29" name="Rectangle 28">
            <a:extLst>
              <a:ext uri="{FF2B5EF4-FFF2-40B4-BE49-F238E27FC236}">
                <a16:creationId xmlns:a16="http://schemas.microsoft.com/office/drawing/2014/main" id="{A730276A-B13D-8B1C-1DFC-4AB841DE4DBC}"/>
              </a:ext>
            </a:extLst>
          </p:cNvPr>
          <p:cNvSpPr/>
          <p:nvPr/>
        </p:nvSpPr>
        <p:spPr>
          <a:xfrm>
            <a:off x="8871283" y="3950690"/>
            <a:ext cx="3157087" cy="1196046"/>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5CA9544C-26F7-6EE7-D2E1-C736083B20CB}"/>
              </a:ext>
            </a:extLst>
          </p:cNvPr>
          <p:cNvPicPr>
            <a:picLocks noChangeAspect="1"/>
          </p:cNvPicPr>
          <p:nvPr/>
        </p:nvPicPr>
        <p:blipFill>
          <a:blip r:embed="rId4"/>
          <a:stretch>
            <a:fillRect/>
          </a:stretch>
        </p:blipFill>
        <p:spPr>
          <a:xfrm>
            <a:off x="8958406" y="4161806"/>
            <a:ext cx="2837942" cy="755557"/>
          </a:xfrm>
          <a:prstGeom prst="rect">
            <a:avLst/>
          </a:prstGeom>
        </p:spPr>
      </p:pic>
      <p:sp>
        <p:nvSpPr>
          <p:cNvPr id="32" name="TextBox 31">
            <a:extLst>
              <a:ext uri="{FF2B5EF4-FFF2-40B4-BE49-F238E27FC236}">
                <a16:creationId xmlns:a16="http://schemas.microsoft.com/office/drawing/2014/main" id="{A8B5EE90-B0BB-AA69-13E2-09D5A1B135E7}"/>
              </a:ext>
            </a:extLst>
          </p:cNvPr>
          <p:cNvSpPr txBox="1"/>
          <p:nvPr/>
        </p:nvSpPr>
        <p:spPr>
          <a:xfrm>
            <a:off x="543295" y="5688746"/>
            <a:ext cx="8192221"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cs typeface="Segoe UI" panose="020B0502040204020203" pitchFamily="34" charset="0"/>
              </a:rPr>
              <a:t> 4. Distinct Content Categories (Count distinct content categories):</a:t>
            </a:r>
          </a:p>
          <a:p>
            <a:r>
              <a:rPr lang="en-US" b="1" dirty="0">
                <a:solidFill>
                  <a:schemeClr val="bg1"/>
                </a:solidFill>
                <a:cs typeface="Segoe UI" panose="020B0502040204020203" pitchFamily="34" charset="0"/>
              </a:rPr>
              <a:t>SELECT COUNT(DISTINCT </a:t>
            </a:r>
            <a:r>
              <a:rPr lang="en-US" b="1" dirty="0" err="1">
                <a:solidFill>
                  <a:schemeClr val="bg1"/>
                </a:solidFill>
                <a:cs typeface="Segoe UI" panose="020B0502040204020203" pitchFamily="34" charset="0"/>
              </a:rPr>
              <a:t>c.Category</a:t>
            </a:r>
            <a:r>
              <a:rPr lang="en-US" b="1" dirty="0">
                <a:solidFill>
                  <a:schemeClr val="bg1"/>
                </a:solidFill>
                <a:cs typeface="Segoe UI" panose="020B0502040204020203" pitchFamily="34" charset="0"/>
              </a:rPr>
              <a:t>) AS </a:t>
            </a:r>
            <a:r>
              <a:rPr lang="en-US" b="1" dirty="0" err="1">
                <a:solidFill>
                  <a:schemeClr val="bg1"/>
                </a:solidFill>
                <a:cs typeface="Segoe UI" panose="020B0502040204020203" pitchFamily="34" charset="0"/>
              </a:rPr>
              <a:t>Distinct_Content_CategoriesFROM</a:t>
            </a:r>
            <a:r>
              <a:rPr lang="en-US" b="1" dirty="0">
                <a:solidFill>
                  <a:schemeClr val="bg1"/>
                </a:solidFill>
                <a:cs typeface="Segoe UI" panose="020B0502040204020203" pitchFamily="34" charset="0"/>
              </a:rPr>
              <a:t> content c ;</a:t>
            </a:r>
          </a:p>
        </p:txBody>
      </p:sp>
      <p:sp>
        <p:nvSpPr>
          <p:cNvPr id="33" name="Rectangle 32">
            <a:extLst>
              <a:ext uri="{FF2B5EF4-FFF2-40B4-BE49-F238E27FC236}">
                <a16:creationId xmlns:a16="http://schemas.microsoft.com/office/drawing/2014/main" id="{C6EB3E0C-0875-A1A1-92D6-4C6955A9160D}"/>
              </a:ext>
            </a:extLst>
          </p:cNvPr>
          <p:cNvSpPr/>
          <p:nvPr/>
        </p:nvSpPr>
        <p:spPr>
          <a:xfrm>
            <a:off x="8735516" y="5542228"/>
            <a:ext cx="3157087" cy="1196046"/>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B64B4385-7D9E-8A92-B62F-2ADC03E9E0F7}"/>
              </a:ext>
            </a:extLst>
          </p:cNvPr>
          <p:cNvPicPr>
            <a:picLocks noChangeAspect="1"/>
          </p:cNvPicPr>
          <p:nvPr/>
        </p:nvPicPr>
        <p:blipFill>
          <a:blip r:embed="rId5"/>
          <a:stretch>
            <a:fillRect/>
          </a:stretch>
        </p:blipFill>
        <p:spPr>
          <a:xfrm>
            <a:off x="8924698" y="5799220"/>
            <a:ext cx="2718837" cy="713884"/>
          </a:xfrm>
          <a:prstGeom prst="rect">
            <a:avLst/>
          </a:prstGeom>
        </p:spPr>
      </p:pic>
    </p:spTree>
    <p:extLst>
      <p:ext uri="{BB962C8B-B14F-4D97-AF65-F5344CB8AC3E}">
        <p14:creationId xmlns:p14="http://schemas.microsoft.com/office/powerpoint/2010/main" val="76521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1CF7DCBB-924D-BCCA-EFEF-2C7ABDE9AA45}"/>
              </a:ext>
            </a:extLst>
          </p:cNvPr>
          <p:cNvSpPr txBox="1"/>
          <p:nvPr/>
        </p:nvSpPr>
        <p:spPr>
          <a:xfrm>
            <a:off x="719758" y="410894"/>
            <a:ext cx="8192221"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cs typeface="Segoe UI" panose="020B0502040204020203" pitchFamily="34" charset="0"/>
              </a:rPr>
              <a:t>5. Distinct Reaction Type (Count distinct reaction types):</a:t>
            </a:r>
          </a:p>
          <a:p>
            <a:r>
              <a:rPr lang="en-US" b="1" dirty="0">
                <a:solidFill>
                  <a:schemeClr val="bg1"/>
                </a:solidFill>
                <a:cs typeface="Segoe UI" panose="020B0502040204020203" pitchFamily="34" charset="0"/>
              </a:rPr>
              <a:t>SELECT COUNT(DISTINCT </a:t>
            </a:r>
            <a:r>
              <a:rPr lang="en-US" b="1" dirty="0" err="1">
                <a:solidFill>
                  <a:schemeClr val="bg1"/>
                </a:solidFill>
                <a:cs typeface="Segoe UI" panose="020B0502040204020203" pitchFamily="34" charset="0"/>
              </a:rPr>
              <a:t>r.reaction_type</a:t>
            </a:r>
            <a:r>
              <a:rPr lang="en-US" b="1" dirty="0">
                <a:solidFill>
                  <a:schemeClr val="bg1"/>
                </a:solidFill>
                <a:cs typeface="Segoe UI" panose="020B0502040204020203" pitchFamily="34" charset="0"/>
              </a:rPr>
              <a:t>) AS </a:t>
            </a:r>
            <a:r>
              <a:rPr lang="en-US" b="1" dirty="0" err="1">
                <a:solidFill>
                  <a:schemeClr val="bg1"/>
                </a:solidFill>
                <a:cs typeface="Segoe UI" panose="020B0502040204020203" pitchFamily="34" charset="0"/>
              </a:rPr>
              <a:t>Distinct_Reaction_Type</a:t>
            </a:r>
            <a:r>
              <a:rPr lang="en-US" b="1" dirty="0">
                <a:solidFill>
                  <a:schemeClr val="bg1"/>
                </a:solidFill>
                <a:cs typeface="Segoe UI" panose="020B0502040204020203" pitchFamily="34" charset="0"/>
              </a:rPr>
              <a:t> FROM reaction r;</a:t>
            </a:r>
          </a:p>
        </p:txBody>
      </p:sp>
      <p:sp>
        <p:nvSpPr>
          <p:cNvPr id="26" name="Rectangle 25">
            <a:extLst>
              <a:ext uri="{FF2B5EF4-FFF2-40B4-BE49-F238E27FC236}">
                <a16:creationId xmlns:a16="http://schemas.microsoft.com/office/drawing/2014/main" id="{BF31B7F6-0281-6054-ACE3-E39CA79C80EE}"/>
              </a:ext>
            </a:extLst>
          </p:cNvPr>
          <p:cNvSpPr/>
          <p:nvPr/>
        </p:nvSpPr>
        <p:spPr>
          <a:xfrm>
            <a:off x="8911979" y="264376"/>
            <a:ext cx="3157087" cy="1196046"/>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C551316-2D88-1D67-BB60-FB5BFF1EF831}"/>
              </a:ext>
            </a:extLst>
          </p:cNvPr>
          <p:cNvSpPr txBox="1"/>
          <p:nvPr/>
        </p:nvSpPr>
        <p:spPr>
          <a:xfrm>
            <a:off x="719758" y="1753458"/>
            <a:ext cx="8192221"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cs typeface="Segoe UI" panose="020B0502040204020203" pitchFamily="34" charset="0"/>
              </a:rPr>
              <a:t>6. Distinct Sentiment (Count distinct sentiments):</a:t>
            </a:r>
          </a:p>
          <a:p>
            <a:r>
              <a:rPr lang="en-US" b="1" dirty="0">
                <a:solidFill>
                  <a:schemeClr val="bg1"/>
                </a:solidFill>
                <a:cs typeface="Segoe UI" panose="020B0502040204020203" pitchFamily="34" charset="0"/>
              </a:rPr>
              <a:t>SELECT COUNT(DISTINCT </a:t>
            </a:r>
            <a:r>
              <a:rPr lang="en-US" b="1" dirty="0" err="1">
                <a:solidFill>
                  <a:schemeClr val="bg1"/>
                </a:solidFill>
                <a:cs typeface="Segoe UI" panose="020B0502040204020203" pitchFamily="34" charset="0"/>
              </a:rPr>
              <a:t>c.Category</a:t>
            </a:r>
            <a:r>
              <a:rPr lang="en-US" b="1" dirty="0">
                <a:solidFill>
                  <a:schemeClr val="bg1"/>
                </a:solidFill>
                <a:cs typeface="Segoe UI" panose="020B0502040204020203" pitchFamily="34" charset="0"/>
              </a:rPr>
              <a:t>) AS </a:t>
            </a:r>
            <a:r>
              <a:rPr lang="en-US" b="1" dirty="0" err="1">
                <a:solidFill>
                  <a:schemeClr val="bg1"/>
                </a:solidFill>
                <a:cs typeface="Segoe UI" panose="020B0502040204020203" pitchFamily="34" charset="0"/>
              </a:rPr>
              <a:t>Distinct_Content_Categories</a:t>
            </a:r>
            <a:r>
              <a:rPr lang="en-US" b="1" dirty="0">
                <a:solidFill>
                  <a:schemeClr val="bg1"/>
                </a:solidFill>
                <a:cs typeface="Segoe UI" panose="020B0502040204020203" pitchFamily="34" charset="0"/>
              </a:rPr>
              <a:t> FROM content c ;</a:t>
            </a:r>
          </a:p>
        </p:txBody>
      </p:sp>
      <p:sp>
        <p:nvSpPr>
          <p:cNvPr id="28" name="Rectangle 27">
            <a:extLst>
              <a:ext uri="{FF2B5EF4-FFF2-40B4-BE49-F238E27FC236}">
                <a16:creationId xmlns:a16="http://schemas.microsoft.com/office/drawing/2014/main" id="{2F8141B1-BD48-AC90-C102-F8C8CF4FFFA5}"/>
              </a:ext>
            </a:extLst>
          </p:cNvPr>
          <p:cNvSpPr/>
          <p:nvPr/>
        </p:nvSpPr>
        <p:spPr>
          <a:xfrm>
            <a:off x="8911979" y="1606940"/>
            <a:ext cx="3157087" cy="1196046"/>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D9EBA602-B006-3942-E0C5-BCEFD2380937}"/>
              </a:ext>
            </a:extLst>
          </p:cNvPr>
          <p:cNvPicPr>
            <a:picLocks noChangeAspect="1"/>
          </p:cNvPicPr>
          <p:nvPr/>
        </p:nvPicPr>
        <p:blipFill>
          <a:blip r:embed="rId2"/>
          <a:stretch>
            <a:fillRect/>
          </a:stretch>
        </p:blipFill>
        <p:spPr>
          <a:xfrm>
            <a:off x="9333296" y="559598"/>
            <a:ext cx="2314452" cy="625921"/>
          </a:xfrm>
          <a:prstGeom prst="rect">
            <a:avLst/>
          </a:prstGeom>
        </p:spPr>
      </p:pic>
      <p:pic>
        <p:nvPicPr>
          <p:cNvPr id="32" name="Picture 31">
            <a:extLst>
              <a:ext uri="{FF2B5EF4-FFF2-40B4-BE49-F238E27FC236}">
                <a16:creationId xmlns:a16="http://schemas.microsoft.com/office/drawing/2014/main" id="{15C9755D-A0B2-02DA-E6C3-AE5A4A7F633B}"/>
              </a:ext>
            </a:extLst>
          </p:cNvPr>
          <p:cNvPicPr>
            <a:picLocks noChangeAspect="1"/>
          </p:cNvPicPr>
          <p:nvPr/>
        </p:nvPicPr>
        <p:blipFill>
          <a:blip r:embed="rId3"/>
          <a:stretch>
            <a:fillRect/>
          </a:stretch>
        </p:blipFill>
        <p:spPr>
          <a:xfrm>
            <a:off x="9333296" y="1747079"/>
            <a:ext cx="2428482" cy="912962"/>
          </a:xfrm>
          <a:prstGeom prst="rect">
            <a:avLst/>
          </a:prstGeom>
        </p:spPr>
      </p:pic>
      <p:sp>
        <p:nvSpPr>
          <p:cNvPr id="33" name="TextBox 32">
            <a:extLst>
              <a:ext uri="{FF2B5EF4-FFF2-40B4-BE49-F238E27FC236}">
                <a16:creationId xmlns:a16="http://schemas.microsoft.com/office/drawing/2014/main" id="{64829874-601C-1EF8-3DFA-7D53B0DF4272}"/>
              </a:ext>
            </a:extLst>
          </p:cNvPr>
          <p:cNvSpPr txBox="1"/>
          <p:nvPr/>
        </p:nvSpPr>
        <p:spPr>
          <a:xfrm>
            <a:off x="719758" y="3096022"/>
            <a:ext cx="8192221" cy="1200329"/>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bg1"/>
                </a:solidFill>
                <a:cs typeface="Segoe UI" panose="020B0502040204020203" pitchFamily="34" charset="0"/>
              </a:rPr>
              <a:t>Reactions by Content Type:</a:t>
            </a:r>
          </a:p>
          <a:p>
            <a:r>
              <a:rPr lang="en-US" b="1" dirty="0">
                <a:solidFill>
                  <a:schemeClr val="bg1"/>
                </a:solidFill>
                <a:cs typeface="Segoe UI" panose="020B0502040204020203" pitchFamily="34" charset="0"/>
              </a:rPr>
              <a:t>SELECT </a:t>
            </a:r>
            <a:r>
              <a:rPr lang="en-US" b="1" dirty="0" err="1">
                <a:solidFill>
                  <a:schemeClr val="bg1"/>
                </a:solidFill>
                <a:cs typeface="Segoe UI" panose="020B0502040204020203" pitchFamily="34" charset="0"/>
              </a:rPr>
              <a:t>c.content_type</a:t>
            </a:r>
            <a:r>
              <a:rPr lang="en-US" b="1" dirty="0">
                <a:solidFill>
                  <a:schemeClr val="bg1"/>
                </a:solidFill>
                <a:cs typeface="Segoe UI" panose="020B0502040204020203" pitchFamily="34" charset="0"/>
              </a:rPr>
              <a:t>, COUNT(</a:t>
            </a:r>
            <a:r>
              <a:rPr lang="en-US" b="1" dirty="0" err="1">
                <a:solidFill>
                  <a:schemeClr val="bg1"/>
                </a:solidFill>
                <a:cs typeface="Segoe UI" panose="020B0502040204020203" pitchFamily="34" charset="0"/>
              </a:rPr>
              <a:t>r.Content_Id</a:t>
            </a:r>
            <a:r>
              <a:rPr lang="en-US" b="1" dirty="0">
                <a:solidFill>
                  <a:schemeClr val="bg1"/>
                </a:solidFill>
                <a:cs typeface="Segoe UI" panose="020B0502040204020203" pitchFamily="34" charset="0"/>
              </a:rPr>
              <a:t>) AS </a:t>
            </a:r>
            <a:r>
              <a:rPr lang="en-US" b="1" dirty="0" err="1">
                <a:solidFill>
                  <a:schemeClr val="bg1"/>
                </a:solidFill>
                <a:cs typeface="Segoe UI" panose="020B0502040204020203" pitchFamily="34" charset="0"/>
              </a:rPr>
              <a:t>Total_Reactions</a:t>
            </a:r>
            <a:r>
              <a:rPr lang="en-US" b="1" dirty="0">
                <a:solidFill>
                  <a:schemeClr val="bg1"/>
                </a:solidFill>
                <a:cs typeface="Segoe UI" panose="020B0502040204020203" pitchFamily="34" charset="0"/>
              </a:rPr>
              <a:t> FROM reaction r JOIN content c ON </a:t>
            </a:r>
            <a:r>
              <a:rPr lang="en-US" b="1" dirty="0" err="1">
                <a:solidFill>
                  <a:schemeClr val="bg1"/>
                </a:solidFill>
                <a:cs typeface="Segoe UI" panose="020B0502040204020203" pitchFamily="34" charset="0"/>
              </a:rPr>
              <a:t>r.Content_Id</a:t>
            </a:r>
            <a:r>
              <a:rPr lang="en-US" b="1" dirty="0">
                <a:solidFill>
                  <a:schemeClr val="bg1"/>
                </a:solidFill>
                <a:cs typeface="Segoe UI" panose="020B0502040204020203" pitchFamily="34" charset="0"/>
              </a:rPr>
              <a:t> = </a:t>
            </a:r>
            <a:r>
              <a:rPr lang="en-US" b="1" dirty="0" err="1">
                <a:solidFill>
                  <a:schemeClr val="bg1"/>
                </a:solidFill>
                <a:cs typeface="Segoe UI" panose="020B0502040204020203" pitchFamily="34" charset="0"/>
              </a:rPr>
              <a:t>c.Content_IdGROUP</a:t>
            </a:r>
            <a:r>
              <a:rPr lang="en-US" b="1" dirty="0">
                <a:solidFill>
                  <a:schemeClr val="bg1"/>
                </a:solidFill>
                <a:cs typeface="Segoe UI" panose="020B0502040204020203" pitchFamily="34" charset="0"/>
              </a:rPr>
              <a:t> BY </a:t>
            </a:r>
            <a:r>
              <a:rPr lang="en-US" b="1" dirty="0" err="1">
                <a:solidFill>
                  <a:schemeClr val="bg1"/>
                </a:solidFill>
                <a:cs typeface="Segoe UI" panose="020B0502040204020203" pitchFamily="34" charset="0"/>
              </a:rPr>
              <a:t>c.content_type</a:t>
            </a:r>
            <a:r>
              <a:rPr lang="en-US" b="1" dirty="0">
                <a:solidFill>
                  <a:schemeClr val="bg1"/>
                </a:solidFill>
                <a:cs typeface="Segoe UI" panose="020B0502040204020203" pitchFamily="34" charset="0"/>
              </a:rPr>
              <a:t>      ORDER BY </a:t>
            </a:r>
            <a:r>
              <a:rPr lang="en-US" b="1" dirty="0" err="1">
                <a:solidFill>
                  <a:schemeClr val="bg1"/>
                </a:solidFill>
                <a:cs typeface="Segoe UI" panose="020B0502040204020203" pitchFamily="34" charset="0"/>
              </a:rPr>
              <a:t>Total_Reactions</a:t>
            </a:r>
            <a:r>
              <a:rPr lang="en-US" b="1" dirty="0">
                <a:solidFill>
                  <a:schemeClr val="bg1"/>
                </a:solidFill>
                <a:cs typeface="Segoe UI" panose="020B0502040204020203" pitchFamily="34" charset="0"/>
              </a:rPr>
              <a:t> DESC;</a:t>
            </a:r>
          </a:p>
        </p:txBody>
      </p:sp>
      <p:sp>
        <p:nvSpPr>
          <p:cNvPr id="34" name="Rectangle 33">
            <a:extLst>
              <a:ext uri="{FF2B5EF4-FFF2-40B4-BE49-F238E27FC236}">
                <a16:creationId xmlns:a16="http://schemas.microsoft.com/office/drawing/2014/main" id="{7AD953D2-699E-6173-85C4-03759B5233D5}"/>
              </a:ext>
            </a:extLst>
          </p:cNvPr>
          <p:cNvSpPr/>
          <p:nvPr/>
        </p:nvSpPr>
        <p:spPr>
          <a:xfrm>
            <a:off x="1067388" y="4715585"/>
            <a:ext cx="3969832" cy="1731521"/>
          </a:xfrm>
          <a:prstGeom prst="rect">
            <a:avLst/>
          </a:prstGeom>
          <a:solidFill>
            <a:srgbClr val="6A23F1"/>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283980E9-154F-7514-8AD7-A8E45E169F28}"/>
              </a:ext>
            </a:extLst>
          </p:cNvPr>
          <p:cNvPicPr>
            <a:picLocks noChangeAspect="1"/>
          </p:cNvPicPr>
          <p:nvPr/>
        </p:nvPicPr>
        <p:blipFill>
          <a:blip r:embed="rId4"/>
          <a:stretch>
            <a:fillRect/>
          </a:stretch>
        </p:blipFill>
        <p:spPr>
          <a:xfrm>
            <a:off x="1624999" y="4938052"/>
            <a:ext cx="3059296" cy="1334411"/>
          </a:xfrm>
          <a:prstGeom prst="rect">
            <a:avLst/>
          </a:prstGeom>
        </p:spPr>
      </p:pic>
    </p:spTree>
    <p:extLst>
      <p:ext uri="{BB962C8B-B14F-4D97-AF65-F5344CB8AC3E}">
        <p14:creationId xmlns:p14="http://schemas.microsoft.com/office/powerpoint/2010/main" val="187708097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75</TotalTime>
  <Words>838</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Segoe UI</vt:lpstr>
      <vt:lpstr>Segoe UI Light</vt:lpstr>
      <vt:lpstr>Tw Cen MT</vt:lpstr>
      <vt:lpstr>Wingdings</vt:lpstr>
      <vt:lpstr>Office Theme</vt:lpstr>
      <vt:lpstr>Social buzz ANALYIS(SQL)</vt:lpstr>
      <vt:lpstr>CONTENTS</vt:lpstr>
      <vt:lpstr>INTRODUCTION</vt:lpstr>
      <vt:lpstr>Project overview </vt:lpstr>
      <vt:lpstr>PowerPoint Presentation</vt:lpstr>
      <vt:lpstr>Dataset overview </vt:lpstr>
      <vt:lpstr>Tables&amp;column name</vt:lpstr>
      <vt:lpstr>SQL QUERIES SAMPLES</vt:lpstr>
      <vt:lpstr>PowerPoint Presentation</vt:lpstr>
      <vt:lpstr>PowerPoint Presentation</vt:lpstr>
      <vt:lpstr>PowerPoint Presentation</vt:lpstr>
      <vt:lpstr>PowerPoint Presentation</vt:lpstr>
      <vt:lpstr>MEET OUR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waghmare</dc:creator>
  <cp:lastModifiedBy>rohit waghmare</cp:lastModifiedBy>
  <cp:revision>2</cp:revision>
  <dcterms:created xsi:type="dcterms:W3CDTF">2024-10-20T08:00:48Z</dcterms:created>
  <dcterms:modified xsi:type="dcterms:W3CDTF">2024-10-20T09:19:26Z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