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8.xml" ContentType="application/vnd.openxmlformats-officedocument.presentationml.tags+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7" r:id="rId10"/>
    <p:sldId id="265" r:id="rId11"/>
    <p:sldId id="266" r:id="rId12"/>
    <p:sldId id="268" r:id="rId13"/>
  </p:sldIdLst>
  <p:sldSz cx="18288000" cy="10287000"/>
  <p:notesSz cx="6858000" cy="9144000"/>
  <p:embeddedFontLst>
    <p:embeddedFont>
      <p:font typeface="Aptos Narrow" panose="020B0004020202020204" pitchFamily="34" charset="0"/>
      <p:regular r:id="rId15"/>
      <p:bold r:id="rId16"/>
    </p:embeddedFont>
    <p:embeddedFont>
      <p:font typeface="Arial Black" panose="020B0A04020102020204" pitchFamily="34" charset="0"/>
      <p:bold r:id="rId17"/>
    </p:embeddedFont>
    <p:embeddedFont>
      <p:font typeface="Bahnschrift SemiCondensed" panose="020B0502040204020203" pitchFamily="34" charset="0"/>
      <p:regular r:id="rId18"/>
      <p:bold r:id="rId19"/>
    </p:embeddedFont>
    <p:embeddedFont>
      <p:font typeface="Bookman Old Style" panose="02050604050505020204" pitchFamily="18" charset="0"/>
      <p:regular r:id="rId20"/>
      <p:bold r:id="rId21"/>
      <p:italic r:id="rId22"/>
      <p:boldItalic r:id="rId23"/>
    </p:embeddedFont>
    <p:embeddedFont>
      <p:font typeface="Clear Sans Regular Bold" panose="020B0604020202020204" charset="0"/>
      <p:regular r:id="rId24"/>
    </p:embeddedFont>
    <p:embeddedFont>
      <p:font typeface="Franklin Gothic Demi" panose="020B0703020102020204" pitchFamily="34" charset="0"/>
      <p:regular r:id="rId25"/>
      <p:italic r:id="rId26"/>
    </p:embeddedFont>
    <p:embeddedFont>
      <p:font typeface="Franklin Gothic Heavy" panose="020B0903020102020204" pitchFamily="34" charset="0"/>
      <p:regular r:id="rId27"/>
      <p: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5266" autoAdjust="0"/>
    <p:restoredTop sz="79221" autoAdjust="0"/>
  </p:normalViewPr>
  <p:slideViewPr>
    <p:cSldViewPr>
      <p:cViewPr varScale="1">
        <p:scale>
          <a:sx n="60" d="100"/>
          <a:sy n="60" d="100"/>
        </p:scale>
        <p:origin x="246" y="-17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Documents\Internship%201%20(Autosave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ll\Documents\Internship%201%20(Autosaved).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0271754546126288E-2"/>
          <c:y val="0"/>
          <c:w val="0.93945649090774741"/>
          <c:h val="0.91574876057159504"/>
        </c:manualLayout>
      </c:layout>
      <c:barChart>
        <c:barDir val="col"/>
        <c:grouping val="clustered"/>
        <c:varyColors val="0"/>
        <c:ser>
          <c:idx val="0"/>
          <c:order val="0"/>
          <c:tx>
            <c:strRef>
              <c:f>Pivort!$J$5</c:f>
              <c:strCache>
                <c:ptCount val="1"/>
                <c:pt idx="0">
                  <c:v>Score</c:v>
                </c:pt>
              </c:strCache>
            </c:strRef>
          </c:tx>
          <c:spPr>
            <a:gradFill>
              <a:gsLst>
                <a:gs pos="0">
                  <a:srgbClr val="7A41A5"/>
                </a:gs>
                <a:gs pos="0">
                  <a:srgbClr val="7030A0"/>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a:ln>
              <a:solidFill>
                <a:schemeClr val="tx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ptos Display" panose="020B00040202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bg1">
                    <a:lumMod val="75000"/>
                  </a:schemeClr>
                </a:solidFill>
                <a:prstDash val="sysDot"/>
              </a:ln>
              <a:effectLst/>
            </c:spPr>
            <c:trendlineType val="linear"/>
            <c:dispRSqr val="0"/>
            <c:dispEq val="0"/>
          </c:trendline>
          <c:cat>
            <c:strRef>
              <c:f>Pivort!$I$6:$I$10</c:f>
              <c:strCache>
                <c:ptCount val="5"/>
                <c:pt idx="0">
                  <c:v>Animals</c:v>
                </c:pt>
                <c:pt idx="1">
                  <c:v>science</c:v>
                </c:pt>
                <c:pt idx="2">
                  <c:v>healthy eating</c:v>
                </c:pt>
                <c:pt idx="3">
                  <c:v>technology</c:v>
                </c:pt>
                <c:pt idx="4">
                  <c:v>food</c:v>
                </c:pt>
              </c:strCache>
            </c:strRef>
          </c:cat>
          <c:val>
            <c:numRef>
              <c:f>Pivort!$J$6:$J$10</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1-7042-47F5-AC3C-BCA45C08B57E}"/>
            </c:ext>
          </c:extLst>
        </c:ser>
        <c:dLbls>
          <c:dLblPos val="outEnd"/>
          <c:showLegendKey val="0"/>
          <c:showVal val="1"/>
          <c:showCatName val="0"/>
          <c:showSerName val="0"/>
          <c:showPercent val="0"/>
          <c:showBubbleSize val="0"/>
        </c:dLbls>
        <c:gapWidth val="29"/>
        <c:overlap val="-27"/>
        <c:axId val="238670080"/>
        <c:axId val="238641760"/>
      </c:barChart>
      <c:catAx>
        <c:axId val="238670080"/>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238641760"/>
        <c:crosses val="autoZero"/>
        <c:auto val="1"/>
        <c:lblAlgn val="ctr"/>
        <c:lblOffset val="100"/>
        <c:noMultiLvlLbl val="0"/>
      </c:catAx>
      <c:valAx>
        <c:axId val="238641760"/>
        <c:scaling>
          <c:orientation val="minMax"/>
        </c:scaling>
        <c:delete val="1"/>
        <c:axPos val="l"/>
        <c:numFmt formatCode="General" sourceLinked="1"/>
        <c:majorTickMark val="none"/>
        <c:minorTickMark val="none"/>
        <c:tickLblPos val="nextTo"/>
        <c:crossAx val="238670080"/>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[Internship 1 (Autosaved).xlsx]Pivort!PivotTable6</c:name>
    <c:fmtId val="11"/>
  </c:pivotSource>
  <c:chart>
    <c:autoTitleDeleted val="1"/>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pieChart>
        <c:varyColors val="1"/>
        <c:ser>
          <c:idx val="0"/>
          <c:order val="0"/>
          <c:tx>
            <c:strRef>
              <c:f>Pivort!$J$16</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432D-4C61-86A2-21FAC76FE9D8}"/>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432D-4C61-86A2-21FAC76FE9D8}"/>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432D-4C61-86A2-21FAC76FE9D8}"/>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432D-4C61-86A2-21FAC76FE9D8}"/>
              </c:ext>
            </c:extLst>
          </c:dPt>
          <c:dLbls>
            <c:dLbl>
              <c:idx val="0"/>
              <c:layout>
                <c:manualLayout>
                  <c:x val="-8.8160274961473856E-2"/>
                  <c:y val="0.17239933786685754"/>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32D-4C61-86A2-21FAC76FE9D8}"/>
                </c:ext>
              </c:extLst>
            </c:dLbl>
            <c:dLbl>
              <c:idx val="1"/>
              <c:layout>
                <c:manualLayout>
                  <c:x val="-0.13662022831758286"/>
                  <c:y val="-0.14634603913147226"/>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32D-4C61-86A2-21FAC76FE9D8}"/>
                </c:ext>
              </c:extLst>
            </c:dLbl>
            <c:dLbl>
              <c:idx val="2"/>
              <c:layout>
                <c:manualLayout>
                  <c:x val="0.10969279496570462"/>
                  <c:y val="-0.19303373299928417"/>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32D-4C61-86A2-21FAC76FE9D8}"/>
                </c:ext>
              </c:extLst>
            </c:dLbl>
            <c:dLbl>
              <c:idx val="3"/>
              <c:layout>
                <c:manualLayout>
                  <c:x val="0.11836585695544784"/>
                  <c:y val="0.17626148293963254"/>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432D-4C61-86A2-21FAC76FE9D8}"/>
                </c:ext>
              </c:extLst>
            </c:dLbl>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Pivort!$I$17:$I$21</c:f>
              <c:strCache>
                <c:ptCount val="4"/>
                <c:pt idx="0">
                  <c:v>audio</c:v>
                </c:pt>
                <c:pt idx="1">
                  <c:v>GIF</c:v>
                </c:pt>
                <c:pt idx="2">
                  <c:v>photo</c:v>
                </c:pt>
                <c:pt idx="3">
                  <c:v>video</c:v>
                </c:pt>
              </c:strCache>
            </c:strRef>
          </c:cat>
          <c:val>
            <c:numRef>
              <c:f>Pivort!$J$17:$J$21</c:f>
              <c:numCache>
                <c:formatCode>0.00%</c:formatCode>
                <c:ptCount val="4"/>
                <c:pt idx="0">
                  <c:v>0.23224789322597045</c:v>
                </c:pt>
                <c:pt idx="1">
                  <c:v>0.24466515002901468</c:v>
                </c:pt>
                <c:pt idx="2">
                  <c:v>0.26995260079392386</c:v>
                </c:pt>
                <c:pt idx="3">
                  <c:v>0.25313435595109102</c:v>
                </c:pt>
              </c:numCache>
            </c:numRef>
          </c:val>
          <c:extLst>
            <c:ext xmlns:c16="http://schemas.microsoft.com/office/drawing/2014/chart" uri="{C3380CC4-5D6E-409C-BE32-E72D297353CC}">
              <c16:uniqueId val="{00000008-432D-4C61-86A2-21FAC76FE9D8}"/>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0.34195489105923677"/>
          <c:y val="0.92972230800794431"/>
          <c:w val="0.36210551506923988"/>
          <c:h val="5.8487742475320015E-2"/>
        </c:manualLayout>
      </c:layout>
      <c:overlay val="0"/>
      <c:spPr>
        <a:noFill/>
        <a:ln>
          <a:noFill/>
        </a:ln>
        <a:effectLst/>
      </c:spPr>
      <c:txPr>
        <a:bodyPr rot="0" spcFirstLastPara="1" vertOverflow="ellipsis" vert="horz" wrap="square" anchor="ctr" anchorCtr="1"/>
        <a:lstStyle/>
        <a:p>
          <a:pPr>
            <a:defRPr sz="2000" b="1" i="0" u="none" strike="noStrike" kern="1200" baseline="0">
              <a:solidFill>
                <a:schemeClr val="tx1">
                  <a:lumMod val="65000"/>
                  <a:lumOff val="35000"/>
                </a:schemeClr>
              </a:solidFill>
              <a:latin typeface="Bahnschrift" panose="020B0502040204020203"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16.10.2024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16.10.2024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"Hi everyone! (smile, confident)</a:t>
            </a:r>
          </a:p>
          <a:p>
            <a:br>
              <a:rPr lang="en-US" dirty="0"/>
            </a:br>
            <a:r>
              <a:rPr lang="en-US" dirty="0"/>
              <a:t>I’m Rohit Bharat Waghmare. (pause, calm)</a:t>
            </a:r>
          </a:p>
          <a:p>
            <a:br>
              <a:rPr lang="en-US" dirty="0"/>
            </a:br>
            <a:r>
              <a:rPr lang="en-US" dirty="0"/>
              <a:t>Today, I’ll share my data analysis project from the Accenture Virtual Internship on the Forage platform. (pause, clear and enthusiastic)</a:t>
            </a:r>
          </a:p>
          <a:p>
            <a:r>
              <a:rPr lang="en-US" dirty="0"/>
              <a:t>In this internship, I worked with a dataset about social buzz content creation. (pause, explain clearly)</a:t>
            </a:r>
          </a:p>
          <a:p>
            <a:br>
              <a:rPr lang="en-US" dirty="0"/>
            </a:br>
            <a:r>
              <a:rPr lang="en-US" dirty="0"/>
              <a:t>This experience helped me use my data skills and understand how companies analyze content performance. (pause, informative)</a:t>
            </a:r>
          </a:p>
          <a:p>
            <a:r>
              <a:rPr lang="en-US" dirty="0"/>
              <a:t>Let’s get started! (excited, positive)"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16.10.2024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16.10.2024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Dashboard in Excel – Social Buzz Insights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16.10.2024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12</a:t>
            </a:fld>
            <a:endParaRPr lang="cs-CZ"/>
          </a:p>
        </p:txBody>
      </p:sp>
    </p:spTree>
    <p:extLst>
      <p:ext uri="{BB962C8B-B14F-4D97-AF65-F5344CB8AC3E}">
        <p14:creationId xmlns:p14="http://schemas.microsoft.com/office/powerpoint/2010/main" val="3158735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16.10.2024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err="1"/>
              <a:t>i</a:t>
            </a:r>
            <a:r>
              <a:rPr lang="en-US" dirty="0"/>
              <a:t> want to create 10 minutes </a:t>
            </a:r>
            <a:r>
              <a:rPr lang="en-US" dirty="0" err="1"/>
              <a:t>prensetension</a:t>
            </a:r>
            <a:r>
              <a:rPr lang="en-US" dirty="0"/>
              <a:t> video for my project explanation recently </a:t>
            </a:r>
            <a:r>
              <a:rPr lang="en-US" dirty="0" err="1"/>
              <a:t>i</a:t>
            </a:r>
            <a:r>
              <a:rPr lang="en-US" dirty="0"/>
              <a:t> joined forage platform they provide virtual internship </a:t>
            </a:r>
            <a:r>
              <a:rPr lang="en-US" dirty="0" err="1"/>
              <a:t>i</a:t>
            </a:r>
            <a:r>
              <a:rPr lang="en-US" dirty="0"/>
              <a:t> joined there Accenture data analysis internship they provide me social buzz content creation company dataset using that </a:t>
            </a:r>
            <a:r>
              <a:rPr lang="en-US" dirty="0" err="1"/>
              <a:t>i</a:t>
            </a:r>
            <a:r>
              <a:rPr lang="en-US" dirty="0"/>
              <a:t> create a presentation ppt using that </a:t>
            </a:r>
            <a:r>
              <a:rPr lang="en-US" dirty="0" err="1"/>
              <a:t>i</a:t>
            </a:r>
            <a:r>
              <a:rPr lang="en-US" dirty="0"/>
              <a:t> want script for that ppt </a:t>
            </a:r>
            <a:r>
              <a:rPr lang="en-US" dirty="0" err="1"/>
              <a:t>i</a:t>
            </a:r>
            <a:r>
              <a:rPr lang="en-US"/>
              <a:t> tell you what in slide and you make script and provide me</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16.10.2024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algn="l"/>
            <a:r>
              <a:rPr lang="en-US" b="0" i="0" dirty="0">
                <a:solidFill>
                  <a:srgbClr val="ECECEC"/>
                </a:solidFill>
                <a:effectLst/>
                <a:highlight>
                  <a:srgbClr val="212121"/>
                </a:highlight>
                <a:latin typeface="Söhne"/>
              </a:rPr>
              <a:t>To kick things off, let me recap this engagement.</a:t>
            </a:r>
          </a:p>
          <a:p>
            <a:pPr algn="l"/>
            <a:r>
              <a:rPr lang="en-US" b="0" i="0" dirty="0">
                <a:solidFill>
                  <a:srgbClr val="ECECEC"/>
                </a:solidFill>
                <a:effectLst/>
                <a:highlight>
                  <a:srgbClr val="212121"/>
                </a:highlight>
                <a:latin typeface="Söhne"/>
              </a:rPr>
              <a:t>Accenture has embarked on a 3-month pilot with Social Buzz, focusing on three main tasks aligned with some of the biggest challenges you're currently facing.</a:t>
            </a:r>
          </a:p>
          <a:p>
            <a:pPr algn="l"/>
            <a:r>
              <a:rPr lang="en-US" b="0" i="0" dirty="0">
                <a:solidFill>
                  <a:srgbClr val="ECECEC"/>
                </a:solidFill>
                <a:effectLst/>
                <a:highlight>
                  <a:srgbClr val="212121"/>
                </a:highlight>
                <a:latin typeface="Söhne"/>
              </a:rPr>
              <a:t>Social Buzz has achieved tremendous scale in recent years, establishing itself as a global unicorn company. We are here to assist you in managing this scale and guiding you in the right direction.</a:t>
            </a:r>
          </a:p>
          <a:p>
            <a:pPr algn="l"/>
            <a:r>
              <a:rPr lang="en-US" b="0" i="0" dirty="0">
                <a:solidFill>
                  <a:srgbClr val="ECECEC"/>
                </a:solidFill>
                <a:effectLst/>
                <a:highlight>
                  <a:srgbClr val="212121"/>
                </a:highlight>
                <a:latin typeface="Söhne"/>
              </a:rPr>
              <a:t>Firstly, we will conduct an audit of your big data practices and share best practices and industry expertise. Secondly, we will guide you through a successful IPO, drawing upon our team's deep expertise and knowledge. And finally, we have conducted an analysis of your data to uncover insights regarding your top 5 most popular content categories.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16.10.2024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effectLst/>
              </a:rPr>
              <a:t>Focusing on the last point mentioned, this is what the Data Analytics team has been specifically focused on.</a:t>
            </a:r>
          </a:p>
          <a:p>
            <a:r>
              <a:rPr lang="en-US" dirty="0">
                <a:effectLst/>
              </a:rPr>
              <a:t>With such a grand scale, there comes a lot of data, and with vast amounts of data come challenges.</a:t>
            </a:r>
          </a:p>
          <a:p>
            <a:r>
              <a:rPr lang="en-US" dirty="0">
                <a:effectLst/>
              </a:rPr>
              <a:t>To provide background on the magnitude of data creation:</a:t>
            </a:r>
          </a:p>
          <a:p>
            <a:pPr>
              <a:buFont typeface="Arial" panose="020B0604020202020204" pitchFamily="34" charset="0"/>
              <a:buChar char="•"/>
            </a:pPr>
            <a:r>
              <a:rPr lang="en-US" dirty="0">
                <a:effectLst/>
              </a:rPr>
              <a:t>You informed us that your platform receives over 100,000 posts per day, totaling 36,500,000 posts every year. All of this data is unstructured, making it challenging to make sense of.</a:t>
            </a:r>
          </a:p>
          <a:p>
            <a:r>
              <a:rPr lang="en-US" dirty="0">
                <a:effectLst/>
              </a:rPr>
              <a:t>In this digital era, content reigns supreme. Just observe some of the largest platforms globally, such as YouTube, Facebook, and Netflix — they are all content-driven businesses.</a:t>
            </a:r>
          </a:p>
          <a:p>
            <a:r>
              <a:rPr lang="en-US" dirty="0">
                <a:effectLst/>
              </a:rPr>
              <a:t>However, how can one capitalize on such abundance?</a:t>
            </a:r>
          </a:p>
          <a:p>
            <a:r>
              <a:rPr lang="en-US" dirty="0">
                <a:effectLst/>
              </a:rPr>
              <a:t>It's not merely about accumulating as much content as possible. The true value lies in comprehending and analyzing this content to gain deeper insights into your audience and, consequently, providing a more personalized and enjoyable experience.</a:t>
            </a:r>
          </a:p>
          <a:p>
            <a:r>
              <a:rPr lang="en-US" dirty="0">
                <a:effectLst/>
              </a:rPr>
              <a:t>This is where our data analytics expertise comes into play. With the insights we've uncovered from this task, we can demonstrate precisely how to implement analytics at scale.</a:t>
            </a:r>
          </a:p>
          <a:p>
            <a:br>
              <a:rPr lang="en-US" b="0" i="0" dirty="0">
                <a:solidFill>
                  <a:srgbClr val="FFFFFF"/>
                </a:solidFill>
                <a:effectLst/>
                <a:highlight>
                  <a:srgbClr val="212121"/>
                </a:highlight>
                <a:latin typeface="Inter"/>
              </a:rPr>
            </a:b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16.10.2024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Rohit Waghmare ,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16.10.2024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Here's a refined version:</a:t>
            </a:r>
          </a:p>
          <a:p>
            <a:pPr lvl="0"/>
            <a:endParaRPr lang="en-US" dirty="0"/>
          </a:p>
          <a:p>
            <a:pPr lvl="0"/>
            <a:r>
              <a:rPr lang="en-US" dirty="0"/>
              <a:t>"So, how did we tackle this problem?</a:t>
            </a:r>
          </a:p>
          <a:p>
            <a:pPr lvl="0"/>
            <a:endParaRPr lang="en-US" dirty="0"/>
          </a:p>
          <a:p>
            <a:pPr lvl="0"/>
            <a:r>
              <a:rPr lang="en-US" dirty="0"/>
              <a:t>Well, we approached it in 5 steps:</a:t>
            </a:r>
          </a:p>
          <a:p>
            <a:pPr lvl="0"/>
            <a:endParaRPr lang="en-US" dirty="0"/>
          </a:p>
          <a:p>
            <a:pPr lvl="0"/>
            <a:r>
              <a:rPr lang="en-US" dirty="0"/>
              <a:t>1. Data understanding - Understanding the data thoroughly is crucial for success in any data project. Thus, we dedicated time to comprehend the data model and the domain of your business.</a:t>
            </a:r>
          </a:p>
          <a:p>
            <a:pPr lvl="0"/>
            <a:r>
              <a:rPr lang="en-US" dirty="0"/>
              <a:t>2. Data extraction - Following our understanding of your business, we designed an ideal dataset architecture for this problem and extracted relevant data from the appropriate sources.</a:t>
            </a:r>
          </a:p>
          <a:p>
            <a:pPr lvl="0"/>
            <a:r>
              <a:rPr lang="en-US" dirty="0"/>
              <a:t>3. Data processing and modeling - After extracting the raw data, our next step was to process and model it into a dataset that could precisely address the business questions and generate analytics.</a:t>
            </a:r>
          </a:p>
          <a:p>
            <a:pPr lvl="0"/>
            <a:r>
              <a:rPr lang="en-US" dirty="0"/>
              <a:t>4. Insight generation - Leveraging our analytical expertise, we delved into the new dataset to uncover insights and created visualizations to illustrate these findings.</a:t>
            </a:r>
          </a:p>
          <a:p>
            <a:pPr lvl="0"/>
            <a:r>
              <a:rPr lang="en-US" dirty="0"/>
              <a:t>5. Actionable recommendations - Finally, we utilized these insights to inform business decisions and provided recommendations for the next steps."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16.10.2024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1091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16.10.2024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16.10.2024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4.sv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notesSlide" Target="../notesSlides/notesSlide10.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9.xml"/><Relationship Id="rId6" Type="http://schemas.openxmlformats.org/officeDocument/2006/relationships/image" Target="../media/image18.jpeg"/><Relationship Id="rId5" Type="http://schemas.openxmlformats.org/officeDocument/2006/relationships/image" Target="../media/image17.sv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0.xml"/><Relationship Id="rId6" Type="http://schemas.openxmlformats.org/officeDocument/2006/relationships/image" Target="../media/image19.png"/><Relationship Id="rId5" Type="http://schemas.openxmlformats.org/officeDocument/2006/relationships/image" Target="../media/image2.sv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2.svg"/><Relationship Id="rId2" Type="http://schemas.openxmlformats.org/officeDocument/2006/relationships/slideLayout" Target="../slideLayouts/slideLayout7.xml"/><Relationship Id="rId1" Type="http://schemas.openxmlformats.org/officeDocument/2006/relationships/tags" Target="../tags/tag11.xml"/><Relationship Id="rId6" Type="http://schemas.openxmlformats.org/officeDocument/2006/relationships/image" Target="../media/image1.png"/><Relationship Id="rId5" Type="http://schemas.openxmlformats.org/officeDocument/2006/relationships/image" Target="../media/image20.sv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8.svg"/><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0.svg"/><Relationship Id="rId2" Type="http://schemas.openxmlformats.org/officeDocument/2006/relationships/slideLayout" Target="../slideLayouts/slideLayout7.xml"/><Relationship Id="rId1" Type="http://schemas.openxmlformats.org/officeDocument/2006/relationships/tags" Target="../tags/tag3.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4.xml"/><Relationship Id="rId7" Type="http://schemas.openxmlformats.org/officeDocument/2006/relationships/image" Target="../media/image2.svg"/><Relationship Id="rId2" Type="http://schemas.openxmlformats.org/officeDocument/2006/relationships/slideLayout" Target="../slideLayouts/slideLayout7.xml"/><Relationship Id="rId1" Type="http://schemas.openxmlformats.org/officeDocument/2006/relationships/tags" Target="../tags/tag4.xml"/><Relationship Id="rId6" Type="http://schemas.openxmlformats.org/officeDocument/2006/relationships/image" Target="../media/image1.png"/><Relationship Id="rId5" Type="http://schemas.openxmlformats.org/officeDocument/2006/relationships/image" Target="../media/image6.svg"/><Relationship Id="rId10" Type="http://schemas.openxmlformats.org/officeDocument/2006/relationships/image" Target="../media/image12.jpeg"/><Relationship Id="rId4" Type="http://schemas.openxmlformats.org/officeDocument/2006/relationships/image" Target="../media/image5.png"/><Relationship Id="rId9" Type="http://schemas.openxmlformats.org/officeDocument/2006/relationships/image" Target="../media/image11.sv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5.xml"/><Relationship Id="rId7" Type="http://schemas.openxmlformats.org/officeDocument/2006/relationships/image" Target="../media/image14.jpeg"/><Relationship Id="rId2" Type="http://schemas.openxmlformats.org/officeDocument/2006/relationships/slideLayout" Target="../slideLayouts/slideLayout7.xml"/><Relationship Id="rId1" Type="http://schemas.openxmlformats.org/officeDocument/2006/relationships/tags" Target="../tags/tag5.xml"/><Relationship Id="rId6" Type="http://schemas.openxmlformats.org/officeDocument/2006/relationships/image" Target="../media/image13.jpeg"/><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8.svg"/><Relationship Id="rId2" Type="http://schemas.openxmlformats.org/officeDocument/2006/relationships/slideLayout" Target="../slideLayouts/slideLayout7.xml"/><Relationship Id="rId1" Type="http://schemas.openxmlformats.org/officeDocument/2006/relationships/tags" Target="../tags/tag6.xml"/><Relationship Id="rId6" Type="http://schemas.openxmlformats.org/officeDocument/2006/relationships/image" Target="../media/image7.png"/><Relationship Id="rId5" Type="http://schemas.openxmlformats.org/officeDocument/2006/relationships/image" Target="../media/image17.sv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notesSlide" Target="../notesSlides/notesSlide8.xml"/><Relationship Id="rId7" Type="http://schemas.openxmlformats.org/officeDocument/2006/relationships/image" Target="../media/image6.svg"/><Relationship Id="rId2" Type="http://schemas.openxmlformats.org/officeDocument/2006/relationships/slideLayout" Target="../slideLayouts/slideLayout7.xml"/><Relationship Id="rId1" Type="http://schemas.openxmlformats.org/officeDocument/2006/relationships/tags" Target="../tags/tag7.xml"/><Relationship Id="rId6" Type="http://schemas.openxmlformats.org/officeDocument/2006/relationships/image" Target="../media/image5.png"/><Relationship Id="rId5" Type="http://schemas.openxmlformats.org/officeDocument/2006/relationships/image" Target="../media/image8.sv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notesSlide" Target="../notesSlides/notesSlide9.xml"/><Relationship Id="rId7" Type="http://schemas.openxmlformats.org/officeDocument/2006/relationships/image" Target="../media/image6.svg"/><Relationship Id="rId2" Type="http://schemas.openxmlformats.org/officeDocument/2006/relationships/slideLayout" Target="../slideLayouts/slideLayout7.xml"/><Relationship Id="rId1" Type="http://schemas.openxmlformats.org/officeDocument/2006/relationships/tags" Target="../tags/tag8.xml"/><Relationship Id="rId6" Type="http://schemas.openxmlformats.org/officeDocument/2006/relationships/image" Target="../media/image5.png"/><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flipH="1">
            <a:off x="18287999" y="0"/>
            <a:ext cx="45719" cy="10287000"/>
          </a:xfrm>
          <a:prstGeom prst="rect">
            <a:avLst/>
          </a:prstGeom>
          <a:solidFill>
            <a:srgbClr val="FFFFFF"/>
          </a:solidFill>
        </p:spPr>
      </p:sp>
      <p:grpSp>
        <p:nvGrpSpPr>
          <p:cNvPr id="3" name="Group 3"/>
          <p:cNvGrpSpPr/>
          <p:nvPr/>
        </p:nvGrpSpPr>
        <p:grpSpPr>
          <a:xfrm>
            <a:off x="6480601" y="428671"/>
            <a:ext cx="9608665" cy="9474693"/>
            <a:chOff x="0" y="0"/>
            <a:chExt cx="13390046" cy="12632924"/>
          </a:xfrm>
        </p:grpSpPr>
        <p:pic>
          <p:nvPicPr>
            <p:cNvPr id="4" name="Picture 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219200" y="802644"/>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1279966"/>
          </a:xfrm>
          <a:prstGeom prst="rect">
            <a:avLst/>
          </a:prstGeom>
        </p:spPr>
        <p:txBody>
          <a:bodyPr lIns="0" tIns="0" rIns="0" bIns="0" rtlCol="0" anchor="t">
            <a:spAutoFit/>
          </a:bodyPr>
          <a:lstStyle/>
          <a:p>
            <a:pPr algn="ctr">
              <a:lnSpc>
                <a:spcPts val="11059"/>
              </a:lnSpc>
            </a:pPr>
            <a:r>
              <a:rPr lang="en-US" sz="6600" u="sng" spc="-105" dirty="0">
                <a:solidFill>
                  <a:srgbClr val="FFFFFF"/>
                </a:solidFill>
                <a:effectLst>
                  <a:outerShdw blurRad="38100" dist="38100" dir="2700000" algn="tl">
                    <a:srgbClr val="000000">
                      <a:alpha val="43137"/>
                    </a:srgbClr>
                  </a:outerShdw>
                </a:effectLst>
                <a:latin typeface="Franklin Gothic Demi" panose="020B0703020102020204" pitchFamily="34" charset="0"/>
              </a:rPr>
              <a:t>Data Analysis</a:t>
            </a:r>
          </a:p>
        </p:txBody>
      </p:sp>
      <p:sp>
        <p:nvSpPr>
          <p:cNvPr id="26" name="TextBox 25">
            <a:extLst>
              <a:ext uri="{FF2B5EF4-FFF2-40B4-BE49-F238E27FC236}">
                <a16:creationId xmlns:a16="http://schemas.microsoft.com/office/drawing/2014/main" id="{73CE7BAF-22C8-B86C-43C6-F195FA590A9C}"/>
              </a:ext>
            </a:extLst>
          </p:cNvPr>
          <p:cNvSpPr txBox="1"/>
          <p:nvPr/>
        </p:nvSpPr>
        <p:spPr>
          <a:xfrm>
            <a:off x="3137945" y="4688965"/>
            <a:ext cx="4437990" cy="954107"/>
          </a:xfrm>
          <a:prstGeom prst="rect">
            <a:avLst/>
          </a:prstGeom>
          <a:noFill/>
          <a:ln>
            <a:noFill/>
          </a:ln>
        </p:spPr>
        <p:txBody>
          <a:bodyPr wrap="square" rtlCol="0">
            <a:spAutoFit/>
          </a:bodyPr>
          <a:lstStyle/>
          <a:p>
            <a:r>
              <a:rPr lang="en-US" sz="2800" b="1" dirty="0">
                <a:solidFill>
                  <a:schemeClr val="bg2">
                    <a:lumMod val="90000"/>
                  </a:schemeClr>
                </a:solidFill>
              </a:rPr>
              <a:t>Accenture Forage Virtual Internship </a:t>
            </a: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2889">
        <p159:morph option="byObject"/>
      </p:transition>
    </mc:Choice>
    <mc:Fallback xmlns="">
      <p:transition spd="slow" advTm="1288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6"/>
          <a:srcRect l="4069" t="1617" r="4069" b="1617"/>
          <a:stretch>
            <a:fillRect/>
          </a:stretch>
        </p:blipFill>
        <p:spPr>
          <a:xfrm>
            <a:off x="5294572" y="1161805"/>
            <a:ext cx="5036754" cy="796339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b="1" u="sng" spc="-80" dirty="0">
                <a:solidFill>
                  <a:srgbClr val="000000"/>
                </a:solidFill>
                <a:latin typeface="Bahnschrift SemiCondensed" panose="020B050204020402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7">
              <a:alphaModFix amt="80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88A0E0B2-4FD7-42ED-8644-E7ED386857D4}"/>
              </a:ext>
            </a:extLst>
          </p:cNvPr>
          <p:cNvSpPr txBox="1"/>
          <p:nvPr/>
        </p:nvSpPr>
        <p:spPr>
          <a:xfrm>
            <a:off x="10752598" y="1580430"/>
            <a:ext cx="7230602" cy="1938992"/>
          </a:xfrm>
          <a:prstGeom prst="rect">
            <a:avLst/>
          </a:prstGeom>
          <a:noFill/>
        </p:spPr>
        <p:txBody>
          <a:bodyPr wrap="square" rtlCol="0">
            <a:spAutoFit/>
          </a:bodyPr>
          <a:lstStyle/>
          <a:p>
            <a:pPr marL="342900" indent="-342900">
              <a:buFont typeface="Wingdings" panose="05000000000000000000" pitchFamily="2" charset="2"/>
              <a:buChar char="v"/>
            </a:pPr>
            <a:r>
              <a:rPr lang="en-US" sz="2400" b="1" dirty="0"/>
              <a:t>ANALYSIS</a:t>
            </a:r>
          </a:p>
          <a:p>
            <a:endParaRPr lang="en-US" sz="2400" dirty="0"/>
          </a:p>
          <a:p>
            <a:pPr algn="just"/>
            <a:r>
              <a:rPr lang="en-US" sz="2400" dirty="0">
                <a:latin typeface="Aptos Narrow" panose="020B0004020202020204" pitchFamily="34" charset="0"/>
              </a:rPr>
              <a:t>Science and Technology  are the most popular categories of content showing that people enjoy “real-life” and “factual” content the most.</a:t>
            </a:r>
            <a:endParaRPr lang="en-IN" sz="2400" dirty="0">
              <a:latin typeface="Aptos Narrow" panose="020B0004020202020204" pitchFamily="34" charset="0"/>
            </a:endParaRPr>
          </a:p>
        </p:txBody>
      </p:sp>
      <p:sp>
        <p:nvSpPr>
          <p:cNvPr id="27" name="TextBox 26">
            <a:extLst>
              <a:ext uri="{FF2B5EF4-FFF2-40B4-BE49-F238E27FC236}">
                <a16:creationId xmlns:a16="http://schemas.microsoft.com/office/drawing/2014/main" id="{4B9B2EF6-9013-4214-B3B3-6B3127EE4829}"/>
              </a:ext>
            </a:extLst>
          </p:cNvPr>
          <p:cNvSpPr txBox="1"/>
          <p:nvPr/>
        </p:nvSpPr>
        <p:spPr>
          <a:xfrm>
            <a:off x="10752597" y="4087269"/>
            <a:ext cx="7230602" cy="2677656"/>
          </a:xfrm>
          <a:prstGeom prst="rect">
            <a:avLst/>
          </a:prstGeom>
          <a:noFill/>
        </p:spPr>
        <p:txBody>
          <a:bodyPr wrap="square" rtlCol="0">
            <a:spAutoFit/>
          </a:bodyPr>
          <a:lstStyle/>
          <a:p>
            <a:pPr marL="342900" indent="-342900">
              <a:buFont typeface="Wingdings" panose="05000000000000000000" pitchFamily="2" charset="2"/>
              <a:buChar char="v"/>
            </a:pPr>
            <a:r>
              <a:rPr lang="en-US" sz="2400" b="1" dirty="0"/>
              <a:t>INSIGHT</a:t>
            </a:r>
          </a:p>
          <a:p>
            <a:endParaRPr lang="en-US" sz="2400" dirty="0"/>
          </a:p>
          <a:p>
            <a:pPr algn="just"/>
            <a:r>
              <a:rPr lang="en-US" sz="2400" dirty="0">
                <a:latin typeface="Aptos Narrow" panose="020B0004020202020204" pitchFamily="34" charset="0"/>
              </a:rPr>
              <a:t>Food is a common theme with the top 5 Categories with “Science” ranking the highest.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a16="http://schemas.microsoft.com/office/drawing/2014/main" id="{91188726-8B56-4BDF-9AF4-67FBE5291FD1}"/>
              </a:ext>
            </a:extLst>
          </p:cNvPr>
          <p:cNvSpPr txBox="1"/>
          <p:nvPr/>
        </p:nvSpPr>
        <p:spPr>
          <a:xfrm>
            <a:off x="10752597" y="7445172"/>
            <a:ext cx="7208371" cy="2308324"/>
          </a:xfrm>
          <a:prstGeom prst="rect">
            <a:avLst/>
          </a:prstGeom>
          <a:noFill/>
        </p:spPr>
        <p:txBody>
          <a:bodyPr wrap="square" rtlCol="0">
            <a:spAutoFit/>
          </a:bodyPr>
          <a:lstStyle/>
          <a:p>
            <a:pPr marL="342900" indent="-342900">
              <a:buFont typeface="Wingdings" panose="05000000000000000000" pitchFamily="2" charset="2"/>
              <a:buChar char="v"/>
            </a:pPr>
            <a:r>
              <a:rPr lang="en-US" sz="2400" b="1" dirty="0"/>
              <a:t>NEXT STEPS</a:t>
            </a:r>
          </a:p>
          <a:p>
            <a:endParaRPr lang="en-US" sz="2400" dirty="0"/>
          </a:p>
          <a:p>
            <a:pPr algn="just"/>
            <a:r>
              <a:rPr lang="en-US" sz="2400" dirty="0">
                <a:latin typeface="Aptos Narrow" panose="020B0004020202020204" pitchFamily="34" charset="0"/>
              </a:rPr>
              <a:t>This  ad-hoc analysis is insightful, but it’s time to take this analysis into large scale production for real-time understanding of your business. We can show you how to do this.</a:t>
            </a:r>
            <a:endParaRPr lang="en-IN" sz="2400" dirty="0">
              <a:latin typeface="Aptos Narrow" panose="020B0004020202020204" pitchFamily="34" charset="0"/>
            </a:endParaRP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0334">
        <p159:morph option="byObject"/>
      </p:transition>
    </mc:Choice>
    <mc:Fallback xmlns="">
      <p:transition spd="slow" advTm="7033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8" name="Group 8"/>
          <p:cNvGrpSpPr/>
          <p:nvPr/>
        </p:nvGrpSpPr>
        <p:grpSpPr>
          <a:xfrm>
            <a:off x="1905000" y="8648700"/>
            <a:ext cx="17253775" cy="2017079"/>
            <a:chOff x="0" y="0"/>
            <a:chExt cx="23005033" cy="2689439"/>
          </a:xfrm>
        </p:grpSpPr>
        <p:pic>
          <p:nvPicPr>
            <p:cNvPr id="9"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pic>
        <p:nvPicPr>
          <p:cNvPr id="4" name="Picture 3">
            <a:extLst>
              <a:ext uri="{FF2B5EF4-FFF2-40B4-BE49-F238E27FC236}">
                <a16:creationId xmlns:a16="http://schemas.microsoft.com/office/drawing/2014/main" id="{B6CA377E-BD21-1181-C334-DCDC30CA1F2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3976" y="1333500"/>
            <a:ext cx="17763663" cy="7187115"/>
          </a:xfrm>
          <a:prstGeom prst="rect">
            <a:avLst/>
          </a:prstGeom>
        </p:spPr>
      </p:pic>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3486">
        <p159:morph option="byObject"/>
      </p:transition>
    </mc:Choice>
    <mc:Fallback xmlns="">
      <p:transition spd="slow" advTm="53486">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34221"/>
          </a:xfrm>
          <a:prstGeom prst="rect">
            <a:avLst/>
          </a:prstGeom>
        </p:spPr>
        <p:txBody>
          <a:bodyPr lIns="0" tIns="0" rIns="0" bIns="0" rtlCol="0" anchor="t">
            <a:spAutoFit/>
          </a:bodyPr>
          <a:lstStyle/>
          <a:p>
            <a:pPr>
              <a:lnSpc>
                <a:spcPts val="3640"/>
              </a:lnSpc>
            </a:pPr>
            <a:r>
              <a:rPr lang="en-US" sz="2600" b="1" spc="-26" dirty="0">
                <a:solidFill>
                  <a:schemeClr val="bg1">
                    <a:lumMod val="65000"/>
                  </a:schemeClr>
                </a:solidFill>
                <a:latin typeface="Graphik Regular" panose="020B0503030202060203" pitchFamily="34" charset="0"/>
              </a:rPr>
              <a:t> 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800" b="1"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spTree>
    <p:custDataLst>
      <p:tags r:id="rId1"/>
    </p:custDataLst>
    <p:extLst>
      <p:ext uri="{BB962C8B-B14F-4D97-AF65-F5344CB8AC3E}">
        <p14:creationId xmlns:p14="http://schemas.microsoft.com/office/powerpoint/2010/main" val="3677368504"/>
      </p:ext>
    </p:extLst>
  </p:cSld>
  <p:clrMapOvr>
    <a:masterClrMapping/>
  </p:clrMapOvr>
  <mc:AlternateContent xmlns:mc="http://schemas.openxmlformats.org/markup-compatibility/2006" xmlns:p14="http://schemas.microsoft.com/office/powerpoint/2010/main">
    <mc:Choice Requires="p14">
      <p:transition spd="slow" p14:dur="1500" advTm="10799">
        <p:split orient="vert"/>
      </p:transition>
    </mc:Choice>
    <mc:Fallback xmlns="">
      <p:transition spd="slow" advTm="10799">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b="1" spc="-80" dirty="0">
                  <a:solidFill>
                    <a:srgbClr val="000000"/>
                  </a:solidFill>
                  <a:effectLst>
                    <a:outerShdw blurRad="38100" dist="38100" dir="2700000" algn="tl">
                      <a:srgbClr val="000000">
                        <a:alpha val="43137"/>
                      </a:srgbClr>
                    </a:outerShdw>
                  </a:effectLst>
                  <a:latin typeface="Franklin Gothic Heavy" panose="020B0903020102020204"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marL="342900" indent="-342900">
                <a:lnSpc>
                  <a:spcPts val="2660"/>
                </a:lnSpc>
                <a:buFont typeface="Wingdings" panose="05000000000000000000" pitchFamily="2" charset="2"/>
                <a:buChar char="q"/>
              </a:pPr>
              <a:r>
                <a:rPr lang="en-US" sz="1900" b="1" spc="-19" dirty="0">
                  <a:latin typeface="Graphik Regular" panose="020B0503030202060203" pitchFamily="34" charset="0"/>
                </a:rPr>
                <a:t>Project recap</a:t>
              </a:r>
            </a:p>
            <a:p>
              <a:pPr marL="342900" indent="-342900">
                <a:lnSpc>
                  <a:spcPts val="2660"/>
                </a:lnSpc>
                <a:buFont typeface="Wingdings" panose="05000000000000000000" pitchFamily="2" charset="2"/>
                <a:buChar char="q"/>
              </a:pPr>
              <a:r>
                <a:rPr lang="en-US" sz="1900" b="1" spc="-19" dirty="0">
                  <a:latin typeface="Graphik Regular" panose="020B0503030202060203" pitchFamily="34" charset="0"/>
                </a:rPr>
                <a:t>Problem</a:t>
              </a:r>
            </a:p>
            <a:p>
              <a:pPr marL="342900" indent="-342900">
                <a:lnSpc>
                  <a:spcPts val="2660"/>
                </a:lnSpc>
                <a:buFont typeface="Wingdings" panose="05000000000000000000" pitchFamily="2" charset="2"/>
                <a:buChar char="q"/>
              </a:pPr>
              <a:r>
                <a:rPr lang="en-US" sz="1900" b="1" spc="-19" dirty="0">
                  <a:latin typeface="Graphik Regular" panose="020B0503030202060203" pitchFamily="34" charset="0"/>
                </a:rPr>
                <a:t>The Analytics team</a:t>
              </a:r>
            </a:p>
            <a:p>
              <a:pPr marL="342900" indent="-342900">
                <a:lnSpc>
                  <a:spcPts val="2660"/>
                </a:lnSpc>
                <a:buFont typeface="Wingdings" panose="05000000000000000000" pitchFamily="2" charset="2"/>
                <a:buChar char="q"/>
              </a:pPr>
              <a:r>
                <a:rPr lang="en-US" sz="1900" b="1" spc="-19" dirty="0">
                  <a:latin typeface="Graphik Regular" panose="020B0503030202060203" pitchFamily="34" charset="0"/>
                </a:rPr>
                <a:t>Process</a:t>
              </a:r>
            </a:p>
            <a:p>
              <a:pPr marL="342900" indent="-342900">
                <a:lnSpc>
                  <a:spcPts val="2660"/>
                </a:lnSpc>
                <a:buFont typeface="Wingdings" panose="05000000000000000000" pitchFamily="2" charset="2"/>
                <a:buChar char="q"/>
              </a:pPr>
              <a:r>
                <a:rPr lang="en-US" sz="1900" b="1" spc="-19" dirty="0">
                  <a:latin typeface="Graphik Regular" panose="020B0503030202060203" pitchFamily="34" charset="0"/>
                </a:rPr>
                <a:t>Insights</a:t>
              </a:r>
            </a:p>
            <a:p>
              <a:pPr marL="342900" indent="-342900">
                <a:lnSpc>
                  <a:spcPts val="2660"/>
                </a:lnSpc>
                <a:buFont typeface="Wingdings" panose="05000000000000000000" pitchFamily="2" charset="2"/>
                <a:buChar char="q"/>
              </a:pPr>
              <a:r>
                <a:rPr lang="en-US" sz="1900" b="1" spc="-19" dirty="0">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b="321"/>
            <a:stretch>
              <a:fillRect/>
            </a:stretch>
          </p:blipFill>
          <p:spPr>
            <a:xfrm>
              <a:off x="0" y="0"/>
              <a:ext cx="4083272" cy="4091977"/>
            </a:xfrm>
            <a:prstGeom prst="rect">
              <a:avLst/>
            </a:prstGeom>
          </p:spPr>
        </p:pic>
      </p:grpSp>
      <p:grpSp>
        <p:nvGrpSpPr>
          <p:cNvPr id="17" name="Group 17"/>
          <p:cNvGrpSpPr/>
          <p:nvPr/>
        </p:nvGrpSpPr>
        <p:grpSpPr>
          <a:xfrm>
            <a:off x="184738" y="0"/>
            <a:ext cx="2253799" cy="9628617"/>
            <a:chOff x="0" y="0"/>
            <a:chExt cx="3005065" cy="12632924"/>
          </a:xfrm>
        </p:grpSpPr>
        <p:pic>
          <p:nvPicPr>
            <p:cNvPr id="18" name="Picture 1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9838214"/>
              <a:ext cx="3005065" cy="2794710"/>
            </a:xfrm>
            <a:prstGeom prst="rect">
              <a:avLst/>
            </a:prstGeom>
          </p:spPr>
        </p:pic>
      </p:gr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advTm="88766">
        <p:fade/>
      </p:transition>
    </mc:Choice>
    <mc:Fallback xmlns="">
      <p:transition spd="med" advTm="88766">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3138323" y="3926744"/>
            <a:ext cx="3733799" cy="2462213"/>
          </a:xfrm>
          <a:prstGeom prst="rect">
            <a:avLst/>
          </a:prstGeom>
          <a:effectLst>
            <a:outerShdw blurRad="50800" dist="38100" dir="16200000" rotWithShape="0">
              <a:prstClr val="black">
                <a:alpha val="40000"/>
              </a:prstClr>
            </a:outerShdw>
          </a:effectLst>
        </p:spPr>
        <p:txBody>
          <a:bodyPr wrap="square" lIns="0" tIns="0" rIns="0" bIns="0" rtlCol="0" anchor="t">
            <a:spAutoFit/>
          </a:bodyPr>
          <a:lstStyle/>
          <a:p>
            <a:pPr algn="ctr">
              <a:lnSpc>
                <a:spcPts val="9600"/>
              </a:lnSpc>
            </a:pPr>
            <a:r>
              <a:rPr lang="en-US" sz="8000" b="1" spc="-80" dirty="0">
                <a:solidFill>
                  <a:srgbClr val="FFFFFF"/>
                </a:solidFill>
                <a:effectLst>
                  <a:outerShdw blurRad="38100" dist="38100" dir="2700000" algn="tl">
                    <a:srgbClr val="000000">
                      <a:alpha val="43137"/>
                    </a:srgbClr>
                  </a:outerShdw>
                </a:effectLst>
                <a:latin typeface="Graphik Regular" panose="020B0503030202060203" pitchFamily="34" charset="0"/>
              </a:rPr>
              <a:t>Project  Recap </a:t>
            </a:r>
          </a:p>
        </p:txBody>
      </p:sp>
      <p:sp>
        <p:nvSpPr>
          <p:cNvPr id="34" name="TextBox 33">
            <a:extLst>
              <a:ext uri="{FF2B5EF4-FFF2-40B4-BE49-F238E27FC236}">
                <a16:creationId xmlns:a16="http://schemas.microsoft.com/office/drawing/2014/main" id="{FC46CD66-AC13-47A2-BDFC-B729BBDB5F2D}"/>
              </a:ext>
            </a:extLst>
          </p:cNvPr>
          <p:cNvSpPr txBox="1"/>
          <p:nvPr/>
        </p:nvSpPr>
        <p:spPr>
          <a:xfrm>
            <a:off x="8758107" y="3260425"/>
            <a:ext cx="7282052" cy="3416320"/>
          </a:xfrm>
          <a:prstGeom prst="rect">
            <a:avLst/>
          </a:prstGeom>
          <a:noFill/>
        </p:spPr>
        <p:txBody>
          <a:bodyPr wrap="square" rtlCol="0">
            <a:spAutoFit/>
          </a:bodyPr>
          <a:lstStyle/>
          <a:p>
            <a:r>
              <a:rPr lang="en-US" sz="2400" b="1" dirty="0"/>
              <a:t>Social Buzz is a fast growing technology unicorn that need to adapt quickly to it’s global scale.</a:t>
            </a:r>
          </a:p>
          <a:p>
            <a:r>
              <a:rPr lang="en-US" sz="2400" b="1" dirty="0"/>
              <a:t>Accenture has begun a 3 month POC focusing on these tasks:</a:t>
            </a:r>
          </a:p>
          <a:p>
            <a:endParaRPr lang="en-US" sz="2400" b="1" dirty="0"/>
          </a:p>
          <a:p>
            <a:pPr marL="342900" indent="-342900">
              <a:buFont typeface="Arial" panose="020B0604020202020204" pitchFamily="34" charset="0"/>
              <a:buChar char="•"/>
            </a:pPr>
            <a:r>
              <a:rPr lang="en-US" sz="2400" b="1" dirty="0"/>
              <a:t>An audit of Social Buzz’s  big data practice </a:t>
            </a:r>
          </a:p>
          <a:p>
            <a:pPr marL="342900" indent="-342900">
              <a:buFont typeface="Arial" panose="020B0604020202020204" pitchFamily="34" charset="0"/>
              <a:buChar char="•"/>
            </a:pPr>
            <a:r>
              <a:rPr lang="en-US" sz="2400" b="1" dirty="0"/>
              <a:t>Recommendations for a successful IPO</a:t>
            </a:r>
          </a:p>
          <a:p>
            <a:pPr marL="342900" indent="-342900">
              <a:buFont typeface="Arial" panose="020B0604020202020204" pitchFamily="34" charset="0"/>
              <a:buChar char="•"/>
            </a:pPr>
            <a:r>
              <a:rPr lang="en-US" sz="2400" b="1" dirty="0"/>
              <a:t>Analysis to find Social Buzz’s top 5 most popular categories of content</a:t>
            </a:r>
            <a:endParaRPr lang="en-IN" sz="2400" b="1" dirty="0"/>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1235">
        <p159:morph option="byObject"/>
      </p:transition>
    </mc:Choice>
    <mc:Fallback xmlns="">
      <p:transition spd="slow" advTm="7123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horizontal)">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b="321"/>
            <a:stretch>
              <a:fillRect/>
            </a:stretch>
          </p:blipFill>
          <p:spPr>
            <a:xfrm>
              <a:off x="0" y="0"/>
              <a:ext cx="4083272" cy="4091977"/>
            </a:xfrm>
            <a:prstGeom prst="rect">
              <a:avLst/>
            </a:prstGeom>
          </p:spPr>
        </p:pic>
      </p:grpSp>
      <p:sp>
        <p:nvSpPr>
          <p:cNvPr id="6" name="AutoShape 6"/>
          <p:cNvSpPr/>
          <p:nvPr/>
        </p:nvSpPr>
        <p:spPr>
          <a:xfrm>
            <a:off x="-14601"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77912" y="0"/>
            <a:ext cx="2429175" cy="10286999"/>
            <a:chOff x="0" y="0"/>
            <a:chExt cx="3005065" cy="12632924"/>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7"/>
            <a:ext cx="3806712" cy="3497181"/>
            <a:chOff x="0" y="154662"/>
            <a:chExt cx="4584818" cy="4396135"/>
          </a:xfrm>
          <a:effectLst>
            <a:outerShdw blurRad="50800" dist="38100" dir="13500000" algn="br" rotWithShape="0">
              <a:prstClr val="black">
                <a:alpha val="40000"/>
              </a:prstClr>
            </a:outerShdw>
          </a:effectLst>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10"/>
          <a:srcRect l="24693" r="24693"/>
          <a:stretch>
            <a:fillRect/>
          </a:stretch>
        </p:blipFill>
        <p:spPr>
          <a:xfrm>
            <a:off x="10993114" y="1229882"/>
            <a:ext cx="6222307" cy="819075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1" name="TextBox 21"/>
          <p:cNvSpPr txBox="1"/>
          <p:nvPr/>
        </p:nvSpPr>
        <p:spPr>
          <a:xfrm>
            <a:off x="2334485" y="2388097"/>
            <a:ext cx="5786869" cy="1106137"/>
          </a:xfrm>
          <a:prstGeom prst="rect">
            <a:avLst/>
          </a:prstGeom>
        </p:spPr>
        <p:txBody>
          <a:bodyPr wrap="square" lIns="0" tIns="0" rIns="0" bIns="0" rtlCol="0" anchor="t">
            <a:spAutoFit/>
          </a:bodyPr>
          <a:lstStyle/>
          <a:p>
            <a:pPr>
              <a:lnSpc>
                <a:spcPts val="9600"/>
              </a:lnSpc>
            </a:pPr>
            <a:r>
              <a:rPr lang="en-US" sz="5400" b="1" spc="-80" dirty="0">
                <a:solidFill>
                  <a:srgbClr val="FFFFFF"/>
                </a:solidFill>
                <a:effectLst>
                  <a:outerShdw blurRad="38100" dist="38100" dir="2700000" algn="tl">
                    <a:srgbClr val="000000">
                      <a:alpha val="43137"/>
                    </a:srgbClr>
                  </a:outerShdw>
                </a:effectLst>
                <a:latin typeface="Graphik Regular" panose="020B0503030202060203" pitchFamily="34" charset="0"/>
              </a:rPr>
              <a:t>Problem</a:t>
            </a:r>
          </a:p>
        </p:txBody>
      </p:sp>
      <p:sp>
        <p:nvSpPr>
          <p:cNvPr id="22" name="TextBox 21">
            <a:extLst>
              <a:ext uri="{FF2B5EF4-FFF2-40B4-BE49-F238E27FC236}">
                <a16:creationId xmlns:a16="http://schemas.microsoft.com/office/drawing/2014/main" id="{157B857D-702A-49C1-94D1-1579893C1503}"/>
              </a:ext>
            </a:extLst>
          </p:cNvPr>
          <p:cNvSpPr txBox="1"/>
          <p:nvPr/>
        </p:nvSpPr>
        <p:spPr>
          <a:xfrm>
            <a:off x="2507087" y="5021200"/>
            <a:ext cx="7457395" cy="4893647"/>
          </a:xfrm>
          <a:prstGeom prst="rect">
            <a:avLst/>
          </a:prstGeom>
          <a:noFill/>
        </p:spPr>
        <p:txBody>
          <a:bodyPr wrap="square" rtlCol="0">
            <a:spAutoFit/>
          </a:bodyPr>
          <a:lstStyle/>
          <a:p>
            <a:pPr marL="571500" indent="-571500">
              <a:buFont typeface="Wingdings" panose="05000000000000000000" pitchFamily="2" charset="2"/>
              <a:buChar char="Ø"/>
            </a:pPr>
            <a:r>
              <a:rPr lang="en-US" sz="2400" b="1" dirty="0">
                <a:solidFill>
                  <a:schemeClr val="bg1"/>
                </a:solidFill>
              </a:rPr>
              <a:t>Over </a:t>
            </a:r>
            <a:r>
              <a:rPr lang="en-US" sz="2400" b="1" u="sng" dirty="0">
                <a:solidFill>
                  <a:schemeClr val="bg1"/>
                </a:solidFill>
              </a:rPr>
              <a:t>100000</a:t>
            </a:r>
            <a:r>
              <a:rPr lang="en-US" sz="2400" b="1" dirty="0">
                <a:solidFill>
                  <a:schemeClr val="bg1"/>
                </a:solidFill>
              </a:rPr>
              <a:t> posts per day</a:t>
            </a:r>
          </a:p>
          <a:p>
            <a:pPr marL="571500" indent="-571500">
              <a:buFont typeface="Wingdings" panose="05000000000000000000" pitchFamily="2" charset="2"/>
              <a:buChar char="Ø"/>
            </a:pPr>
            <a:endParaRPr lang="en-US" sz="2400" b="1" dirty="0">
              <a:solidFill>
                <a:schemeClr val="bg1"/>
              </a:solidFill>
            </a:endParaRPr>
          </a:p>
          <a:p>
            <a:pPr marL="571500" indent="-571500">
              <a:buFont typeface="Wingdings" panose="05000000000000000000" pitchFamily="2" charset="2"/>
              <a:buChar char="Ø"/>
            </a:pPr>
            <a:r>
              <a:rPr lang="en-US" sz="2400" b="1" u="sng" dirty="0">
                <a:solidFill>
                  <a:schemeClr val="bg1"/>
                </a:solidFill>
              </a:rPr>
              <a:t>36,500,000 </a:t>
            </a:r>
            <a:r>
              <a:rPr lang="en-US" sz="2400" b="1" dirty="0">
                <a:solidFill>
                  <a:schemeClr val="bg1"/>
                </a:solidFill>
              </a:rPr>
              <a:t>pieces of content per year!</a:t>
            </a:r>
          </a:p>
          <a:p>
            <a:endParaRPr lang="en-US" sz="3600" dirty="0">
              <a:solidFill>
                <a:schemeClr val="bg1"/>
              </a:solidFill>
            </a:endParaRPr>
          </a:p>
          <a:p>
            <a:endParaRPr lang="en-US" sz="3600" b="1" dirty="0"/>
          </a:p>
          <a:p>
            <a:pPr marL="342900" indent="-342900">
              <a:buFont typeface="Wingdings" panose="05000000000000000000" pitchFamily="2" charset="2"/>
              <a:buChar char="v"/>
            </a:pPr>
            <a:r>
              <a:rPr lang="en-US" sz="2400" b="1" dirty="0"/>
              <a:t>But how to Capitalize on it when there is so much?</a:t>
            </a:r>
          </a:p>
          <a:p>
            <a:endParaRPr lang="en-US" sz="2400" dirty="0">
              <a:solidFill>
                <a:schemeClr val="bg1"/>
              </a:solidFill>
            </a:endParaRPr>
          </a:p>
          <a:p>
            <a:endParaRPr lang="en-US" sz="2400" b="1" u="sng" dirty="0">
              <a:solidFill>
                <a:schemeClr val="bg1"/>
              </a:solidFill>
            </a:endParaRPr>
          </a:p>
          <a:p>
            <a:endParaRPr lang="en-US" sz="2400" b="1" u="sng" dirty="0">
              <a:solidFill>
                <a:schemeClr val="bg1"/>
              </a:solidFill>
            </a:endParaRPr>
          </a:p>
          <a:p>
            <a:endParaRPr lang="en-US" sz="2400" b="1" u="sng" dirty="0">
              <a:solidFill>
                <a:schemeClr val="bg1"/>
              </a:solidFill>
            </a:endParaRPr>
          </a:p>
          <a:p>
            <a:r>
              <a:rPr lang="en-US" sz="2400" b="1" u="sng" dirty="0">
                <a:solidFill>
                  <a:schemeClr val="bg1"/>
                </a:solidFill>
              </a:rPr>
              <a:t>Analysis to find Social Buzz’s top 5 most popular categories of content</a:t>
            </a:r>
            <a:endParaRPr lang="en-IN" sz="2400" b="1" u="sng" dirty="0">
              <a:solidFill>
                <a:schemeClr val="bg1"/>
              </a:solidFill>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3400" advTm="45568">
        <p14:reveal/>
      </p:transition>
    </mc:Choice>
    <mc:Fallback xmlns="">
      <p:transition spd="slow" advTm="4556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sp>
      <p:grpSp>
        <p:nvGrpSpPr>
          <p:cNvPr id="16" name="Group 16"/>
          <p:cNvGrpSpPr>
            <a:grpSpLocks noChangeAspect="1"/>
          </p:cNvGrpSpPr>
          <p:nvPr/>
        </p:nvGrpSpPr>
        <p:grpSpPr>
          <a:xfrm>
            <a:off x="11811000" y="735330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277600" y="11811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cstate="print"/>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301670" y="3547686"/>
            <a:ext cx="6204159" cy="2724150"/>
          </a:xfrm>
          <a:prstGeom prst="roundRect">
            <a:avLst/>
          </a:prstGeom>
          <a:ln>
            <a:solidFill>
              <a:srgbClr val="A100FF"/>
            </a:solidFill>
          </a:ln>
        </p:spPr>
        <p:txBody>
          <a:bodyPr wrap="square" lIns="0" tIns="0" rIns="0" bIns="0" rtlCol="0" anchor="t">
            <a:spAutoFit/>
          </a:bodyPr>
          <a:lstStyle/>
          <a:p>
            <a:pPr algn="ctr">
              <a:lnSpc>
                <a:spcPts val="9600"/>
              </a:lnSpc>
            </a:pPr>
            <a:r>
              <a:rPr lang="en-US" sz="8000" b="1" spc="-80" dirty="0">
                <a:solidFill>
                  <a:srgbClr val="000000"/>
                </a:solidFill>
                <a:effectLst>
                  <a:outerShdw blurRad="38100" dist="38100" dir="2700000" algn="tl">
                    <a:srgbClr val="000000">
                      <a:alpha val="43137"/>
                    </a:srgbClr>
                  </a:outerShdw>
                </a:effectLst>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5EDC0190-11E3-41EB-8EFE-A4135C0C08AE}"/>
              </a:ext>
            </a:extLst>
          </p:cNvPr>
          <p:cNvSpPr txBox="1"/>
          <p:nvPr/>
        </p:nvSpPr>
        <p:spPr>
          <a:xfrm>
            <a:off x="14447029" y="1506989"/>
            <a:ext cx="3048000" cy="707886"/>
          </a:xfrm>
          <a:prstGeom prst="rect">
            <a:avLst/>
          </a:prstGeom>
          <a:noFill/>
        </p:spPr>
        <p:txBody>
          <a:bodyPr wrap="square" rtlCol="0">
            <a:spAutoFit/>
          </a:bodyPr>
          <a:lstStyle/>
          <a:p>
            <a:r>
              <a:rPr lang="en-US" sz="2000" b="1" u="sng" dirty="0">
                <a:latin typeface="Arial Black" panose="020B0A04020102020204" pitchFamily="34" charset="0"/>
              </a:rPr>
              <a:t>ANDREW FLEMING</a:t>
            </a:r>
          </a:p>
          <a:p>
            <a:r>
              <a:rPr lang="en-US" sz="2000" b="1" dirty="0">
                <a:solidFill>
                  <a:schemeClr val="tx1">
                    <a:lumMod val="85000"/>
                    <a:lumOff val="15000"/>
                  </a:schemeClr>
                </a:solidFill>
              </a:rPr>
              <a:t>Chief Technology Architect</a:t>
            </a:r>
            <a:endParaRPr lang="en-IN" sz="2000" b="1" dirty="0">
              <a:solidFill>
                <a:schemeClr val="tx1">
                  <a:lumMod val="85000"/>
                  <a:lumOff val="15000"/>
                </a:schemeClr>
              </a:solidFill>
            </a:endParaRPr>
          </a:p>
        </p:txBody>
      </p:sp>
      <p:sp>
        <p:nvSpPr>
          <p:cNvPr id="33" name="TextBox 32">
            <a:extLst>
              <a:ext uri="{FF2B5EF4-FFF2-40B4-BE49-F238E27FC236}">
                <a16:creationId xmlns:a16="http://schemas.microsoft.com/office/drawing/2014/main" id="{EE8491CD-87DC-4668-9B13-15657995981C}"/>
              </a:ext>
            </a:extLst>
          </p:cNvPr>
          <p:cNvSpPr txBox="1"/>
          <p:nvPr/>
        </p:nvSpPr>
        <p:spPr>
          <a:xfrm>
            <a:off x="14422376" y="4494263"/>
            <a:ext cx="3560824" cy="707886"/>
          </a:xfrm>
          <a:prstGeom prst="rect">
            <a:avLst/>
          </a:prstGeom>
          <a:noFill/>
        </p:spPr>
        <p:txBody>
          <a:bodyPr wrap="square" rtlCol="0">
            <a:spAutoFit/>
          </a:bodyPr>
          <a:lstStyle>
            <a:defPPr>
              <a:defRPr lang="en-US"/>
            </a:defPPr>
            <a:lvl1pPr>
              <a:defRPr sz="2000" b="1" u="sng">
                <a:latin typeface="Arial Black" panose="020B0A04020102020204" pitchFamily="34" charset="0"/>
              </a:defRPr>
            </a:lvl1pPr>
          </a:lstStyle>
          <a:p>
            <a:r>
              <a:rPr lang="en-US" dirty="0"/>
              <a:t>MARCUS ROMPTON</a:t>
            </a:r>
          </a:p>
          <a:p>
            <a:r>
              <a:rPr lang="en-US" u="none" dirty="0">
                <a:solidFill>
                  <a:schemeClr val="tx1">
                    <a:lumMod val="85000"/>
                    <a:lumOff val="15000"/>
                  </a:schemeClr>
                </a:solidFill>
                <a:latin typeface="+mn-lt"/>
              </a:rPr>
              <a:t>Senior Principal</a:t>
            </a:r>
            <a:endParaRPr lang="en-IN" u="none" dirty="0">
              <a:solidFill>
                <a:schemeClr val="tx1">
                  <a:lumMod val="85000"/>
                  <a:lumOff val="15000"/>
                </a:schemeClr>
              </a:solidFill>
              <a:latin typeface="+mn-lt"/>
            </a:endParaRPr>
          </a:p>
        </p:txBody>
      </p:sp>
      <p:sp>
        <p:nvSpPr>
          <p:cNvPr id="34" name="TextBox 33">
            <a:extLst>
              <a:ext uri="{FF2B5EF4-FFF2-40B4-BE49-F238E27FC236}">
                <a16:creationId xmlns:a16="http://schemas.microsoft.com/office/drawing/2014/main" id="{F416C8E8-7AB8-4134-B77A-4ADE4F9807B5}"/>
              </a:ext>
            </a:extLst>
          </p:cNvPr>
          <p:cNvSpPr txBox="1"/>
          <p:nvPr/>
        </p:nvSpPr>
        <p:spPr>
          <a:xfrm>
            <a:off x="14542853" y="7567606"/>
            <a:ext cx="2667000" cy="830997"/>
          </a:xfrm>
          <a:prstGeom prst="rect">
            <a:avLst/>
          </a:prstGeom>
          <a:noFill/>
        </p:spPr>
        <p:txBody>
          <a:bodyPr wrap="square" rtlCol="0">
            <a:spAutoFit/>
          </a:bodyPr>
          <a:lstStyle>
            <a:defPPr>
              <a:defRPr lang="en-US"/>
            </a:defPPr>
            <a:lvl1pPr>
              <a:defRPr sz="2000" b="1" u="sng">
                <a:latin typeface="Arial Black" panose="020B0A04020102020204" pitchFamily="34" charset="0"/>
              </a:defRPr>
            </a:lvl1pPr>
          </a:lstStyle>
          <a:p>
            <a:r>
              <a:rPr lang="en-US" dirty="0"/>
              <a:t>Rohit Waghmare</a:t>
            </a:r>
          </a:p>
          <a:p>
            <a:r>
              <a:rPr lang="en-US" u="none" dirty="0">
                <a:solidFill>
                  <a:schemeClr val="tx1">
                    <a:lumMod val="85000"/>
                    <a:lumOff val="15000"/>
                  </a:schemeClr>
                </a:solidFill>
                <a:latin typeface="+mn-lt"/>
              </a:rPr>
              <a:t>Data Analyst</a:t>
            </a:r>
            <a:endParaRPr lang="en-IN" u="none" dirty="0">
              <a:solidFill>
                <a:schemeClr val="tx1">
                  <a:lumMod val="85000"/>
                  <a:lumOff val="15000"/>
                </a:schemeClr>
              </a:solidFill>
              <a:latin typeface="+mn-lt"/>
            </a:endParaRPr>
          </a:p>
        </p:txBody>
      </p:sp>
      <p:sp>
        <p:nvSpPr>
          <p:cNvPr id="41" name="Freeform 25">
            <a:extLst>
              <a:ext uri="{FF2B5EF4-FFF2-40B4-BE49-F238E27FC236}">
                <a16:creationId xmlns:a16="http://schemas.microsoft.com/office/drawing/2014/main" id="{52404D8F-293C-2ACE-D053-FFBE653A02F2}"/>
              </a:ext>
            </a:extLst>
          </p:cNvPr>
          <p:cNvSpPr/>
          <p:nvPr/>
        </p:nvSpPr>
        <p:spPr>
          <a:xfrm>
            <a:off x="11475763" y="6992063"/>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pic>
        <p:nvPicPr>
          <p:cNvPr id="29" name="Picture 28">
            <a:extLst>
              <a:ext uri="{FF2B5EF4-FFF2-40B4-BE49-F238E27FC236}">
                <a16:creationId xmlns:a16="http://schemas.microsoft.com/office/drawing/2014/main" id="{4FDEA6C3-5F31-0D80-2B11-C314050F53B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521589" y="7020914"/>
            <a:ext cx="2045137" cy="2045137"/>
          </a:xfrm>
          <a:prstGeom prst="rect">
            <a:avLst/>
          </a:prstGeom>
        </p:spPr>
      </p:pic>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3695">
        <p159:morph option="byObject"/>
      </p:transition>
    </mc:Choice>
    <mc:Fallback xmlns="">
      <p:transition spd="slow" advTm="7369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1000"/>
                                        <p:tgtEl>
                                          <p:spTgt spid="23"/>
                                        </p:tgtEl>
                                      </p:cBhvr>
                                    </p:animEffect>
                                    <p:anim calcmode="lin" valueType="num">
                                      <p:cBhvr>
                                        <p:cTn id="15" dur="1000" fill="hold"/>
                                        <p:tgtEl>
                                          <p:spTgt spid="23"/>
                                        </p:tgtEl>
                                        <p:attrNameLst>
                                          <p:attrName>ppt_x</p:attrName>
                                        </p:attrNameLst>
                                      </p:cBhvr>
                                      <p:tavLst>
                                        <p:tav tm="0">
                                          <p:val>
                                            <p:strVal val="#ppt_x"/>
                                          </p:val>
                                        </p:tav>
                                        <p:tav tm="100000">
                                          <p:val>
                                            <p:strVal val="#ppt_x"/>
                                          </p:val>
                                        </p:tav>
                                      </p:tavLst>
                                    </p:anim>
                                    <p:anim calcmode="lin" valueType="num">
                                      <p:cBhvr>
                                        <p:cTn id="1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b="1" spc="-80" dirty="0">
                <a:solidFill>
                  <a:srgbClr val="FFFFFF"/>
                </a:solidFill>
                <a:latin typeface="Arial Black" panose="020B0A04020102020204"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b="1" u="sng" dirty="0">
                <a:solidFill>
                  <a:schemeClr val="bg1"/>
                </a:solidFill>
              </a:rPr>
              <a:t>Data Understanding</a:t>
            </a:r>
            <a:endParaRPr lang="en-IN" sz="2800" b="1" u="sng" dirty="0">
              <a:solidFill>
                <a:schemeClr val="bg1"/>
              </a:solidFill>
            </a:endParaRPr>
          </a:p>
        </p:txBody>
      </p:sp>
      <p:sp>
        <p:nvSpPr>
          <p:cNvPr id="40" name="TextBox 39">
            <a:extLst>
              <a:ext uri="{FF2B5EF4-FFF2-40B4-BE49-F238E27FC236}">
                <a16:creationId xmlns:a16="http://schemas.microsoft.com/office/drawing/2014/main" id="{8991B625-5E65-4399-B7EF-A90E482B29E0}"/>
              </a:ext>
            </a:extLst>
          </p:cNvPr>
          <p:cNvSpPr txBox="1"/>
          <p:nvPr/>
        </p:nvSpPr>
        <p:spPr>
          <a:xfrm>
            <a:off x="5764133" y="2965494"/>
            <a:ext cx="3379867"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b="1" u="sng" dirty="0">
                <a:solidFill>
                  <a:schemeClr val="bg1"/>
                </a:solidFill>
              </a:rPr>
              <a:t>Data Cleaning</a:t>
            </a:r>
            <a:endParaRPr lang="en-IN" sz="2800" b="1" u="sng" dirty="0">
              <a:solidFill>
                <a:schemeClr val="bg1"/>
              </a:solidFill>
            </a:endParaRPr>
          </a:p>
        </p:txBody>
      </p:sp>
      <p:sp>
        <p:nvSpPr>
          <p:cNvPr id="41" name="TextBox 40">
            <a:extLst>
              <a:ext uri="{FF2B5EF4-FFF2-40B4-BE49-F238E27FC236}">
                <a16:creationId xmlns:a16="http://schemas.microsoft.com/office/drawing/2014/main" id="{8FA6C4FC-CA89-4909-914E-10821BC58210}"/>
              </a:ext>
            </a:extLst>
          </p:cNvPr>
          <p:cNvSpPr txBox="1"/>
          <p:nvPr/>
        </p:nvSpPr>
        <p:spPr>
          <a:xfrm>
            <a:off x="7760097" y="4540640"/>
            <a:ext cx="3931575"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b="1" u="sng" dirty="0">
                <a:solidFill>
                  <a:schemeClr val="bg1"/>
                </a:solidFill>
              </a:rPr>
              <a:t>Data Modelling</a:t>
            </a:r>
            <a:endParaRPr lang="en-IN" sz="2800" b="1" u="sng" dirty="0">
              <a:solidFill>
                <a:schemeClr val="bg1"/>
              </a:solidFill>
            </a:endParaRPr>
          </a:p>
        </p:txBody>
      </p:sp>
      <p:sp>
        <p:nvSpPr>
          <p:cNvPr id="42" name="TextBox 41">
            <a:extLst>
              <a:ext uri="{FF2B5EF4-FFF2-40B4-BE49-F238E27FC236}">
                <a16:creationId xmlns:a16="http://schemas.microsoft.com/office/drawing/2014/main" id="{F2BF4D85-42CE-4C07-A46F-225FCAA25954}"/>
              </a:ext>
            </a:extLst>
          </p:cNvPr>
          <p:cNvSpPr txBox="1"/>
          <p:nvPr/>
        </p:nvSpPr>
        <p:spPr>
          <a:xfrm>
            <a:off x="9849014" y="6184630"/>
            <a:ext cx="3685315"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b="1" u="sng" dirty="0">
                <a:solidFill>
                  <a:schemeClr val="bg1"/>
                </a:solidFill>
              </a:rPr>
              <a:t>Data Analysis</a:t>
            </a:r>
            <a:endParaRPr lang="en-IN" sz="2800" b="1" u="sng" dirty="0">
              <a:solidFill>
                <a:schemeClr val="bg1"/>
              </a:solidFill>
            </a:endParaRPr>
          </a:p>
        </p:txBody>
      </p:sp>
      <p:sp>
        <p:nvSpPr>
          <p:cNvPr id="43" name="TextBox 42">
            <a:extLst>
              <a:ext uri="{FF2B5EF4-FFF2-40B4-BE49-F238E27FC236}">
                <a16:creationId xmlns:a16="http://schemas.microsoft.com/office/drawing/2014/main" id="{1AC58DA2-8A77-4978-A07E-95D1583F33C6}"/>
              </a:ext>
            </a:extLst>
          </p:cNvPr>
          <p:cNvSpPr txBox="1"/>
          <p:nvPr/>
        </p:nvSpPr>
        <p:spPr>
          <a:xfrm>
            <a:off x="11325678" y="7918614"/>
            <a:ext cx="3685315"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b="1" u="sng" dirty="0">
                <a:solidFill>
                  <a:schemeClr val="bg1"/>
                </a:solidFill>
              </a:rPr>
              <a:t>Uncover Insights</a:t>
            </a:r>
            <a:endParaRPr lang="en-IN" sz="2800" b="1" u="sng" dirty="0">
              <a:solidFill>
                <a:schemeClr val="bg1"/>
              </a:solidFill>
            </a:endParaRPr>
          </a:p>
        </p:txBody>
      </p:sp>
    </p:spTree>
  </p:cSld>
  <p:clrMapOvr>
    <a:masterClrMapping/>
  </p:clrMapOvr>
  <p:transition spd="slow" advTm="84674">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167051"/>
          </a:xfrm>
          <a:prstGeom prst="rect">
            <a:avLst/>
          </a:prstGeom>
        </p:spPr>
        <p:txBody>
          <a:bodyPr lIns="0" tIns="0" rIns="0" bIns="0" rtlCol="0" anchor="t">
            <a:spAutoFit/>
          </a:bodyPr>
          <a:lstStyle/>
          <a:p>
            <a:pPr>
              <a:lnSpc>
                <a:spcPts val="9600"/>
              </a:lnSpc>
            </a:pPr>
            <a:r>
              <a:rPr lang="en-US" sz="7200" b="1" u="sng" spc="-80" dirty="0">
                <a:solidFill>
                  <a:srgbClr val="000000"/>
                </a:solidFill>
                <a:effectLst>
                  <a:outerShdw blurRad="38100" dist="38100" dir="2700000" algn="tl">
                    <a:srgbClr val="000000">
                      <a:alpha val="43137"/>
                    </a:srgbClr>
                  </a:outerShdw>
                </a:effectLst>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959791F5-88FE-45E3-8923-DACE504A3BC3}"/>
              </a:ext>
            </a:extLst>
          </p:cNvPr>
          <p:cNvSpPr txBox="1"/>
          <p:nvPr/>
        </p:nvSpPr>
        <p:spPr>
          <a:xfrm>
            <a:off x="2851268" y="4058699"/>
            <a:ext cx="1524000" cy="1815882"/>
          </a:xfrm>
          <a:prstGeom prst="rect">
            <a:avLst/>
          </a:prstGeom>
          <a:noFill/>
        </p:spPr>
        <p:txBody>
          <a:bodyPr wrap="square" rtlCol="0">
            <a:spAutoFit/>
          </a:bodyPr>
          <a:lstStyle/>
          <a:p>
            <a:pPr algn="ctr"/>
            <a:r>
              <a:rPr lang="en-US" sz="4800" b="1" u="sng" dirty="0">
                <a:solidFill>
                  <a:srgbClr val="A100FF"/>
                </a:solidFill>
              </a:rPr>
              <a:t>16</a:t>
            </a:r>
          </a:p>
          <a:p>
            <a:pPr algn="ctr"/>
            <a:endParaRPr lang="en-US" sz="2400" dirty="0"/>
          </a:p>
          <a:p>
            <a:pPr algn="ctr"/>
            <a:r>
              <a:rPr lang="en-US" sz="2000" b="1" dirty="0"/>
              <a:t>Unique Categories</a:t>
            </a:r>
            <a:endParaRPr lang="en-IN" sz="2000" b="1" dirty="0"/>
          </a:p>
        </p:txBody>
      </p:sp>
      <p:sp>
        <p:nvSpPr>
          <p:cNvPr id="17" name="TextBox 16">
            <a:extLst>
              <a:ext uri="{FF2B5EF4-FFF2-40B4-BE49-F238E27FC236}">
                <a16:creationId xmlns:a16="http://schemas.microsoft.com/office/drawing/2014/main" id="{E1615619-1B82-46C0-8A9C-43A8D8691A88}"/>
              </a:ext>
            </a:extLst>
          </p:cNvPr>
          <p:cNvSpPr txBox="1"/>
          <p:nvPr/>
        </p:nvSpPr>
        <p:spPr>
          <a:xfrm>
            <a:off x="7391400" y="4058699"/>
            <a:ext cx="2837052" cy="1600438"/>
          </a:xfrm>
          <a:prstGeom prst="rect">
            <a:avLst/>
          </a:prstGeom>
          <a:noFill/>
        </p:spPr>
        <p:txBody>
          <a:bodyPr wrap="square" rtlCol="0">
            <a:spAutoFit/>
          </a:bodyPr>
          <a:lstStyle/>
          <a:p>
            <a:pPr algn="ctr"/>
            <a:r>
              <a:rPr lang="en-US" sz="4800" b="1" u="sng" dirty="0">
                <a:solidFill>
                  <a:srgbClr val="A100FF"/>
                </a:solidFill>
              </a:rPr>
              <a:t>Anima</a:t>
            </a:r>
            <a:r>
              <a:rPr lang="en-US" sz="5400" dirty="0">
                <a:solidFill>
                  <a:srgbClr val="A100FF"/>
                </a:solidFill>
              </a:rPr>
              <a:t>l</a:t>
            </a:r>
          </a:p>
          <a:p>
            <a:pPr algn="ctr"/>
            <a:endParaRPr lang="en-US" sz="2400" dirty="0"/>
          </a:p>
          <a:p>
            <a:pPr algn="ctr"/>
            <a:r>
              <a:rPr lang="en-US" sz="2000" b="1" dirty="0"/>
              <a:t>Most Favorite Category</a:t>
            </a:r>
            <a:endParaRPr lang="en-IN" sz="2000" b="1" dirty="0"/>
          </a:p>
        </p:txBody>
      </p:sp>
      <p:sp>
        <p:nvSpPr>
          <p:cNvPr id="18" name="TextBox 17">
            <a:extLst>
              <a:ext uri="{FF2B5EF4-FFF2-40B4-BE49-F238E27FC236}">
                <a16:creationId xmlns:a16="http://schemas.microsoft.com/office/drawing/2014/main"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a16="http://schemas.microsoft.com/office/drawing/2014/main" id="{DED1CC85-9035-45EE-ACF1-34DB411300CA}"/>
              </a:ext>
            </a:extLst>
          </p:cNvPr>
          <p:cNvSpPr txBox="1"/>
          <p:nvPr/>
        </p:nvSpPr>
        <p:spPr>
          <a:xfrm>
            <a:off x="12345302" y="4064943"/>
            <a:ext cx="3622298" cy="1815882"/>
          </a:xfrm>
          <a:prstGeom prst="rect">
            <a:avLst/>
          </a:prstGeom>
          <a:noFill/>
        </p:spPr>
        <p:txBody>
          <a:bodyPr wrap="square" rtlCol="0">
            <a:spAutoFit/>
          </a:bodyPr>
          <a:lstStyle/>
          <a:p>
            <a:pPr algn="ctr"/>
            <a:r>
              <a:rPr lang="en-US" sz="4800" b="1" u="sng" dirty="0">
                <a:solidFill>
                  <a:srgbClr val="A100FF"/>
                </a:solidFill>
              </a:rPr>
              <a:t>May</a:t>
            </a:r>
          </a:p>
          <a:p>
            <a:pPr algn="ctr"/>
            <a:endParaRPr lang="en-US" sz="2400" dirty="0"/>
          </a:p>
          <a:p>
            <a:pPr algn="ctr"/>
            <a:r>
              <a:rPr lang="en-US" sz="2000" b="1" dirty="0"/>
              <a:t>Month with</a:t>
            </a:r>
          </a:p>
          <a:p>
            <a:pPr algn="ctr"/>
            <a:r>
              <a:rPr lang="en-US" sz="2000" b="1" dirty="0"/>
              <a:t> Most Number of posts</a:t>
            </a:r>
            <a:endParaRPr lang="en-IN" sz="2000" b="1" dirty="0"/>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0147">
        <p159:morph option="byObject"/>
      </p:transition>
    </mc:Choice>
    <mc:Fallback xmlns="">
      <p:transition spd="slow" advTm="5014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grpSp>
        <p:nvGrpSpPr>
          <p:cNvPr id="27" name="Group 26">
            <a:extLst>
              <a:ext uri="{FF2B5EF4-FFF2-40B4-BE49-F238E27FC236}">
                <a16:creationId xmlns:a16="http://schemas.microsoft.com/office/drawing/2014/main" id="{584DD03D-5A24-1AD8-887D-B7D5FFC1D1DD}"/>
              </a:ext>
            </a:extLst>
          </p:cNvPr>
          <p:cNvGrpSpPr/>
          <p:nvPr/>
        </p:nvGrpSpPr>
        <p:grpSpPr>
          <a:xfrm>
            <a:off x="3886200" y="2171700"/>
            <a:ext cx="11509181" cy="6858000"/>
            <a:chOff x="0" y="0"/>
            <a:chExt cx="4800600" cy="3028950"/>
          </a:xfrm>
          <a:scene3d>
            <a:camera prst="orthographicFront">
              <a:rot lat="0" lon="0" rev="0"/>
            </a:camera>
            <a:lightRig rig="chilly" dir="t">
              <a:rot lat="0" lon="0" rev="18480000"/>
            </a:lightRig>
          </a:scene3d>
        </p:grpSpPr>
        <p:sp>
          <p:nvSpPr>
            <p:cNvPr id="28" name="Rectangle: Rounded Corners 27">
              <a:extLst>
                <a:ext uri="{FF2B5EF4-FFF2-40B4-BE49-F238E27FC236}">
                  <a16:creationId xmlns:a16="http://schemas.microsoft.com/office/drawing/2014/main" id="{14F7F026-4738-2785-9CD2-E32D1DFDEC36}"/>
                </a:ext>
              </a:extLst>
            </p:cNvPr>
            <p:cNvSpPr/>
            <p:nvPr/>
          </p:nvSpPr>
          <p:spPr>
            <a:xfrm>
              <a:off x="0" y="0"/>
              <a:ext cx="4800600" cy="3028950"/>
            </a:xfrm>
            <a:prstGeom prst="round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a:effectLst/>
            <a:sp3d prstMaterial="clear">
              <a:bevelT h="63500"/>
            </a:sp3d>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graphicFrame>
          <p:nvGraphicFramePr>
            <p:cNvPr id="30" name="Chart 29">
              <a:extLst>
                <a:ext uri="{FF2B5EF4-FFF2-40B4-BE49-F238E27FC236}">
                  <a16:creationId xmlns:a16="http://schemas.microsoft.com/office/drawing/2014/main" id="{DE0FE3F7-95C8-CBF0-63E9-805B98AF4A0E}"/>
                </a:ext>
              </a:extLst>
            </p:cNvPr>
            <p:cNvGraphicFramePr/>
            <p:nvPr>
              <p:extLst>
                <p:ext uri="{D42A27DB-BD31-4B8C-83A1-F6EECF244321}">
                  <p14:modId xmlns:p14="http://schemas.microsoft.com/office/powerpoint/2010/main" val="499322749"/>
                </p:ext>
              </p:extLst>
            </p:nvPr>
          </p:nvGraphicFramePr>
          <p:xfrm>
            <a:off x="61911" y="209550"/>
            <a:ext cx="4614863" cy="2743200"/>
          </p:xfrm>
          <a:graphic>
            <a:graphicData uri="http://schemas.openxmlformats.org/drawingml/2006/chart">
              <c:chart xmlns:c="http://schemas.openxmlformats.org/drawingml/2006/chart" xmlns:r="http://schemas.openxmlformats.org/officeDocument/2006/relationships" r:id="rId8"/>
            </a:graphicData>
          </a:graphic>
        </p:graphicFrame>
      </p:grpSp>
      <p:sp>
        <p:nvSpPr>
          <p:cNvPr id="31" name="TextBox 30">
            <a:extLst>
              <a:ext uri="{FF2B5EF4-FFF2-40B4-BE49-F238E27FC236}">
                <a16:creationId xmlns:a16="http://schemas.microsoft.com/office/drawing/2014/main" id="{25651A56-232C-75BA-6458-066E2289CD77}"/>
              </a:ext>
            </a:extLst>
          </p:cNvPr>
          <p:cNvSpPr txBox="1"/>
          <p:nvPr/>
        </p:nvSpPr>
        <p:spPr>
          <a:xfrm>
            <a:off x="4725404" y="1596628"/>
            <a:ext cx="6945567" cy="369332"/>
          </a:xfrm>
          <a:prstGeom prst="rect">
            <a:avLst/>
          </a:prstGeom>
          <a:noFill/>
        </p:spPr>
        <p:txBody>
          <a:bodyPr wrap="square" rtlCol="0">
            <a:spAutoFit/>
          </a:bodyPr>
          <a:lstStyle/>
          <a:p>
            <a:r>
              <a:rPr lang="en-US" b="1" u="sng" dirty="0">
                <a:latin typeface="Bookman Old Style" panose="02050604050505020204" pitchFamily="18" charset="0"/>
              </a:rPr>
              <a:t>Top 5 categories with the largest popularity</a:t>
            </a:r>
            <a:endParaRPr lang="en-US" dirty="0"/>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5983">
        <p159:morph option="byObject"/>
      </p:transition>
    </mc:Choice>
    <mc:Fallback xmlns="">
      <p:transition spd="slow" advTm="75983">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grpSp>
        <p:nvGrpSpPr>
          <p:cNvPr id="27" name="Group 26">
            <a:extLst>
              <a:ext uri="{FF2B5EF4-FFF2-40B4-BE49-F238E27FC236}">
                <a16:creationId xmlns:a16="http://schemas.microsoft.com/office/drawing/2014/main" id="{F35CFE29-14C6-9D92-9E23-4979843C1394}"/>
              </a:ext>
            </a:extLst>
          </p:cNvPr>
          <p:cNvGrpSpPr/>
          <p:nvPr/>
        </p:nvGrpSpPr>
        <p:grpSpPr>
          <a:xfrm>
            <a:off x="4306199" y="2051490"/>
            <a:ext cx="11401768" cy="6463132"/>
            <a:chOff x="0" y="-66676"/>
            <a:chExt cx="4800600" cy="3143250"/>
          </a:xfrm>
        </p:grpSpPr>
        <p:sp>
          <p:nvSpPr>
            <p:cNvPr id="28" name="Rectangle: Rounded Corners 27">
              <a:extLst>
                <a:ext uri="{FF2B5EF4-FFF2-40B4-BE49-F238E27FC236}">
                  <a16:creationId xmlns:a16="http://schemas.microsoft.com/office/drawing/2014/main" id="{D06ABC25-1739-1DE4-97A5-2FA3EE353C2A}"/>
                </a:ext>
              </a:extLst>
            </p:cNvPr>
            <p:cNvSpPr/>
            <p:nvPr/>
          </p:nvSpPr>
          <p:spPr>
            <a:xfrm>
              <a:off x="0" y="47624"/>
              <a:ext cx="4800600" cy="3028950"/>
            </a:xfrm>
            <a:prstGeom prst="roundRect">
              <a:avLst/>
            </a:prstGeom>
            <a:solidFill>
              <a:schemeClr val="bg1"/>
            </a:solidFill>
            <a:effectLst>
              <a:innerShdw blurRad="63500" dist="50800" dir="189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graphicFrame>
          <p:nvGraphicFramePr>
            <p:cNvPr id="29" name="Chart 28">
              <a:extLst>
                <a:ext uri="{FF2B5EF4-FFF2-40B4-BE49-F238E27FC236}">
                  <a16:creationId xmlns:a16="http://schemas.microsoft.com/office/drawing/2014/main" id="{DEEEC18A-6762-4F58-B1BE-45E18571ACB1}"/>
                </a:ext>
              </a:extLst>
            </p:cNvPr>
            <p:cNvGraphicFramePr>
              <a:graphicFrameLocks/>
            </p:cNvGraphicFramePr>
            <p:nvPr>
              <p:extLst>
                <p:ext uri="{D42A27DB-BD31-4B8C-83A1-F6EECF244321}">
                  <p14:modId xmlns:p14="http://schemas.microsoft.com/office/powerpoint/2010/main" val="3286826252"/>
                </p:ext>
              </p:extLst>
            </p:nvPr>
          </p:nvGraphicFramePr>
          <p:xfrm>
            <a:off x="98145" y="-66676"/>
            <a:ext cx="4648200" cy="3143250"/>
          </p:xfrm>
          <a:graphic>
            <a:graphicData uri="http://schemas.openxmlformats.org/drawingml/2006/chart">
              <c:chart xmlns:c="http://schemas.openxmlformats.org/drawingml/2006/chart" xmlns:r="http://schemas.openxmlformats.org/officeDocument/2006/relationships" r:id="rId8"/>
            </a:graphicData>
          </a:graphic>
        </p:graphicFrame>
      </p:grpSp>
      <p:sp>
        <p:nvSpPr>
          <p:cNvPr id="30" name="TextBox 29">
            <a:extLst>
              <a:ext uri="{FF2B5EF4-FFF2-40B4-BE49-F238E27FC236}">
                <a16:creationId xmlns:a16="http://schemas.microsoft.com/office/drawing/2014/main" id="{FA7E546F-8DEC-9287-A47F-4D15DBB888F5}"/>
              </a:ext>
            </a:extLst>
          </p:cNvPr>
          <p:cNvSpPr txBox="1"/>
          <p:nvPr/>
        </p:nvSpPr>
        <p:spPr>
          <a:xfrm>
            <a:off x="5583504" y="1657477"/>
            <a:ext cx="6613577" cy="369332"/>
          </a:xfrm>
          <a:prstGeom prst="rect">
            <a:avLst/>
          </a:prstGeom>
          <a:noFill/>
        </p:spPr>
        <p:txBody>
          <a:bodyPr wrap="square" rtlCol="0">
            <a:spAutoFit/>
          </a:bodyPr>
          <a:lstStyle/>
          <a:p>
            <a:r>
              <a:rPr lang="en-US" b="1" u="sng" dirty="0">
                <a:latin typeface="Bookman Old Style" panose="02050604050505020204" pitchFamily="18" charset="0"/>
              </a:rPr>
              <a:t>Content type by there score percentage:</a:t>
            </a:r>
          </a:p>
        </p:txBody>
      </p:sp>
    </p:spTree>
    <p:custDataLst>
      <p:tags r:id="rId1"/>
    </p:custDataLst>
    <p:extLst>
      <p:ext uri="{BB962C8B-B14F-4D97-AF65-F5344CB8AC3E}">
        <p14:creationId xmlns:p14="http://schemas.microsoft.com/office/powerpoint/2010/main" val="2453851658"/>
      </p:ext>
    </p:extLst>
  </p:cSld>
  <p:clrMapOvr>
    <a:masterClrMapping/>
  </p:clrMapOvr>
  <p:transition spd="slow" advTm="24238">
    <p:push dir="u"/>
  </p:transition>
</p:sld>
</file>

<file path=ppt/tags/tag1.xml><?xml version="1.0" encoding="utf-8"?>
<p:tagLst xmlns:a="http://schemas.openxmlformats.org/drawingml/2006/main" xmlns:r="http://schemas.openxmlformats.org/officeDocument/2006/relationships" xmlns:p="http://schemas.openxmlformats.org/presentationml/2006/main">
  <p:tag name="TIMING" val="|0.2"/>
</p:tagLst>
</file>

<file path=ppt/tags/tag10.xml><?xml version="1.0" encoding="utf-8"?>
<p:tagLst xmlns:a="http://schemas.openxmlformats.org/drawingml/2006/main" xmlns:r="http://schemas.openxmlformats.org/officeDocument/2006/relationships" xmlns:p="http://schemas.openxmlformats.org/presentationml/2006/main">
  <p:tag name="TIMING" val="|0.7"/>
</p:tagLst>
</file>

<file path=ppt/tags/tag11.xml><?xml version="1.0" encoding="utf-8"?>
<p:tagLst xmlns:a="http://schemas.openxmlformats.org/drawingml/2006/main" xmlns:r="http://schemas.openxmlformats.org/officeDocument/2006/relationships" xmlns:p="http://schemas.openxmlformats.org/presentationml/2006/main">
  <p:tag name="TIMING" val="|0.3"/>
</p:tagLst>
</file>

<file path=ppt/tags/tag2.xml><?xml version="1.0" encoding="utf-8"?>
<p:tagLst xmlns:a="http://schemas.openxmlformats.org/drawingml/2006/main" xmlns:r="http://schemas.openxmlformats.org/officeDocument/2006/relationships" xmlns:p="http://schemas.openxmlformats.org/presentationml/2006/main">
  <p:tag name="TIMING" val="|1.4"/>
</p:tagLst>
</file>

<file path=ppt/tags/tag3.xml><?xml version="1.0" encoding="utf-8"?>
<p:tagLst xmlns:a="http://schemas.openxmlformats.org/drawingml/2006/main" xmlns:r="http://schemas.openxmlformats.org/officeDocument/2006/relationships" xmlns:p="http://schemas.openxmlformats.org/presentationml/2006/main">
  <p:tag name="TIMING" val="|1.8"/>
</p:tagLst>
</file>

<file path=ppt/tags/tag4.xml><?xml version="1.0" encoding="utf-8"?>
<p:tagLst xmlns:a="http://schemas.openxmlformats.org/drawingml/2006/main" xmlns:r="http://schemas.openxmlformats.org/officeDocument/2006/relationships" xmlns:p="http://schemas.openxmlformats.org/presentationml/2006/main">
  <p:tag name="TIMING" val="|1.2"/>
</p:tagLst>
</file>

<file path=ppt/tags/tag5.xml><?xml version="1.0" encoding="utf-8"?>
<p:tagLst xmlns:a="http://schemas.openxmlformats.org/drawingml/2006/main" xmlns:r="http://schemas.openxmlformats.org/officeDocument/2006/relationships" xmlns:p="http://schemas.openxmlformats.org/presentationml/2006/main">
  <p:tag name="TIMING" val="|7.2|25.2|21.9"/>
</p:tagLst>
</file>

<file path=ppt/tags/tag6.xml><?xml version="1.0" encoding="utf-8"?>
<p:tagLst xmlns:a="http://schemas.openxmlformats.org/drawingml/2006/main" xmlns:r="http://schemas.openxmlformats.org/officeDocument/2006/relationships" xmlns:p="http://schemas.openxmlformats.org/presentationml/2006/main">
  <p:tag name="TIMING" val="|16.3|17.6|7.4"/>
</p:tagLst>
</file>

<file path=ppt/tags/tag7.xml><?xml version="1.0" encoding="utf-8"?>
<p:tagLst xmlns:a="http://schemas.openxmlformats.org/drawingml/2006/main" xmlns:r="http://schemas.openxmlformats.org/officeDocument/2006/relationships" xmlns:p="http://schemas.openxmlformats.org/presentationml/2006/main">
  <p:tag name="TIMING" val="|1.5|2.1|1|1.9|2.3|1.5"/>
</p:tagLst>
</file>

<file path=ppt/tags/tag8.xml><?xml version="1.0" encoding="utf-8"?>
<p:tagLst xmlns:a="http://schemas.openxmlformats.org/drawingml/2006/main" xmlns:r="http://schemas.openxmlformats.org/officeDocument/2006/relationships" xmlns:p="http://schemas.openxmlformats.org/presentationml/2006/main">
  <p:tag name="TIMING" val="|1.9|1.4|1|4.1|1.2"/>
</p:tagLst>
</file>

<file path=ppt/tags/tag9.xml><?xml version="1.0" encoding="utf-8"?>
<p:tagLst xmlns:a="http://schemas.openxmlformats.org/drawingml/2006/main" xmlns:r="http://schemas.openxmlformats.org/officeDocument/2006/relationships" xmlns:p="http://schemas.openxmlformats.org/presentationml/2006/main">
  <p:tag name="TIMING" val="|0.5|16.4|34.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721</TotalTime>
  <Words>1644</Words>
  <Application>Microsoft Office PowerPoint</Application>
  <PresentationFormat>Custom</PresentationFormat>
  <Paragraphs>158</Paragraphs>
  <Slides>12</Slides>
  <Notes>12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vt:i4>
      </vt:variant>
    </vt:vector>
  </HeadingPairs>
  <TitlesOfParts>
    <vt:vector size="26" baseType="lpstr">
      <vt:lpstr>Franklin Gothic Demi</vt:lpstr>
      <vt:lpstr>Franklin Gothic Heavy</vt:lpstr>
      <vt:lpstr>Inter</vt:lpstr>
      <vt:lpstr>Bookman Old Style</vt:lpstr>
      <vt:lpstr>Wingdings</vt:lpstr>
      <vt:lpstr>Clear Sans Regular Bold</vt:lpstr>
      <vt:lpstr>Graphik Regular</vt:lpstr>
      <vt:lpstr>Calibri</vt:lpstr>
      <vt:lpstr>Arial</vt:lpstr>
      <vt:lpstr>Aptos Narrow</vt:lpstr>
      <vt:lpstr>Arial Black</vt:lpstr>
      <vt:lpstr>Söhne</vt:lpstr>
      <vt:lpstr>Bahnschrift SemiCondensed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rohit waghmare</cp:lastModifiedBy>
  <cp:revision>49</cp:revision>
  <dcterms:created xsi:type="dcterms:W3CDTF">2006-08-16T00:00:00Z</dcterms:created>
  <dcterms:modified xsi:type="dcterms:W3CDTF">2024-10-16T03:13:48Z</dcterms:modified>
  <dc:identifier>DAEhDyfaYKE</dc:identifier>
</cp:coreProperties>
</file>