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6.jpeg" ContentType="image/jpeg"/>
  <Override PartName="/ppt/media/image12.jpeg" ContentType="image/jpeg"/>
  <Override PartName="/ppt/media/image11.jpeg" ContentType="image/jpeg"/>
  <Override PartName="/ppt/media/image10.jpeg" ContentType="image/jpeg"/>
  <Override PartName="/ppt/media/image9.png" ContentType="image/png"/>
  <Override PartName="/ppt/media/image15.jpeg" ContentType="image/jpeg"/>
  <Override PartName="/ppt/media/image8.png" ContentType="image/png"/>
  <Override PartName="/ppt/media/image7.png" ContentType="image/png"/>
  <Override PartName="/ppt/media/image13.jpeg" ContentType="image/jpeg"/>
  <Override PartName="/ppt/media/image2.png" ContentType="image/png"/>
  <Override PartName="/ppt/media/image1.png" ContentType="image/png"/>
  <Override PartName="/ppt/media/image3.png" ContentType="image/png"/>
  <Override PartName="/ppt/media/image4.png" ContentType="image/png"/>
  <Override PartName="/ppt/media/image14.jpeg" ContentType="image/jpe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7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8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8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8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8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8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9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9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9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9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9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9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0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0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0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0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0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0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9370800" y="0"/>
            <a:ext cx="1219320" cy="685800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1" name="Line 2"/>
          <p:cNvSpPr/>
          <p:nvPr/>
        </p:nvSpPr>
        <p:spPr>
          <a:xfrm flipH="1">
            <a:off x="7425000" y="3681360"/>
            <a:ext cx="4763520" cy="317664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2" name="CustomShape 3"/>
          <p:cNvSpPr/>
          <p:nvPr/>
        </p:nvSpPr>
        <p:spPr>
          <a:xfrm>
            <a:off x="9181440" y="-8640"/>
            <a:ext cx="3006000" cy="68652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9603360" y="-8640"/>
            <a:ext cx="2586960" cy="68652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8932320" y="3048120"/>
            <a:ext cx="3258360" cy="3808440"/>
          </a:xfrm>
          <a:prstGeom prst="triangle">
            <a:avLst>
              <a:gd name="adj" fmla="val 100000"/>
            </a:avLst>
          </a:prstGeom>
          <a:solidFill>
            <a:schemeClr val="accent1">
              <a:lumMod val="75000"/>
              <a:alpha val="66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9334440" y="-8640"/>
            <a:ext cx="2853000" cy="68652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10898640" y="-8640"/>
            <a:ext cx="1288800" cy="686520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938960" y="-8640"/>
            <a:ext cx="1248480" cy="686520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371600" y="3589920"/>
            <a:ext cx="1815840" cy="3266640"/>
          </a:xfrm>
          <a:prstGeom prst="triangle">
            <a:avLst>
              <a:gd name="adj" fmla="val 100000"/>
            </a:avLst>
          </a:prstGeom>
          <a:solidFill>
            <a:schemeClr val="accent1">
              <a:lumMod val="75000"/>
              <a:alpha val="66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0" y="4013280"/>
            <a:ext cx="447120" cy="2843280"/>
          </a:xfrm>
          <a:prstGeom prst="triangle">
            <a:avLst>
              <a:gd name="adj" fmla="val 0"/>
            </a:avLst>
          </a:prstGeom>
          <a:solidFill>
            <a:schemeClr val="accent1">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PlaceHolder 1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1" name="PlaceHolder 1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Line 1"/>
          <p:cNvSpPr/>
          <p:nvPr/>
        </p:nvSpPr>
        <p:spPr>
          <a:xfrm>
            <a:off x="9370800" y="0"/>
            <a:ext cx="1219320" cy="685800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49" name="Line 2"/>
          <p:cNvSpPr/>
          <p:nvPr/>
        </p:nvSpPr>
        <p:spPr>
          <a:xfrm flipH="1">
            <a:off x="7425000" y="3681360"/>
            <a:ext cx="4763520" cy="317664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50" name="CustomShape 3"/>
          <p:cNvSpPr/>
          <p:nvPr/>
        </p:nvSpPr>
        <p:spPr>
          <a:xfrm>
            <a:off x="9181440" y="-8640"/>
            <a:ext cx="3006000" cy="68652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 name="CustomShape 4"/>
          <p:cNvSpPr/>
          <p:nvPr/>
        </p:nvSpPr>
        <p:spPr>
          <a:xfrm>
            <a:off x="9603360" y="-8640"/>
            <a:ext cx="2586960" cy="68652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 name="CustomShape 5"/>
          <p:cNvSpPr/>
          <p:nvPr/>
        </p:nvSpPr>
        <p:spPr>
          <a:xfrm>
            <a:off x="8932320" y="3048120"/>
            <a:ext cx="3258360" cy="3808440"/>
          </a:xfrm>
          <a:prstGeom prst="triangle">
            <a:avLst>
              <a:gd name="adj" fmla="val 100000"/>
            </a:avLst>
          </a:prstGeom>
          <a:solidFill>
            <a:schemeClr val="accent1">
              <a:lumMod val="75000"/>
              <a:alpha val="66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 name="CustomShape 6"/>
          <p:cNvSpPr/>
          <p:nvPr/>
        </p:nvSpPr>
        <p:spPr>
          <a:xfrm>
            <a:off x="9334440" y="-8640"/>
            <a:ext cx="2853000" cy="68652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 name="CustomShape 7"/>
          <p:cNvSpPr/>
          <p:nvPr/>
        </p:nvSpPr>
        <p:spPr>
          <a:xfrm>
            <a:off x="10898640" y="-8640"/>
            <a:ext cx="1288800" cy="686520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5" name="CustomShape 8"/>
          <p:cNvSpPr/>
          <p:nvPr/>
        </p:nvSpPr>
        <p:spPr>
          <a:xfrm>
            <a:off x="10938960" y="-8640"/>
            <a:ext cx="1248480" cy="686520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6" name="CustomShape 9"/>
          <p:cNvSpPr/>
          <p:nvPr/>
        </p:nvSpPr>
        <p:spPr>
          <a:xfrm>
            <a:off x="10371600" y="3589920"/>
            <a:ext cx="1815840" cy="3266640"/>
          </a:xfrm>
          <a:prstGeom prst="triangle">
            <a:avLst>
              <a:gd name="adj" fmla="val 100000"/>
            </a:avLst>
          </a:prstGeom>
          <a:solidFill>
            <a:schemeClr val="accent1">
              <a:lumMod val="75000"/>
              <a:alpha val="66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7" name="CustomShape 10"/>
          <p:cNvSpPr/>
          <p:nvPr/>
        </p:nvSpPr>
        <p:spPr>
          <a:xfrm>
            <a:off x="0" y="4013280"/>
            <a:ext cx="447120" cy="2843280"/>
          </a:xfrm>
          <a:prstGeom prst="triangle">
            <a:avLst>
              <a:gd name="adj" fmla="val 0"/>
            </a:avLst>
          </a:prstGeom>
          <a:solidFill>
            <a:schemeClr val="accent1">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8" name="CustomShape 11"/>
          <p:cNvSpPr/>
          <p:nvPr/>
        </p:nvSpPr>
        <p:spPr>
          <a:xfrm>
            <a:off x="0" y="-7920"/>
            <a:ext cx="862200" cy="5696640"/>
          </a:xfrm>
          <a:custGeom>
            <a:avLst/>
            <a:gd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9" name="Line 12"/>
          <p:cNvSpPr/>
          <p:nvPr/>
        </p:nvSpPr>
        <p:spPr>
          <a:xfrm>
            <a:off x="9370800" y="0"/>
            <a:ext cx="1219320" cy="685800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60" name="Line 13"/>
          <p:cNvSpPr/>
          <p:nvPr/>
        </p:nvSpPr>
        <p:spPr>
          <a:xfrm flipH="1">
            <a:off x="7425000" y="3681360"/>
            <a:ext cx="4763520" cy="317664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61" name="CustomShape 14"/>
          <p:cNvSpPr/>
          <p:nvPr/>
        </p:nvSpPr>
        <p:spPr>
          <a:xfrm>
            <a:off x="9181440" y="-8640"/>
            <a:ext cx="3006000" cy="68652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 name="CustomShape 15"/>
          <p:cNvSpPr/>
          <p:nvPr/>
        </p:nvSpPr>
        <p:spPr>
          <a:xfrm>
            <a:off x="9603360" y="-8640"/>
            <a:ext cx="2586960" cy="68652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 name="CustomShape 16"/>
          <p:cNvSpPr/>
          <p:nvPr/>
        </p:nvSpPr>
        <p:spPr>
          <a:xfrm>
            <a:off x="8932320" y="3048120"/>
            <a:ext cx="3258360" cy="3808440"/>
          </a:xfrm>
          <a:prstGeom prst="triangle">
            <a:avLst>
              <a:gd name="adj" fmla="val 100000"/>
            </a:avLst>
          </a:prstGeom>
          <a:solidFill>
            <a:schemeClr val="accent1">
              <a:lumMod val="75000"/>
              <a:alpha val="66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17"/>
          <p:cNvSpPr/>
          <p:nvPr/>
        </p:nvSpPr>
        <p:spPr>
          <a:xfrm>
            <a:off x="9334440" y="-8640"/>
            <a:ext cx="2853000" cy="68652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18"/>
          <p:cNvSpPr/>
          <p:nvPr/>
        </p:nvSpPr>
        <p:spPr>
          <a:xfrm>
            <a:off x="10898640" y="-8640"/>
            <a:ext cx="1288800" cy="686520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CustomShape 19"/>
          <p:cNvSpPr/>
          <p:nvPr/>
        </p:nvSpPr>
        <p:spPr>
          <a:xfrm>
            <a:off x="10938960" y="-8640"/>
            <a:ext cx="1248480" cy="686520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20"/>
          <p:cNvSpPr/>
          <p:nvPr/>
        </p:nvSpPr>
        <p:spPr>
          <a:xfrm>
            <a:off x="10371600" y="3589920"/>
            <a:ext cx="1815840" cy="3266640"/>
          </a:xfrm>
          <a:prstGeom prst="triangle">
            <a:avLst>
              <a:gd name="adj" fmla="val 100000"/>
            </a:avLst>
          </a:prstGeom>
          <a:solidFill>
            <a:schemeClr val="accent1">
              <a:lumMod val="75000"/>
              <a:alpha val="66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PlaceHolder 2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69" name="PlaceHolder 2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image" Target="../media/image13.jpeg"/><Relationship Id="rId4"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image" Target="../media/image16.jpeg"/><Relationship Id="rId4"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677160" y="609480"/>
            <a:ext cx="8595360" cy="9756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5fcbef"/>
                </a:solidFill>
                <a:latin typeface="Trebuchet MS"/>
                <a:ea typeface="DejaVu Sans"/>
              </a:rPr>
              <a:t>                 </a:t>
            </a:r>
            <a:r>
              <a:rPr b="0" lang="en-IN" sz="3600" spc="-1" strike="noStrike">
                <a:solidFill>
                  <a:srgbClr val="5fcbef"/>
                </a:solidFill>
                <a:latin typeface="Trebuchet MS"/>
                <a:ea typeface="DejaVu Sans"/>
              </a:rPr>
              <a:t>Current Scenario</a:t>
            </a:r>
            <a:endParaRPr b="0" lang="en-IN" sz="3600" spc="-1" strike="noStrike">
              <a:latin typeface="Arial"/>
            </a:endParaRPr>
          </a:p>
        </p:txBody>
      </p:sp>
      <p:sp>
        <p:nvSpPr>
          <p:cNvPr id="107" name="CustomShape 2"/>
          <p:cNvSpPr/>
          <p:nvPr/>
        </p:nvSpPr>
        <p:spPr>
          <a:xfrm>
            <a:off x="610200" y="1653840"/>
            <a:ext cx="8595360" cy="3955680"/>
          </a:xfrm>
          <a:prstGeom prst="rect">
            <a:avLst/>
          </a:prstGeom>
          <a:noFill/>
          <a:ln>
            <a:noFill/>
          </a:ln>
        </p:spPr>
        <p:style>
          <a:lnRef idx="0"/>
          <a:fillRef idx="0"/>
          <a:effectRef idx="0"/>
          <a:fontRef idx="minor"/>
        </p:style>
        <p:txBody>
          <a:bodyPr lIns="90000" rIns="90000" tIns="45000" bIns="45000"/>
          <a:p>
            <a:pPr marL="18360">
              <a:lnSpc>
                <a:spcPct val="100000"/>
              </a:lnSpc>
            </a:pPr>
            <a:r>
              <a:rPr b="0" lang="en-IN" sz="1800" spc="-1" strike="noStrike">
                <a:solidFill>
                  <a:srgbClr val="404040"/>
                </a:solidFill>
                <a:latin typeface="Trebuchet MS"/>
                <a:ea typeface="DejaVu Sans"/>
              </a:rPr>
              <a:t>The mail operations right from booking to delivery works in an offline mode. The nodes communicate with the central server through a client for exchange of data. </a:t>
            </a:r>
            <a:endParaRPr b="0" lang="en-IN" sz="1800" spc="-1" strike="noStrike">
              <a:latin typeface="Arial"/>
            </a:endParaRPr>
          </a:p>
          <a:p>
            <a:pPr marL="18360">
              <a:lnSpc>
                <a:spcPct val="100000"/>
              </a:lnSpc>
            </a:pPr>
            <a:r>
              <a:rPr b="0" lang="en-IN" sz="1800" spc="-1" strike="noStrike">
                <a:solidFill>
                  <a:srgbClr val="404040"/>
                </a:solidFill>
                <a:latin typeface="Trebuchet MS"/>
                <a:ea typeface="DejaVu Sans"/>
              </a:rPr>
              <a:t>This leads to : </a:t>
            </a:r>
            <a:endParaRPr b="0" lang="en-IN" sz="1800" spc="-1" strike="noStrike">
              <a:latin typeface="Arial"/>
            </a:endParaRPr>
          </a:p>
          <a:p>
            <a:pPr marL="285840" indent="-284400">
              <a:lnSpc>
                <a:spcPct val="100000"/>
              </a:lnSpc>
              <a:buClr>
                <a:srgbClr val="5fcbef"/>
              </a:buClr>
              <a:buSzPct val="80000"/>
              <a:buFont typeface="Arial"/>
              <a:buChar char="•"/>
            </a:pPr>
            <a:r>
              <a:rPr b="0" lang="en-IN" sz="1800" spc="-1" strike="noStrike">
                <a:solidFill>
                  <a:srgbClr val="404040"/>
                </a:solidFill>
                <a:latin typeface="Trebuchet MS"/>
                <a:ea typeface="DejaVu Sans"/>
              </a:rPr>
              <a:t>Loads of paperwork </a:t>
            </a:r>
            <a:endParaRPr b="0" lang="en-IN" sz="1800" spc="-1" strike="noStrike">
              <a:latin typeface="Arial"/>
            </a:endParaRPr>
          </a:p>
          <a:p>
            <a:pPr marL="285840" indent="-284400">
              <a:lnSpc>
                <a:spcPct val="100000"/>
              </a:lnSpc>
              <a:buClr>
                <a:srgbClr val="5fcbef"/>
              </a:buClr>
              <a:buSzPct val="80000"/>
              <a:buFont typeface="Arial"/>
              <a:buChar char="•"/>
            </a:pPr>
            <a:r>
              <a:rPr b="0" lang="en-IN" sz="1800" spc="-1" strike="noStrike">
                <a:solidFill>
                  <a:srgbClr val="404040"/>
                </a:solidFill>
                <a:latin typeface="Trebuchet MS"/>
                <a:ea typeface="DejaVu Sans"/>
              </a:rPr>
              <a:t>Unorganized record keeping</a:t>
            </a:r>
            <a:endParaRPr b="0" lang="en-IN" sz="1800" spc="-1" strike="noStrike">
              <a:latin typeface="Arial"/>
            </a:endParaRPr>
          </a:p>
          <a:p>
            <a:pPr marL="285840" indent="-284400">
              <a:lnSpc>
                <a:spcPct val="100000"/>
              </a:lnSpc>
              <a:buClr>
                <a:srgbClr val="5fcbef"/>
              </a:buClr>
              <a:buSzPct val="80000"/>
              <a:buFont typeface="Arial"/>
              <a:buChar char="•"/>
            </a:pPr>
            <a:r>
              <a:rPr b="0" lang="en-IN" sz="1800" spc="-1" strike="noStrike">
                <a:solidFill>
                  <a:srgbClr val="404040"/>
                </a:solidFill>
                <a:latin typeface="Trebuchet MS"/>
                <a:ea typeface="DejaVu Sans"/>
              </a:rPr>
              <a:t>Loss of data &amp; consignment</a:t>
            </a:r>
            <a:endParaRPr b="0" lang="en-IN" sz="1800" spc="-1" strike="noStrike">
              <a:latin typeface="Arial"/>
            </a:endParaRPr>
          </a:p>
          <a:p>
            <a:pPr marL="285840" indent="-284400">
              <a:lnSpc>
                <a:spcPct val="100000"/>
              </a:lnSpc>
              <a:buClr>
                <a:srgbClr val="5fcbef"/>
              </a:buClr>
              <a:buSzPct val="80000"/>
              <a:buFont typeface="Arial"/>
              <a:buChar char="•"/>
            </a:pPr>
            <a:r>
              <a:rPr b="0" lang="en-IN" sz="1800" spc="-1" strike="noStrike">
                <a:solidFill>
                  <a:srgbClr val="404040"/>
                </a:solidFill>
                <a:latin typeface="Trebuchet MS"/>
                <a:ea typeface="DejaVu Sans"/>
              </a:rPr>
              <a:t>Inefficient tracking of consignment</a:t>
            </a:r>
            <a:endParaRPr b="0" lang="en-IN" sz="1800" spc="-1" strike="noStrike">
              <a:latin typeface="Arial"/>
            </a:endParaRPr>
          </a:p>
          <a:p>
            <a:pPr>
              <a:lnSpc>
                <a:spcPct val="100000"/>
              </a:lnSpc>
            </a:pPr>
            <a:r>
              <a:rPr b="0" lang="en-IN" sz="1800" spc="-1" strike="noStrike">
                <a:solidFill>
                  <a:srgbClr val="404040"/>
                </a:solidFill>
                <a:latin typeface="Trebuchet MS"/>
                <a:ea typeface="DejaVu Sans"/>
              </a:rPr>
              <a:t>Also in rural areas internet connectivity is very low due to which people are not able to track their consignment. Moreover, at the post-office the internet connectivity fluctuates very frequently due to which offline maintenance of data is mandatory.</a:t>
            </a:r>
            <a:endParaRPr b="0" lang="en-IN"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677160" y="377640"/>
            <a:ext cx="8595360" cy="99864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b0e4"/>
                </a:solidFill>
                <a:latin typeface="Trebuchet MS"/>
                <a:ea typeface="DejaVu Sans"/>
              </a:rPr>
              <a:t>DESKTOP APPLICATION</a:t>
            </a:r>
            <a:endParaRPr b="0" lang="en-IN" sz="3600" spc="-1" strike="noStrike">
              <a:latin typeface="Arial"/>
            </a:endParaRPr>
          </a:p>
        </p:txBody>
      </p:sp>
      <p:pic>
        <p:nvPicPr>
          <p:cNvPr id="127" name="Picture 4" descr=""/>
          <p:cNvPicPr/>
          <p:nvPr/>
        </p:nvPicPr>
        <p:blipFill>
          <a:blip r:embed="rId1"/>
          <a:stretch/>
        </p:blipFill>
        <p:spPr>
          <a:xfrm>
            <a:off x="484200" y="1133280"/>
            <a:ext cx="8053200" cy="4416120"/>
          </a:xfrm>
          <a:prstGeom prst="rect">
            <a:avLst/>
          </a:prstGeom>
          <a:ln>
            <a:noFill/>
          </a:ln>
        </p:spPr>
      </p:pic>
      <p:sp>
        <p:nvSpPr>
          <p:cNvPr id="128" name="CustomShape 2"/>
          <p:cNvSpPr/>
          <p:nvPr/>
        </p:nvSpPr>
        <p:spPr>
          <a:xfrm>
            <a:off x="484200" y="5791680"/>
            <a:ext cx="8388000" cy="6372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404040"/>
                </a:solidFill>
                <a:latin typeface="Trebuchet MS"/>
                <a:ea typeface="DejaVu Sans"/>
              </a:rPr>
              <a:t>Changes are pushed to a Local Database when there is no connectivity</a:t>
            </a:r>
            <a:r>
              <a:rPr b="0" lang="en-IN" sz="1800" spc="-1" strike="noStrike">
                <a:solidFill>
                  <a:srgbClr val="000000"/>
                </a:solidFill>
                <a:latin typeface="Trebuchet MS"/>
                <a:ea typeface="DejaVu Sans"/>
              </a:rPr>
              <a:t>. </a:t>
            </a:r>
            <a:endParaRPr b="0" lang="en-IN"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677160" y="377640"/>
            <a:ext cx="8595360" cy="99864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b0e4"/>
                </a:solidFill>
                <a:latin typeface="Trebuchet MS"/>
                <a:ea typeface="DejaVu Sans"/>
              </a:rPr>
              <a:t>DESKTOP APPLICATION</a:t>
            </a:r>
            <a:endParaRPr b="0" lang="en-IN" sz="3600" spc="-1" strike="noStrike">
              <a:latin typeface="Arial"/>
            </a:endParaRPr>
          </a:p>
        </p:txBody>
      </p:sp>
      <p:pic>
        <p:nvPicPr>
          <p:cNvPr id="130" name="Picture 3" descr=""/>
          <p:cNvPicPr/>
          <p:nvPr/>
        </p:nvPicPr>
        <p:blipFill>
          <a:blip r:embed="rId1"/>
          <a:srcRect l="8011" t="0" r="2608" b="19002"/>
          <a:stretch/>
        </p:blipFill>
        <p:spPr>
          <a:xfrm>
            <a:off x="677160" y="3134520"/>
            <a:ext cx="6824520" cy="3398040"/>
          </a:xfrm>
          <a:prstGeom prst="rect">
            <a:avLst/>
          </a:prstGeom>
          <a:ln>
            <a:noFill/>
          </a:ln>
        </p:spPr>
      </p:pic>
      <p:pic>
        <p:nvPicPr>
          <p:cNvPr id="131" name="Picture 5" descr=""/>
          <p:cNvPicPr/>
          <p:nvPr/>
        </p:nvPicPr>
        <p:blipFill>
          <a:blip r:embed="rId2"/>
          <a:srcRect l="0" t="7766" r="36077" b="67830"/>
          <a:stretch/>
        </p:blipFill>
        <p:spPr>
          <a:xfrm>
            <a:off x="677160" y="1275120"/>
            <a:ext cx="8709840" cy="1376640"/>
          </a:xfrm>
          <a:prstGeom prst="rect">
            <a:avLst/>
          </a:prstGeom>
          <a:ln>
            <a:noFill/>
          </a:ln>
        </p:spPr>
      </p:pic>
      <p:sp>
        <p:nvSpPr>
          <p:cNvPr id="132" name="CustomShape 2"/>
          <p:cNvSpPr/>
          <p:nvPr/>
        </p:nvSpPr>
        <p:spPr>
          <a:xfrm>
            <a:off x="484200" y="2726280"/>
            <a:ext cx="8388000" cy="3636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404040"/>
                </a:solidFill>
                <a:latin typeface="Trebuchet MS"/>
                <a:ea typeface="DejaVu Sans"/>
              </a:rPr>
              <a:t>Local Database at the remote post-office machine</a:t>
            </a:r>
            <a:r>
              <a:rPr b="0" lang="en-IN" sz="1800" spc="-1" strike="noStrike">
                <a:solidFill>
                  <a:srgbClr val="000000"/>
                </a:solidFill>
                <a:latin typeface="Trebuchet MS"/>
                <a:ea typeface="DejaVu Sans"/>
              </a:rPr>
              <a:t>. </a:t>
            </a:r>
            <a:endParaRPr b="0" lang="en-IN" sz="1800" spc="-1" strike="noStrike">
              <a:latin typeface="Arial"/>
            </a:endParaRPr>
          </a:p>
        </p:txBody>
      </p:sp>
      <p:sp>
        <p:nvSpPr>
          <p:cNvPr id="133" name="CustomShape 3"/>
          <p:cNvSpPr/>
          <p:nvPr/>
        </p:nvSpPr>
        <p:spPr>
          <a:xfrm>
            <a:off x="587160" y="6164640"/>
            <a:ext cx="8388000" cy="6372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404040"/>
                </a:solidFill>
                <a:latin typeface="Trebuchet MS"/>
                <a:ea typeface="DejaVu Sans"/>
              </a:rPr>
              <a:t>Main Server/Central Database is updated when Internet connectivity resumes.</a:t>
            </a:r>
            <a:endParaRPr b="0" lang="en-IN"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506960" y="2404440"/>
            <a:ext cx="7765560" cy="1644840"/>
          </a:xfrm>
          <a:prstGeom prst="rect">
            <a:avLst/>
          </a:prstGeom>
          <a:noFill/>
          <a:ln>
            <a:noFill/>
          </a:ln>
        </p:spPr>
        <p:style>
          <a:lnRef idx="0"/>
          <a:fillRef idx="0"/>
          <a:effectRef idx="0"/>
          <a:fontRef idx="minor"/>
        </p:style>
        <p:txBody>
          <a:bodyPr lIns="90000" rIns="90000" tIns="45000" bIns="45000" anchor="b"/>
          <a:p>
            <a:pPr algn="r">
              <a:lnSpc>
                <a:spcPct val="100000"/>
              </a:lnSpc>
            </a:pPr>
            <a:r>
              <a:rPr b="0" lang="en-IN" sz="5400" spc="-1" strike="noStrike">
                <a:solidFill>
                  <a:srgbClr val="5fcbef"/>
                </a:solidFill>
                <a:latin typeface="Trebuchet MS"/>
                <a:ea typeface="DejaVu Sans"/>
              </a:rPr>
              <a:t>USSD   </a:t>
            </a:r>
            <a:endParaRPr b="0" lang="en-IN" sz="5400" spc="-1" strike="noStrike">
              <a:latin typeface="Arial"/>
            </a:endParaRPr>
          </a:p>
        </p:txBody>
      </p:sp>
      <p:sp>
        <p:nvSpPr>
          <p:cNvPr id="135" name="CustomShape 2"/>
          <p:cNvSpPr/>
          <p:nvPr/>
        </p:nvSpPr>
        <p:spPr>
          <a:xfrm>
            <a:off x="1506960" y="4050720"/>
            <a:ext cx="7765560" cy="1095480"/>
          </a:xfrm>
          <a:prstGeom prst="rect">
            <a:avLst/>
          </a:prstGeom>
          <a:noFill/>
          <a:ln>
            <a:noFill/>
          </a:ln>
        </p:spPr>
        <p:style>
          <a:lnRef idx="0"/>
          <a:fillRef idx="0"/>
          <a:effectRef idx="0"/>
          <a:fontRef idx="minor"/>
        </p:style>
        <p:txBody>
          <a:bodyPr lIns="90000" rIns="90000" tIns="45000" bIns="45000"/>
          <a:p>
            <a:pPr algn="r">
              <a:lnSpc>
                <a:spcPct val="100000"/>
              </a:lnSpc>
            </a:pPr>
            <a:r>
              <a:rPr b="0" lang="en-IN" sz="1800" spc="-1" strike="noStrike">
                <a:solidFill>
                  <a:srgbClr val="808080"/>
                </a:solidFill>
                <a:latin typeface="Trebuchet MS"/>
                <a:ea typeface="DejaVu Sans"/>
              </a:rPr>
              <a:t>Unstructured Supplementary Service Data</a:t>
            </a:r>
            <a:endParaRPr b="0" lang="en-IN"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677160" y="609480"/>
            <a:ext cx="8595360" cy="89496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5fcbef"/>
                </a:solidFill>
                <a:latin typeface="Trebuchet MS"/>
                <a:ea typeface="DejaVu Sans"/>
              </a:rPr>
              <a:t>Introduction</a:t>
            </a:r>
            <a:endParaRPr b="0" lang="en-IN" sz="3600" spc="-1" strike="noStrike">
              <a:latin typeface="Arial"/>
            </a:endParaRPr>
          </a:p>
        </p:txBody>
      </p:sp>
      <p:sp>
        <p:nvSpPr>
          <p:cNvPr id="137" name="CustomShape 2"/>
          <p:cNvSpPr/>
          <p:nvPr/>
        </p:nvSpPr>
        <p:spPr>
          <a:xfrm>
            <a:off x="677160" y="1748160"/>
            <a:ext cx="8595360" cy="4291920"/>
          </a:xfrm>
          <a:prstGeom prst="rect">
            <a:avLst/>
          </a:prstGeom>
          <a:noFill/>
          <a:ln>
            <a:noFill/>
          </a:ln>
        </p:spPr>
        <p:style>
          <a:lnRef idx="0"/>
          <a:fillRef idx="0"/>
          <a:effectRef idx="0"/>
          <a:fontRef idx="minor"/>
        </p:style>
        <p:txBody>
          <a:bodyPr lIns="90000" rIns="90000" tIns="45000" bIns="45000"/>
          <a:p>
            <a:pPr marL="343080" indent="-341640">
              <a:lnSpc>
                <a:spcPct val="100000"/>
              </a:lnSpc>
              <a:buClr>
                <a:srgbClr val="5fcbef"/>
              </a:buClr>
              <a:buSzPct val="80000"/>
              <a:buFont typeface="Wingdings 3" charset="2"/>
              <a:buChar char=""/>
            </a:pPr>
            <a:r>
              <a:rPr b="0" lang="en-IN" sz="1800" spc="-1" strike="noStrike">
                <a:solidFill>
                  <a:srgbClr val="404040"/>
                </a:solidFill>
                <a:latin typeface="Trebuchet MS"/>
                <a:ea typeface="DejaVu Sans"/>
              </a:rPr>
              <a:t>USSD is a protocol used by GSM cellular telephones to communicate with the service provider’s computers.</a:t>
            </a:r>
            <a:endParaRPr b="0" lang="en-IN" sz="1800" spc="-1" strike="noStrike">
              <a:latin typeface="Arial"/>
            </a:endParaRPr>
          </a:p>
          <a:p>
            <a:pPr marL="343080" indent="-341640">
              <a:lnSpc>
                <a:spcPct val="100000"/>
              </a:lnSpc>
              <a:buClr>
                <a:srgbClr val="5fcbef"/>
              </a:buClr>
              <a:buSzPct val="80000"/>
              <a:buFont typeface="Wingdings 3" charset="2"/>
              <a:buChar char=""/>
            </a:pPr>
            <a:r>
              <a:rPr b="0" lang="en-IN" sz="1800" spc="-1" strike="noStrike">
                <a:solidFill>
                  <a:srgbClr val="404040"/>
                </a:solidFill>
                <a:latin typeface="Trebuchet MS"/>
                <a:ea typeface="DejaVu Sans"/>
              </a:rPr>
              <a:t>USSD can be used for WAP browsing, prepaid call back service, mobile-money services, location based content services, menu-based information services, and as a part of configuring the phone on the network.</a:t>
            </a:r>
            <a:endParaRPr b="0" lang="en-IN" sz="1800" spc="-1" strike="noStrike">
              <a:latin typeface="Arial"/>
            </a:endParaRPr>
          </a:p>
          <a:p>
            <a:pPr marL="343080" indent="-341640">
              <a:lnSpc>
                <a:spcPct val="100000"/>
              </a:lnSpc>
              <a:buClr>
                <a:srgbClr val="5fcbef"/>
              </a:buClr>
              <a:buSzPct val="80000"/>
              <a:buFont typeface="Wingdings 3" charset="2"/>
              <a:buChar char=""/>
            </a:pPr>
            <a:r>
              <a:rPr b="0" lang="en-IN" sz="1800" spc="-1" strike="noStrike">
                <a:solidFill>
                  <a:srgbClr val="404040"/>
                </a:solidFill>
                <a:latin typeface="Trebuchet MS"/>
                <a:ea typeface="DejaVu Sans"/>
              </a:rPr>
              <a:t>USSD messages are upto 182 alphanumeric characters in length.</a:t>
            </a:r>
            <a:endParaRPr b="0" lang="en-IN" sz="1800" spc="-1" strike="noStrike">
              <a:latin typeface="Arial"/>
            </a:endParaRPr>
          </a:p>
          <a:p>
            <a:pPr marL="343080" indent="-341640">
              <a:lnSpc>
                <a:spcPct val="100000"/>
              </a:lnSpc>
              <a:buClr>
                <a:srgbClr val="5fcbef"/>
              </a:buClr>
              <a:buSzPct val="80000"/>
              <a:buFont typeface="Wingdings 3" charset="2"/>
              <a:buChar char=""/>
            </a:pPr>
            <a:r>
              <a:rPr b="0" lang="en-IN" sz="1800" spc="-1" strike="noStrike">
                <a:solidFill>
                  <a:srgbClr val="404040"/>
                </a:solidFill>
                <a:latin typeface="Trebuchet MS"/>
                <a:ea typeface="DejaVu Sans"/>
              </a:rPr>
              <a:t>USSD can be of great use in rural areas where internet connectivity is an issue and where people are not having smart phones as it can be operated without internet connection.</a:t>
            </a:r>
            <a:endParaRPr b="0" lang="en-IN" sz="1800" spc="-1" strike="noStrike">
              <a:latin typeface="Arial"/>
            </a:endParaRPr>
          </a:p>
          <a:p>
            <a:pPr marL="343080" indent="-341640">
              <a:lnSpc>
                <a:spcPct val="100000"/>
              </a:lnSpc>
              <a:buClr>
                <a:srgbClr val="5fcbef"/>
              </a:buClr>
              <a:buSzPct val="80000"/>
              <a:buFont typeface="Wingdings 3" charset="2"/>
              <a:buChar char=""/>
            </a:pPr>
            <a:r>
              <a:rPr b="0" lang="en-IN" sz="1800" spc="-1" strike="noStrike">
                <a:solidFill>
                  <a:srgbClr val="404040"/>
                </a:solidFill>
                <a:latin typeface="Trebuchet MS"/>
                <a:ea typeface="DejaVu Sans"/>
              </a:rPr>
              <a:t>USSD is also used to update the status of consignment at the NSH and the destination post office.</a:t>
            </a:r>
            <a:endParaRPr b="0" lang="en-IN"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677160" y="609480"/>
            <a:ext cx="8595360" cy="13194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5fcbef"/>
                </a:solidFill>
                <a:latin typeface="Trebuchet MS"/>
                <a:ea typeface="DejaVu Sans"/>
              </a:rPr>
              <a:t>Typical USSD application</a:t>
            </a:r>
            <a:endParaRPr b="0" lang="en-IN" sz="3600" spc="-1" strike="noStrike">
              <a:latin typeface="Arial"/>
            </a:endParaRPr>
          </a:p>
        </p:txBody>
      </p:sp>
      <p:pic>
        <p:nvPicPr>
          <p:cNvPr id="139" name="Picture 2" descr=""/>
          <p:cNvPicPr/>
          <p:nvPr/>
        </p:nvPicPr>
        <p:blipFill>
          <a:blip r:embed="rId1"/>
          <a:stretch/>
        </p:blipFill>
        <p:spPr>
          <a:xfrm>
            <a:off x="1840680" y="2160720"/>
            <a:ext cx="6269400" cy="388008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677160" y="609480"/>
            <a:ext cx="8595360" cy="13194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5fcbef"/>
                </a:solidFill>
                <a:latin typeface="Trebuchet MS"/>
                <a:ea typeface="DejaVu Sans"/>
              </a:rPr>
              <a:t>HOW USSD WORKS</a:t>
            </a:r>
            <a:endParaRPr b="0" lang="en-IN" sz="3600" spc="-1" strike="noStrike">
              <a:latin typeface="Arial"/>
            </a:endParaRPr>
          </a:p>
        </p:txBody>
      </p:sp>
      <p:sp>
        <p:nvSpPr>
          <p:cNvPr id="141" name="CustomShape 2"/>
          <p:cNvSpPr/>
          <p:nvPr/>
        </p:nvSpPr>
        <p:spPr>
          <a:xfrm>
            <a:off x="677160" y="1358280"/>
            <a:ext cx="8595360" cy="4681800"/>
          </a:xfrm>
          <a:prstGeom prst="rect">
            <a:avLst/>
          </a:prstGeom>
          <a:noFill/>
          <a:ln>
            <a:noFill/>
          </a:ln>
        </p:spPr>
        <p:style>
          <a:lnRef idx="0"/>
          <a:fillRef idx="0"/>
          <a:effectRef idx="0"/>
          <a:fontRef idx="minor"/>
        </p:style>
        <p:txBody>
          <a:bodyPr lIns="90000" rIns="90000" tIns="45000" bIns="45000"/>
          <a:p>
            <a:pPr marL="343080" indent="-341640">
              <a:lnSpc>
                <a:spcPct val="100000"/>
              </a:lnSpc>
              <a:buClr>
                <a:srgbClr val="5fcbef"/>
              </a:buClr>
              <a:buSzPct val="80000"/>
              <a:buFont typeface="Wingdings 3" charset="2"/>
              <a:buChar char=""/>
            </a:pPr>
            <a:r>
              <a:rPr b="0" lang="en-IN" sz="1800" spc="-1" strike="noStrike">
                <a:solidFill>
                  <a:srgbClr val="404040"/>
                </a:solidFill>
                <a:latin typeface="Trebuchet MS"/>
                <a:ea typeface="DejaVu Sans"/>
              </a:rPr>
              <a:t>It is a GSM technology used to send texts between a mobile and applications in a network.</a:t>
            </a:r>
            <a:endParaRPr b="0" lang="en-IN" sz="1800" spc="-1" strike="noStrike">
              <a:latin typeface="Arial"/>
            </a:endParaRPr>
          </a:p>
          <a:p>
            <a:pPr marL="343080" indent="-341640">
              <a:lnSpc>
                <a:spcPct val="100000"/>
              </a:lnSpc>
              <a:buClr>
                <a:srgbClr val="5fcbef"/>
              </a:buClr>
              <a:buSzPct val="80000"/>
              <a:buFont typeface="Wingdings 3" charset="2"/>
              <a:buChar char=""/>
            </a:pPr>
            <a:r>
              <a:rPr b="0" lang="en-IN" sz="1800" spc="-1" strike="noStrike">
                <a:solidFill>
                  <a:srgbClr val="404040"/>
                </a:solidFill>
                <a:latin typeface="Trebuchet MS"/>
                <a:ea typeface="DejaVu Sans"/>
              </a:rPr>
              <a:t>Enables session based communication between the application server at the network side and the mobile user.</a:t>
            </a:r>
            <a:endParaRPr b="0" lang="en-IN" sz="1800" spc="-1" strike="noStrike">
              <a:latin typeface="Arial"/>
            </a:endParaRPr>
          </a:p>
          <a:p>
            <a:pPr marL="343080" indent="-341640">
              <a:lnSpc>
                <a:spcPct val="100000"/>
              </a:lnSpc>
              <a:buClr>
                <a:srgbClr val="5fcbef"/>
              </a:buClr>
              <a:buSzPct val="80000"/>
              <a:buFont typeface="Wingdings 3" charset="2"/>
              <a:buChar char=""/>
            </a:pPr>
            <a:r>
              <a:rPr b="0" lang="en-IN" sz="1800" spc="-1" strike="noStrike">
                <a:solidFill>
                  <a:srgbClr val="404040"/>
                </a:solidFill>
                <a:latin typeface="Trebuchet MS"/>
                <a:ea typeface="DejaVu Sans"/>
              </a:rPr>
              <a:t>USSD messages create a real time connection during a USSD session. This connection between the application and the user remains open, allowing a two-way exchange of a sequence of data</a:t>
            </a:r>
            <a:r>
              <a:rPr b="0" lang="en-IN" sz="1400" spc="-1" strike="noStrike">
                <a:solidFill>
                  <a:srgbClr val="404040"/>
                </a:solidFill>
                <a:latin typeface="Trebuchet MS"/>
                <a:ea typeface="DejaVu Sans"/>
              </a:rPr>
              <a:t>.</a:t>
            </a:r>
            <a:endParaRPr b="0" lang="en-IN" sz="1400" spc="-1" strike="noStrike">
              <a:latin typeface="Arial"/>
            </a:endParaRPr>
          </a:p>
        </p:txBody>
      </p:sp>
      <p:pic>
        <p:nvPicPr>
          <p:cNvPr id="142" name="Picture 2" descr=""/>
          <p:cNvPicPr/>
          <p:nvPr/>
        </p:nvPicPr>
        <p:blipFill>
          <a:blip r:embed="rId1"/>
          <a:stretch/>
        </p:blipFill>
        <p:spPr>
          <a:xfrm>
            <a:off x="677160" y="3675240"/>
            <a:ext cx="8962920" cy="233424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587160" y="450360"/>
            <a:ext cx="8595360" cy="13194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5fcbef"/>
                </a:solidFill>
                <a:latin typeface="Trebuchet MS"/>
                <a:ea typeface="DejaVu Sans"/>
              </a:rPr>
              <a:t>ADVANTAGES OF USSD AND WHY USSD OVER SMS?</a:t>
            </a:r>
            <a:endParaRPr b="0" lang="en-IN" sz="3600" spc="-1" strike="noStrike">
              <a:latin typeface="Arial"/>
            </a:endParaRPr>
          </a:p>
        </p:txBody>
      </p:sp>
      <p:sp>
        <p:nvSpPr>
          <p:cNvPr id="144" name="CustomShape 2"/>
          <p:cNvSpPr/>
          <p:nvPr/>
        </p:nvSpPr>
        <p:spPr>
          <a:xfrm>
            <a:off x="587160" y="2041560"/>
            <a:ext cx="8595360" cy="4358880"/>
          </a:xfrm>
          <a:prstGeom prst="rect">
            <a:avLst/>
          </a:prstGeom>
          <a:noFill/>
          <a:ln>
            <a:noFill/>
          </a:ln>
        </p:spPr>
        <p:style>
          <a:lnRef idx="0"/>
          <a:fillRef idx="0"/>
          <a:effectRef idx="0"/>
          <a:fontRef idx="minor"/>
        </p:style>
        <p:txBody>
          <a:bodyPr lIns="90000" rIns="90000" tIns="45000" bIns="45000"/>
          <a:p>
            <a:pPr marL="343080" indent="-341640">
              <a:lnSpc>
                <a:spcPct val="100000"/>
              </a:lnSpc>
              <a:buClr>
                <a:srgbClr val="5fcbef"/>
              </a:buClr>
              <a:buSzPct val="80000"/>
              <a:buFont typeface="Wingdings 3" charset="2"/>
              <a:buChar char=""/>
            </a:pPr>
            <a:r>
              <a:rPr b="0" lang="en-IN" sz="1800" spc="-1" strike="noStrike">
                <a:solidFill>
                  <a:srgbClr val="404040"/>
                </a:solidFill>
                <a:latin typeface="Trebuchet MS"/>
                <a:ea typeface="DejaVu Sans"/>
              </a:rPr>
              <a:t>USSD has no dependency on handset and OS types.</a:t>
            </a:r>
            <a:endParaRPr b="0" lang="en-IN" sz="1800" spc="-1" strike="noStrike">
              <a:latin typeface="Arial"/>
            </a:endParaRPr>
          </a:p>
          <a:p>
            <a:pPr marL="343080" indent="-341640">
              <a:lnSpc>
                <a:spcPct val="100000"/>
              </a:lnSpc>
              <a:buClr>
                <a:srgbClr val="5fcbef"/>
              </a:buClr>
              <a:buSzPct val="80000"/>
              <a:buFont typeface="Wingdings 3" charset="2"/>
              <a:buChar char=""/>
            </a:pPr>
            <a:r>
              <a:rPr b="0" lang="en-IN" sz="1800" spc="-1" strike="noStrike">
                <a:solidFill>
                  <a:srgbClr val="404040"/>
                </a:solidFill>
                <a:latin typeface="Trebuchet MS"/>
                <a:ea typeface="DejaVu Sans"/>
              </a:rPr>
              <a:t>Easy to navigate and no need to remember long keywords or urls.</a:t>
            </a:r>
            <a:endParaRPr b="0" lang="en-IN" sz="1800" spc="-1" strike="noStrike">
              <a:latin typeface="Arial"/>
            </a:endParaRPr>
          </a:p>
          <a:p>
            <a:pPr marL="343080" indent="-341640">
              <a:lnSpc>
                <a:spcPct val="100000"/>
              </a:lnSpc>
              <a:buClr>
                <a:srgbClr val="5fcbef"/>
              </a:buClr>
              <a:buSzPct val="80000"/>
              <a:buFont typeface="Wingdings 3" charset="2"/>
              <a:buChar char=""/>
            </a:pPr>
            <a:r>
              <a:rPr b="0" lang="en-IN" sz="1800" spc="-1" strike="noStrike">
                <a:solidFill>
                  <a:srgbClr val="404040"/>
                </a:solidFill>
                <a:latin typeface="Trebuchet MS"/>
                <a:ea typeface="DejaVu Sans"/>
              </a:rPr>
              <a:t>Real time and INSTANT messaging service capability – up to seven to eight times faster than SMS for two-way transactions.</a:t>
            </a:r>
            <a:endParaRPr b="0" lang="en-IN" sz="1800" spc="-1" strike="noStrike">
              <a:latin typeface="Arial"/>
            </a:endParaRPr>
          </a:p>
          <a:p>
            <a:pPr marL="343080" indent="-341640">
              <a:lnSpc>
                <a:spcPct val="100000"/>
              </a:lnSpc>
              <a:buClr>
                <a:srgbClr val="5fcbef"/>
              </a:buClr>
              <a:buSzPct val="80000"/>
              <a:buFont typeface="Wingdings 3" charset="2"/>
              <a:buChar char=""/>
            </a:pPr>
            <a:r>
              <a:rPr b="0" lang="en-IN" sz="1800" spc="-1" strike="noStrike">
                <a:solidFill>
                  <a:srgbClr val="404040"/>
                </a:solidFill>
                <a:latin typeface="Trebuchet MS"/>
                <a:ea typeface="DejaVu Sans"/>
              </a:rPr>
              <a:t>Supports menu based applications facilitating more user interactions.</a:t>
            </a:r>
            <a:endParaRPr b="0" lang="en-IN" sz="1800" spc="-1" strike="noStrike">
              <a:latin typeface="Arial"/>
            </a:endParaRPr>
          </a:p>
          <a:p>
            <a:pPr marL="343080" indent="-341640">
              <a:lnSpc>
                <a:spcPct val="100000"/>
              </a:lnSpc>
              <a:buClr>
                <a:srgbClr val="5fcbef"/>
              </a:buClr>
              <a:buSzPct val="80000"/>
              <a:buFont typeface="Wingdings 3" charset="2"/>
              <a:buChar char=""/>
            </a:pPr>
            <a:r>
              <a:rPr b="0" lang="en-IN" sz="1800" spc="-1" strike="noStrike">
                <a:solidFill>
                  <a:srgbClr val="404040"/>
                </a:solidFill>
                <a:latin typeface="Trebuchet MS"/>
                <a:ea typeface="DejaVu Sans"/>
              </a:rPr>
              <a:t>No internet connectivity required.</a:t>
            </a:r>
            <a:endParaRPr b="0" lang="en-IN" sz="1800" spc="-1" strike="noStrike">
              <a:latin typeface="Arial"/>
            </a:endParaRPr>
          </a:p>
          <a:p>
            <a:pPr marL="343080" indent="-341640">
              <a:lnSpc>
                <a:spcPct val="100000"/>
              </a:lnSpc>
              <a:buClr>
                <a:srgbClr val="5fcbef"/>
              </a:buClr>
              <a:buSzPct val="80000"/>
              <a:buFont typeface="Wingdings 3" charset="2"/>
              <a:buChar char=""/>
            </a:pPr>
            <a:r>
              <a:rPr b="0" lang="en-IN" sz="1800" spc="-1" strike="noStrike">
                <a:solidFill>
                  <a:srgbClr val="404040"/>
                </a:solidFill>
                <a:latin typeface="Trebuchet MS"/>
                <a:ea typeface="DejaVu Sans"/>
              </a:rPr>
              <a:t>Unlike SMS, there are no charges for this.</a:t>
            </a:r>
            <a:endParaRPr b="0" lang="en-IN" sz="1800" spc="-1" strike="noStrike">
              <a:latin typeface="Arial"/>
            </a:endParaRPr>
          </a:p>
          <a:p>
            <a:pPr>
              <a:lnSpc>
                <a:spcPct val="100000"/>
              </a:lnSpc>
            </a:pPr>
            <a:endParaRPr b="0" lang="en-IN"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87160" y="133200"/>
            <a:ext cx="8595360" cy="13194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5fcbef"/>
                </a:solidFill>
                <a:latin typeface="Trebuchet MS"/>
                <a:ea typeface="DejaVu Sans"/>
              </a:rPr>
              <a:t>USSD APPLICATION FOR </a:t>
            </a:r>
            <a:r>
              <a:rPr b="0" lang="en-IN" sz="3600" spc="-1" strike="noStrike">
                <a:solidFill>
                  <a:srgbClr val="ff0000"/>
                </a:solidFill>
                <a:latin typeface="Trebuchet MS"/>
                <a:ea typeface="DejaVu Sans"/>
              </a:rPr>
              <a:t>POST OFFICE </a:t>
            </a:r>
            <a:r>
              <a:rPr b="0" lang="en-IN" sz="3600" spc="-1" strike="noStrike">
                <a:solidFill>
                  <a:srgbClr val="5fcbef"/>
                </a:solidFill>
                <a:latin typeface="Trebuchet MS"/>
                <a:ea typeface="DejaVu Sans"/>
              </a:rPr>
              <a:t>OPERATION</a:t>
            </a:r>
            <a:endParaRPr b="0" lang="en-IN" sz="3600" spc="-1" strike="noStrike">
              <a:latin typeface="Arial"/>
            </a:endParaRPr>
          </a:p>
        </p:txBody>
      </p:sp>
      <p:pic>
        <p:nvPicPr>
          <p:cNvPr id="146" name="Picture 18" descr=""/>
          <p:cNvPicPr/>
          <p:nvPr/>
        </p:nvPicPr>
        <p:blipFill>
          <a:blip r:embed="rId1"/>
          <a:stretch/>
        </p:blipFill>
        <p:spPr>
          <a:xfrm>
            <a:off x="376560" y="1450440"/>
            <a:ext cx="2440080" cy="4338720"/>
          </a:xfrm>
          <a:prstGeom prst="rect">
            <a:avLst/>
          </a:prstGeom>
          <a:ln>
            <a:noFill/>
          </a:ln>
        </p:spPr>
      </p:pic>
      <p:pic>
        <p:nvPicPr>
          <p:cNvPr id="147" name="Picture 19" descr=""/>
          <p:cNvPicPr/>
          <p:nvPr/>
        </p:nvPicPr>
        <p:blipFill>
          <a:blip r:embed="rId2"/>
          <a:stretch/>
        </p:blipFill>
        <p:spPr>
          <a:xfrm>
            <a:off x="3961080" y="1490760"/>
            <a:ext cx="2417400" cy="4298400"/>
          </a:xfrm>
          <a:prstGeom prst="rect">
            <a:avLst/>
          </a:prstGeom>
          <a:ln>
            <a:noFill/>
          </a:ln>
        </p:spPr>
      </p:pic>
      <p:pic>
        <p:nvPicPr>
          <p:cNvPr id="148" name="Picture 21" descr=""/>
          <p:cNvPicPr/>
          <p:nvPr/>
        </p:nvPicPr>
        <p:blipFill>
          <a:blip r:embed="rId3"/>
          <a:stretch/>
        </p:blipFill>
        <p:spPr>
          <a:xfrm>
            <a:off x="7522920" y="1490760"/>
            <a:ext cx="2417400" cy="4298400"/>
          </a:xfrm>
          <a:prstGeom prst="rect">
            <a:avLst/>
          </a:prstGeom>
          <a:ln>
            <a:noFill/>
          </a:ln>
        </p:spPr>
      </p:pic>
      <p:sp>
        <p:nvSpPr>
          <p:cNvPr id="149" name="CustomShape 2"/>
          <p:cNvSpPr/>
          <p:nvPr/>
        </p:nvSpPr>
        <p:spPr>
          <a:xfrm>
            <a:off x="2910600" y="3168360"/>
            <a:ext cx="925920" cy="8614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50" name="CustomShape 3"/>
          <p:cNvSpPr/>
          <p:nvPr/>
        </p:nvSpPr>
        <p:spPr>
          <a:xfrm>
            <a:off x="6516000" y="3209400"/>
            <a:ext cx="925920" cy="8614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587160" y="133200"/>
            <a:ext cx="8595360" cy="13194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5fcbef"/>
                </a:solidFill>
                <a:latin typeface="Trebuchet MS"/>
                <a:ea typeface="DejaVu Sans"/>
              </a:rPr>
              <a:t>USSD APPLICATION FOR </a:t>
            </a:r>
            <a:r>
              <a:rPr b="0" lang="en-IN" sz="3600" spc="-1" strike="noStrike">
                <a:solidFill>
                  <a:srgbClr val="ff0000"/>
                </a:solidFill>
                <a:latin typeface="Trebuchet MS"/>
                <a:ea typeface="DejaVu Sans"/>
              </a:rPr>
              <a:t>CLIENTS</a:t>
            </a:r>
            <a:r>
              <a:rPr b="0" lang="en-IN" sz="3600" spc="-1" strike="noStrike">
                <a:solidFill>
                  <a:srgbClr val="5fcbef"/>
                </a:solidFill>
                <a:latin typeface="Trebuchet MS"/>
                <a:ea typeface="DejaVu Sans"/>
              </a:rPr>
              <a:t> FOR TRACKING CONSIGNMENTS</a:t>
            </a:r>
            <a:endParaRPr b="0" lang="en-IN" sz="3600" spc="-1" strike="noStrike">
              <a:latin typeface="Arial"/>
            </a:endParaRPr>
          </a:p>
        </p:txBody>
      </p:sp>
      <p:pic>
        <p:nvPicPr>
          <p:cNvPr id="152" name="Picture 19" descr=""/>
          <p:cNvPicPr/>
          <p:nvPr/>
        </p:nvPicPr>
        <p:blipFill>
          <a:blip r:embed="rId1"/>
          <a:stretch/>
        </p:blipFill>
        <p:spPr>
          <a:xfrm>
            <a:off x="3961080" y="1490760"/>
            <a:ext cx="2417400" cy="4298400"/>
          </a:xfrm>
          <a:prstGeom prst="rect">
            <a:avLst/>
          </a:prstGeom>
          <a:ln>
            <a:noFill/>
          </a:ln>
        </p:spPr>
      </p:pic>
      <p:sp>
        <p:nvSpPr>
          <p:cNvPr id="153" name="CustomShape 2"/>
          <p:cNvSpPr/>
          <p:nvPr/>
        </p:nvSpPr>
        <p:spPr>
          <a:xfrm>
            <a:off x="2910600" y="3168360"/>
            <a:ext cx="925920" cy="8614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54" name="CustomShape 3"/>
          <p:cNvSpPr/>
          <p:nvPr/>
        </p:nvSpPr>
        <p:spPr>
          <a:xfrm>
            <a:off x="6516000" y="3209400"/>
            <a:ext cx="925920" cy="8614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pic>
        <p:nvPicPr>
          <p:cNvPr id="155" name="Picture 2" descr=""/>
          <p:cNvPicPr/>
          <p:nvPr/>
        </p:nvPicPr>
        <p:blipFill>
          <a:blip r:embed="rId2"/>
          <a:stretch/>
        </p:blipFill>
        <p:spPr>
          <a:xfrm>
            <a:off x="319680" y="1454040"/>
            <a:ext cx="2496600" cy="4439880"/>
          </a:xfrm>
          <a:prstGeom prst="rect">
            <a:avLst/>
          </a:prstGeom>
          <a:ln>
            <a:noFill/>
          </a:ln>
        </p:spPr>
      </p:pic>
      <p:pic>
        <p:nvPicPr>
          <p:cNvPr id="156" name="Picture 3" descr=""/>
          <p:cNvPicPr/>
          <p:nvPr/>
        </p:nvPicPr>
        <p:blipFill>
          <a:blip r:embed="rId3"/>
          <a:stretch/>
        </p:blipFill>
        <p:spPr>
          <a:xfrm>
            <a:off x="7522920" y="1454040"/>
            <a:ext cx="2417400" cy="429840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677160" y="609480"/>
            <a:ext cx="8595360" cy="1319400"/>
          </a:xfrm>
          <a:prstGeom prst="rect">
            <a:avLst/>
          </a:prstGeom>
          <a:noFill/>
          <a:ln>
            <a:noFill/>
          </a:ln>
        </p:spPr>
        <p:style>
          <a:lnRef idx="0"/>
          <a:fillRef idx="0"/>
          <a:effectRef idx="0"/>
          <a:fontRef idx="minor"/>
        </p:style>
        <p:txBody>
          <a:bodyPr lIns="90000" rIns="90000" tIns="45000" bIns="45000"/>
          <a:p>
            <a:pPr>
              <a:lnSpc>
                <a:spcPct val="100000"/>
              </a:lnSpc>
            </a:pPr>
            <a:r>
              <a:rPr b="0" lang="en-IN" sz="4400" spc="-1" strike="noStrike">
                <a:solidFill>
                  <a:srgbClr val="5fcbef"/>
                </a:solidFill>
                <a:latin typeface="Trebuchet MS"/>
                <a:ea typeface="DejaVu Sans"/>
              </a:rPr>
              <a:t>SHOW STOPPER</a:t>
            </a:r>
            <a:endParaRPr b="0" lang="en-IN" sz="4400" spc="-1" strike="noStrike">
              <a:latin typeface="Arial"/>
            </a:endParaRPr>
          </a:p>
        </p:txBody>
      </p:sp>
      <p:sp>
        <p:nvSpPr>
          <p:cNvPr id="158" name="CustomShape 2"/>
          <p:cNvSpPr/>
          <p:nvPr/>
        </p:nvSpPr>
        <p:spPr>
          <a:xfrm>
            <a:off x="535680" y="1930320"/>
            <a:ext cx="8595360" cy="3879360"/>
          </a:xfrm>
          <a:prstGeom prst="rect">
            <a:avLst/>
          </a:prstGeom>
          <a:noFill/>
          <a:ln>
            <a:noFill/>
          </a:ln>
        </p:spPr>
        <p:style>
          <a:lnRef idx="0"/>
          <a:fillRef idx="0"/>
          <a:effectRef idx="0"/>
          <a:fontRef idx="minor"/>
        </p:style>
        <p:txBody>
          <a:bodyPr lIns="90000" rIns="90000" tIns="45000" bIns="45000"/>
          <a:p>
            <a:pPr marL="343080" indent="-341640">
              <a:lnSpc>
                <a:spcPct val="100000"/>
              </a:lnSpc>
              <a:buClr>
                <a:srgbClr val="5fcbef"/>
              </a:buClr>
              <a:buSzPct val="80000"/>
              <a:buFont typeface="Wingdings 3" charset="2"/>
              <a:buChar char=""/>
            </a:pPr>
            <a:r>
              <a:rPr b="0" lang="en-IN" sz="1800" spc="-1" strike="noStrike">
                <a:solidFill>
                  <a:srgbClr val="404040"/>
                </a:solidFill>
                <a:latin typeface="Trebuchet MS"/>
                <a:ea typeface="DejaVu Sans"/>
              </a:rPr>
              <a:t>USSD is also used to update the status of consignment at the NSH and the destination post office. Also it is used to track the consignment in no internet connectivity</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marL="343080" indent="-341640">
              <a:lnSpc>
                <a:spcPct val="100000"/>
              </a:lnSpc>
              <a:buClr>
                <a:srgbClr val="5fcbef"/>
              </a:buClr>
              <a:buSzPct val="80000"/>
              <a:buFont typeface="Wingdings 3" charset="2"/>
              <a:buChar char=""/>
            </a:pPr>
            <a:r>
              <a:rPr b="0" lang="en-IN" sz="1800" spc="-1" strike="noStrike">
                <a:solidFill>
                  <a:srgbClr val="404040"/>
                </a:solidFill>
                <a:latin typeface="Trebuchet MS"/>
                <a:ea typeface="DejaVu Sans"/>
              </a:rPr>
              <a:t>We  used a cache database for ongoing transaction(consignments not delivered) to ensure minimal load on central database ensuring fastest possible query time.</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677160" y="609480"/>
            <a:ext cx="8595360" cy="13194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600" spc="-1" strike="noStrike">
                <a:solidFill>
                  <a:srgbClr val="5fcbef"/>
                </a:solidFill>
                <a:latin typeface="Trebuchet MS"/>
                <a:ea typeface="DejaVu Sans"/>
              </a:rPr>
              <a:t>Proposed Solution</a:t>
            </a:r>
            <a:endParaRPr b="0" lang="en-IN" sz="3600" spc="-1" strike="noStrike">
              <a:latin typeface="Arial"/>
            </a:endParaRPr>
          </a:p>
        </p:txBody>
      </p:sp>
      <p:sp>
        <p:nvSpPr>
          <p:cNvPr id="109" name="CustomShape 2"/>
          <p:cNvSpPr/>
          <p:nvPr/>
        </p:nvSpPr>
        <p:spPr>
          <a:xfrm>
            <a:off x="663840" y="1703520"/>
            <a:ext cx="8595360" cy="38793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404040"/>
                </a:solidFill>
                <a:latin typeface="Trebuchet MS"/>
                <a:ea typeface="DejaVu Sans"/>
              </a:rPr>
              <a:t>A comprehensive framework to integrate the entire mail operations  right from booking to delivery into an online  system which can handle connectivity disturbances: </a:t>
            </a:r>
            <a:endParaRPr b="0" lang="en-IN" sz="1800" spc="-1" strike="noStrike">
              <a:latin typeface="Arial"/>
            </a:endParaRPr>
          </a:p>
          <a:p>
            <a:pPr>
              <a:lnSpc>
                <a:spcPct val="100000"/>
              </a:lnSpc>
            </a:pPr>
            <a:r>
              <a:rPr b="0" lang="en-IN" sz="1800" spc="-1" strike="noStrike">
                <a:solidFill>
                  <a:srgbClr val="404040"/>
                </a:solidFill>
                <a:latin typeface="Trebuchet MS"/>
                <a:ea typeface="DejaVu Sans"/>
              </a:rPr>
              <a:t> </a:t>
            </a:r>
            <a:endParaRPr b="0" lang="en-IN" sz="1800" spc="-1" strike="noStrike">
              <a:latin typeface="Arial"/>
            </a:endParaRPr>
          </a:p>
          <a:p>
            <a:pPr marL="285840" indent="-284400">
              <a:lnSpc>
                <a:spcPct val="100000"/>
              </a:lnSpc>
              <a:buClr>
                <a:srgbClr val="5fcbef"/>
              </a:buClr>
              <a:buSzPct val="80000"/>
              <a:buFont typeface="Arial"/>
              <a:buChar char="•"/>
            </a:pPr>
            <a:r>
              <a:rPr b="0" lang="en-IN" sz="1800" spc="-1" strike="noStrike">
                <a:solidFill>
                  <a:srgbClr val="404040"/>
                </a:solidFill>
                <a:latin typeface="Trebuchet MS"/>
                <a:ea typeface="DejaVu Sans"/>
              </a:rPr>
              <a:t>A web application and an android mobile application enabling the customers to get the status of their consignment.</a:t>
            </a:r>
            <a:endParaRPr b="0" lang="en-IN" sz="1800" spc="-1" strike="noStrike">
              <a:latin typeface="Arial"/>
            </a:endParaRPr>
          </a:p>
          <a:p>
            <a:pPr marL="285840" indent="-284400">
              <a:lnSpc>
                <a:spcPct val="100000"/>
              </a:lnSpc>
              <a:buClr>
                <a:srgbClr val="5fcbef"/>
              </a:buClr>
              <a:buSzPct val="80000"/>
              <a:buFont typeface="Arial"/>
              <a:buChar char="•"/>
            </a:pPr>
            <a:r>
              <a:rPr b="0" lang="en-IN" sz="1800" spc="-1" strike="noStrike">
                <a:solidFill>
                  <a:srgbClr val="404040"/>
                </a:solidFill>
                <a:latin typeface="Trebuchet MS"/>
                <a:ea typeface="DejaVu Sans"/>
              </a:rPr>
              <a:t>A USSD application enabling the customers to track their consignment in case of no internet connection.</a:t>
            </a:r>
            <a:endParaRPr b="0" lang="en-IN" sz="1800" spc="-1" strike="noStrike">
              <a:latin typeface="Arial"/>
            </a:endParaRPr>
          </a:p>
          <a:p>
            <a:pPr marL="285840" indent="-284400">
              <a:lnSpc>
                <a:spcPct val="100000"/>
              </a:lnSpc>
              <a:buClr>
                <a:srgbClr val="5fcbef"/>
              </a:buClr>
              <a:buSzPct val="80000"/>
              <a:buFont typeface="Arial"/>
              <a:buChar char="•"/>
            </a:pPr>
            <a:r>
              <a:rPr b="0" lang="en-IN" sz="1800" spc="-1" strike="noStrike">
                <a:solidFill>
                  <a:srgbClr val="404040"/>
                </a:solidFill>
                <a:latin typeface="Trebuchet MS"/>
                <a:ea typeface="DejaVu Sans"/>
              </a:rPr>
              <a:t>A desktop application for managing and administrating the various operations in the post-office which works in an offline mode.</a:t>
            </a:r>
            <a:endParaRPr b="0" lang="en-IN" sz="1800" spc="-1" strike="noStrike">
              <a:latin typeface="Arial"/>
            </a:endParaRPr>
          </a:p>
          <a:p>
            <a:pPr marL="285840" indent="-284400">
              <a:lnSpc>
                <a:spcPct val="100000"/>
              </a:lnSpc>
              <a:buClr>
                <a:srgbClr val="5fcbef"/>
              </a:buClr>
              <a:buSzPct val="80000"/>
              <a:buFont typeface="Arial"/>
              <a:buChar char="•"/>
            </a:pPr>
            <a:r>
              <a:rPr b="0" lang="en-IN" sz="1800" spc="-1" strike="noStrike">
                <a:solidFill>
                  <a:srgbClr val="404040"/>
                </a:solidFill>
                <a:latin typeface="Trebuchet MS"/>
                <a:ea typeface="DejaVu Sans"/>
              </a:rPr>
              <a:t>A web application for various  post office server operations where there is no internet fluctuation.</a:t>
            </a:r>
            <a:endParaRPr b="0" lang="en-IN"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677160" y="609480"/>
            <a:ext cx="8595360" cy="13194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5fcbef"/>
                </a:solidFill>
                <a:latin typeface="Trebuchet MS"/>
                <a:ea typeface="DejaVu Sans"/>
              </a:rPr>
              <a:t>CONCLUSION</a:t>
            </a:r>
            <a:endParaRPr b="0" lang="en-IN" sz="3600" spc="-1" strike="noStrike">
              <a:latin typeface="Arial"/>
            </a:endParaRPr>
          </a:p>
        </p:txBody>
      </p:sp>
      <p:sp>
        <p:nvSpPr>
          <p:cNvPr id="160" name="CustomShape 2"/>
          <p:cNvSpPr/>
          <p:nvPr/>
        </p:nvSpPr>
        <p:spPr>
          <a:xfrm>
            <a:off x="677160" y="1684080"/>
            <a:ext cx="8595360" cy="4599360"/>
          </a:xfrm>
          <a:prstGeom prst="rect">
            <a:avLst/>
          </a:prstGeom>
          <a:noFill/>
          <a:ln>
            <a:noFill/>
          </a:ln>
        </p:spPr>
        <p:style>
          <a:lnRef idx="0"/>
          <a:fillRef idx="0"/>
          <a:effectRef idx="0"/>
          <a:fontRef idx="minor"/>
        </p:style>
        <p:txBody>
          <a:bodyPr lIns="0" rIns="0" tIns="0" bIns="0"/>
          <a:p>
            <a:pPr>
              <a:lnSpc>
                <a:spcPct val="100000"/>
              </a:lnSpc>
            </a:pPr>
            <a:r>
              <a:rPr b="0" lang="en-IN" sz="2000" spc="-1" strike="noStrike">
                <a:solidFill>
                  <a:srgbClr val="404040"/>
                </a:solidFill>
                <a:latin typeface="Trebuchet MS"/>
                <a:ea typeface="Noto Sans CJK SC Regular"/>
              </a:rPr>
              <a:t>Besides capturing the data in an offline mode using the desktop application and updating when minimum required bandwidth is available, we also aim to provide a framework to digitalize and automate the entire mail operations in India. </a:t>
            </a:r>
            <a:endParaRPr b="0" lang="en-IN" sz="2000" spc="-1" strike="noStrike">
              <a:latin typeface="Arial"/>
            </a:endParaRPr>
          </a:p>
          <a:p>
            <a:pPr>
              <a:lnSpc>
                <a:spcPct val="100000"/>
              </a:lnSpc>
            </a:pPr>
            <a:r>
              <a:rPr b="0" lang="en-IN" sz="2000" spc="-1" strike="noStrike">
                <a:solidFill>
                  <a:srgbClr val="404040"/>
                </a:solidFill>
                <a:latin typeface="Trebuchet MS"/>
                <a:ea typeface="Noto Sans CJK SC Regular"/>
              </a:rPr>
              <a:t>Post with different intermediate operations synchronized through a central database.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404040"/>
                </a:solidFill>
                <a:latin typeface="Trebuchet MS"/>
                <a:ea typeface="Noto Sans CJK SC Regular"/>
              </a:rPr>
              <a:t>The main highlight of our project is the USSD Application on both the client side and the server side which uses zero internet connectivity and minimum cellular network to update status and track consignment easily and efficiently.</a:t>
            </a:r>
            <a:endParaRPr b="0" lang="en-IN" sz="20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677160" y="609480"/>
            <a:ext cx="8595360" cy="1319400"/>
          </a:xfrm>
          <a:prstGeom prst="rect">
            <a:avLst/>
          </a:prstGeom>
          <a:noFill/>
          <a:ln>
            <a:noFill/>
          </a:ln>
        </p:spPr>
        <p:style>
          <a:lnRef idx="0"/>
          <a:fillRef idx="0"/>
          <a:effectRef idx="0"/>
          <a:fontRef idx="minor"/>
        </p:style>
        <p:txBody>
          <a:bodyPr lIns="90000" rIns="90000" tIns="45000" bIns="45000"/>
          <a:p>
            <a:pPr>
              <a:lnSpc>
                <a:spcPct val="100000"/>
              </a:lnSpc>
            </a:pPr>
            <a:r>
              <a:rPr b="0" lang="en-IN" sz="4400" spc="-1" strike="noStrike">
                <a:solidFill>
                  <a:srgbClr val="5fcbef"/>
                </a:solidFill>
                <a:latin typeface="Trebuchet MS"/>
                <a:ea typeface="DejaVu Sans"/>
              </a:rPr>
              <a:t>Technology Stack</a:t>
            </a:r>
            <a:endParaRPr b="0" lang="en-IN" sz="4400" spc="-1" strike="noStrike">
              <a:latin typeface="Arial"/>
            </a:endParaRPr>
          </a:p>
        </p:txBody>
      </p:sp>
      <p:sp>
        <p:nvSpPr>
          <p:cNvPr id="111" name="CustomShape 2"/>
          <p:cNvSpPr/>
          <p:nvPr/>
        </p:nvSpPr>
        <p:spPr>
          <a:xfrm>
            <a:off x="677160" y="2160720"/>
            <a:ext cx="8595360" cy="3879360"/>
          </a:xfrm>
          <a:prstGeom prst="rect">
            <a:avLst/>
          </a:prstGeom>
          <a:noFill/>
          <a:ln>
            <a:noFill/>
          </a:ln>
        </p:spPr>
        <p:style>
          <a:lnRef idx="0"/>
          <a:fillRef idx="0"/>
          <a:effectRef idx="0"/>
          <a:fontRef idx="minor"/>
        </p:style>
        <p:txBody>
          <a:bodyPr lIns="90000" rIns="90000" tIns="45000" bIns="45000"/>
          <a:p>
            <a:pPr marL="343080" indent="-341640">
              <a:lnSpc>
                <a:spcPct val="100000"/>
              </a:lnSpc>
              <a:buClr>
                <a:srgbClr val="5fcbef"/>
              </a:buClr>
              <a:buSzPct val="80000"/>
              <a:buFont typeface="Wingdings 3" charset="2"/>
              <a:buChar char=""/>
            </a:pPr>
            <a:r>
              <a:rPr b="0" lang="en-IN" sz="2000" spc="-1" strike="noStrike">
                <a:solidFill>
                  <a:srgbClr val="404040"/>
                </a:solidFill>
                <a:latin typeface="Trebuchet MS"/>
                <a:ea typeface="DejaVu Sans"/>
              </a:rPr>
              <a:t>Web Application</a:t>
            </a:r>
            <a:endParaRPr b="0" lang="en-IN" sz="2000" spc="-1" strike="noStrike">
              <a:latin typeface="Arial"/>
            </a:endParaRPr>
          </a:p>
          <a:p>
            <a:pPr marL="343080" indent="-341640">
              <a:lnSpc>
                <a:spcPct val="100000"/>
              </a:lnSpc>
              <a:buClr>
                <a:srgbClr val="5fcbef"/>
              </a:buClr>
              <a:buSzPct val="80000"/>
              <a:buFont typeface="Wingdings 3" charset="2"/>
              <a:buChar char=""/>
            </a:pPr>
            <a:r>
              <a:rPr b="0" lang="en-IN" sz="2000" spc="-1" strike="noStrike">
                <a:solidFill>
                  <a:srgbClr val="404040"/>
                </a:solidFill>
                <a:latin typeface="Trebuchet MS"/>
                <a:ea typeface="DejaVu Sans"/>
              </a:rPr>
              <a:t>Frontend : CSS, HTML, Bootstrap</a:t>
            </a:r>
            <a:endParaRPr b="0" lang="en-IN" sz="2000" spc="-1" strike="noStrike">
              <a:latin typeface="Arial"/>
            </a:endParaRPr>
          </a:p>
          <a:p>
            <a:pPr marL="343080" indent="-341640">
              <a:lnSpc>
                <a:spcPct val="100000"/>
              </a:lnSpc>
              <a:buClr>
                <a:srgbClr val="5fcbef"/>
              </a:buClr>
              <a:buSzPct val="80000"/>
              <a:buFont typeface="Wingdings 3" charset="2"/>
              <a:buChar char=""/>
            </a:pPr>
            <a:r>
              <a:rPr b="0" lang="en-IN" sz="2000" spc="-1" strike="noStrike">
                <a:solidFill>
                  <a:srgbClr val="404040"/>
                </a:solidFill>
                <a:latin typeface="Trebuchet MS"/>
                <a:ea typeface="DejaVu Sans"/>
              </a:rPr>
              <a:t>Backend : Node JS, Java</a:t>
            </a:r>
            <a:endParaRPr b="0" lang="en-IN" sz="2000" spc="-1" strike="noStrike">
              <a:latin typeface="Arial"/>
            </a:endParaRPr>
          </a:p>
          <a:p>
            <a:pPr marL="343080" indent="-341640">
              <a:lnSpc>
                <a:spcPct val="100000"/>
              </a:lnSpc>
              <a:buClr>
                <a:srgbClr val="5fcbef"/>
              </a:buClr>
              <a:buSzPct val="80000"/>
              <a:buFont typeface="Wingdings 3" charset="2"/>
              <a:buChar char=""/>
            </a:pPr>
            <a:r>
              <a:rPr b="0" lang="en-IN" sz="2000" spc="-1" strike="noStrike">
                <a:solidFill>
                  <a:srgbClr val="404040"/>
                </a:solidFill>
                <a:latin typeface="Trebuchet MS"/>
                <a:ea typeface="DejaVu Sans"/>
              </a:rPr>
              <a:t>Mobile Application : Java, Android</a:t>
            </a:r>
            <a:endParaRPr b="0" lang="en-IN" sz="2000" spc="-1" strike="noStrike">
              <a:latin typeface="Arial"/>
            </a:endParaRPr>
          </a:p>
          <a:p>
            <a:pPr marL="343080" indent="-341640">
              <a:lnSpc>
                <a:spcPct val="100000"/>
              </a:lnSpc>
              <a:buClr>
                <a:srgbClr val="5fcbef"/>
              </a:buClr>
              <a:buSzPct val="80000"/>
              <a:buFont typeface="Wingdings 3" charset="2"/>
              <a:buChar char=""/>
            </a:pPr>
            <a:r>
              <a:rPr b="0" lang="en-IN" sz="2000" spc="-1" strike="noStrike">
                <a:solidFill>
                  <a:srgbClr val="404040"/>
                </a:solidFill>
                <a:latin typeface="Trebuchet MS"/>
                <a:ea typeface="DejaVu Sans"/>
              </a:rPr>
              <a:t>Database : MySQL (Central DB)</a:t>
            </a:r>
            <a:endParaRPr b="0" lang="en-IN" sz="2000" spc="-1" strike="noStrike">
              <a:latin typeface="Arial"/>
            </a:endParaRPr>
          </a:p>
          <a:p>
            <a:pPr marL="343080" indent="-341640">
              <a:lnSpc>
                <a:spcPct val="100000"/>
              </a:lnSpc>
              <a:buClr>
                <a:srgbClr val="5fcbef"/>
              </a:buClr>
              <a:buSzPct val="80000"/>
              <a:buFont typeface="Wingdings 3" charset="2"/>
              <a:buChar char=""/>
            </a:pPr>
            <a:r>
              <a:rPr b="0" lang="en-IN" sz="2000" spc="-1" strike="noStrike">
                <a:solidFill>
                  <a:srgbClr val="404040"/>
                </a:solidFill>
                <a:latin typeface="Trebuchet MS"/>
                <a:ea typeface="DejaVu Sans"/>
              </a:rPr>
              <a:t>USSD</a:t>
            </a:r>
            <a:endParaRPr b="0" lang="en-IN" sz="2000" spc="-1" strike="noStrike">
              <a:latin typeface="Arial"/>
            </a:endParaRPr>
          </a:p>
          <a:p>
            <a:pPr marL="343080" indent="-341640">
              <a:lnSpc>
                <a:spcPct val="100000"/>
              </a:lnSpc>
              <a:buClr>
                <a:srgbClr val="5fcbef"/>
              </a:buClr>
              <a:buSzPct val="80000"/>
              <a:buFont typeface="Wingdings 3" charset="2"/>
              <a:buChar char=""/>
            </a:pPr>
            <a:r>
              <a:rPr b="0" lang="en-IN" sz="2000" spc="-1" strike="noStrike">
                <a:solidFill>
                  <a:srgbClr val="404040"/>
                </a:solidFill>
                <a:latin typeface="Trebuchet MS"/>
                <a:ea typeface="DejaVu Sans"/>
              </a:rPr>
              <a:t>Desktop Application using electron</a:t>
            </a:r>
            <a:endParaRPr b="0" lang="en-IN"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677160" y="609480"/>
            <a:ext cx="8595360" cy="1319400"/>
          </a:xfrm>
          <a:prstGeom prst="rect">
            <a:avLst/>
          </a:prstGeom>
          <a:noFill/>
          <a:ln>
            <a:noFill/>
          </a:ln>
        </p:spPr>
        <p:style>
          <a:lnRef idx="0"/>
          <a:fillRef idx="0"/>
          <a:effectRef idx="0"/>
          <a:fontRef idx="minor"/>
        </p:style>
        <p:txBody>
          <a:bodyPr lIns="90000" rIns="90000" tIns="45000" bIns="45000"/>
          <a:p>
            <a:pPr>
              <a:lnSpc>
                <a:spcPct val="100000"/>
              </a:lnSpc>
            </a:pPr>
            <a:r>
              <a:rPr b="0" lang="en-IN" sz="4400" spc="-1" strike="noStrike">
                <a:solidFill>
                  <a:srgbClr val="5fcbef"/>
                </a:solidFill>
                <a:latin typeface="Trebuchet MS"/>
                <a:ea typeface="DejaVu Sans"/>
              </a:rPr>
              <a:t>Web application</a:t>
            </a:r>
            <a:endParaRPr b="0" lang="en-IN" sz="4400" spc="-1" strike="noStrike">
              <a:latin typeface="Arial"/>
            </a:endParaRPr>
          </a:p>
        </p:txBody>
      </p:sp>
      <p:sp>
        <p:nvSpPr>
          <p:cNvPr id="113" name="CustomShape 2"/>
          <p:cNvSpPr/>
          <p:nvPr/>
        </p:nvSpPr>
        <p:spPr>
          <a:xfrm>
            <a:off x="677160" y="2160720"/>
            <a:ext cx="8595360" cy="3879360"/>
          </a:xfrm>
          <a:prstGeom prst="rect">
            <a:avLst/>
          </a:prstGeom>
          <a:noFill/>
          <a:ln>
            <a:noFill/>
          </a:ln>
        </p:spPr>
        <p:style>
          <a:lnRef idx="0"/>
          <a:fillRef idx="0"/>
          <a:effectRef idx="0"/>
          <a:fontRef idx="minor"/>
        </p:style>
        <p:txBody>
          <a:bodyPr lIns="90000" rIns="90000" tIns="45000" bIns="45000"/>
          <a:p>
            <a:pPr>
              <a:lnSpc>
                <a:spcPct val="100000"/>
              </a:lnSpc>
            </a:pPr>
            <a:r>
              <a:rPr b="0" lang="en-IN" sz="2000" spc="-1" strike="noStrike">
                <a:solidFill>
                  <a:srgbClr val="404040"/>
                </a:solidFill>
                <a:latin typeface="Trebuchet MS"/>
                <a:ea typeface="DejaVu Sans"/>
              </a:rPr>
              <a:t>We have developed a web application hosted live on heroku for client as well as server side.</a:t>
            </a:r>
            <a:endParaRPr b="0" lang="en-IN" sz="2000" spc="-1" strike="noStrike">
              <a:latin typeface="Arial"/>
            </a:endParaRPr>
          </a:p>
          <a:p>
            <a:pPr>
              <a:lnSpc>
                <a:spcPct val="100000"/>
              </a:lnSpc>
            </a:pPr>
            <a:r>
              <a:rPr b="0" lang="en-IN" sz="2000" spc="-1" strike="noStrike">
                <a:solidFill>
                  <a:srgbClr val="404040"/>
                </a:solidFill>
                <a:latin typeface="Trebuchet MS"/>
                <a:ea typeface="DejaVu Sans"/>
              </a:rPr>
              <a:t>Web application is developed on Express JS framework which offers a variety of features such as asynchronous request handling , consistent routing to modules and consistent middleware interface.</a:t>
            </a:r>
            <a:endParaRPr b="0" lang="en-IN" sz="2000" spc="-1" strike="noStrike">
              <a:latin typeface="Arial"/>
            </a:endParaRPr>
          </a:p>
          <a:p>
            <a:pPr>
              <a:lnSpc>
                <a:spcPct val="100000"/>
              </a:lnSpc>
            </a:pPr>
            <a:r>
              <a:rPr b="0" lang="en-IN" sz="2000" spc="-1" strike="noStrike">
                <a:solidFill>
                  <a:srgbClr val="404040"/>
                </a:solidFill>
                <a:latin typeface="Trebuchet MS"/>
                <a:ea typeface="DejaVu Sans"/>
              </a:rPr>
              <a:t>Web application for client offers a variety of features such as track consignment , locate post office , find pincode and calculate postage.</a:t>
            </a:r>
            <a:endParaRPr b="0" lang="en-IN" sz="2000" spc="-1" strike="noStrike">
              <a:latin typeface="Arial"/>
            </a:endParaRPr>
          </a:p>
          <a:p>
            <a:pPr>
              <a:lnSpc>
                <a:spcPct val="100000"/>
              </a:lnSpc>
            </a:pPr>
            <a:r>
              <a:rPr b="0" lang="en-IN" sz="2000" spc="-1" strike="noStrike">
                <a:solidFill>
                  <a:srgbClr val="404040"/>
                </a:solidFill>
                <a:latin typeface="Trebuchet MS"/>
                <a:ea typeface="DejaVu Sans"/>
              </a:rPr>
              <a:t> </a:t>
            </a:r>
            <a:r>
              <a:rPr b="0" lang="en-IN" sz="2000" spc="-1" strike="noStrike">
                <a:solidFill>
                  <a:srgbClr val="404040"/>
                </a:solidFill>
                <a:latin typeface="Trebuchet MS"/>
                <a:ea typeface="DejaVu Sans"/>
              </a:rPr>
              <a:t>Web Application for server is used for updating the central database as and when a post/parcel is received at the post office/national sorting hub. This requires active internet connection to update the consignment details on the server side. </a:t>
            </a:r>
            <a:endParaRPr b="0" lang="en-IN" sz="2000" spc="-1" strike="noStrike">
              <a:latin typeface="Arial"/>
            </a:endParaRPr>
          </a:p>
          <a:p>
            <a:pPr>
              <a:lnSpc>
                <a:spcPct val="100000"/>
              </a:lnSpc>
            </a:pPr>
            <a:endParaRPr b="0" lang="en-IN"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96160" y="236160"/>
            <a:ext cx="8595360" cy="1319400"/>
          </a:xfrm>
          <a:prstGeom prst="rect">
            <a:avLst/>
          </a:prstGeom>
          <a:noFill/>
          <a:ln>
            <a:noFill/>
          </a:ln>
        </p:spPr>
        <p:style>
          <a:lnRef idx="0"/>
          <a:fillRef idx="0"/>
          <a:effectRef idx="0"/>
          <a:fontRef idx="minor"/>
        </p:style>
        <p:txBody>
          <a:bodyPr lIns="90000" rIns="90000" tIns="45000" bIns="45000"/>
          <a:p>
            <a:pPr>
              <a:lnSpc>
                <a:spcPct val="100000"/>
              </a:lnSpc>
            </a:pPr>
            <a:r>
              <a:rPr b="0" lang="en-IN" sz="4400" spc="-1" strike="noStrike">
                <a:solidFill>
                  <a:srgbClr val="5fcbef"/>
                </a:solidFill>
                <a:latin typeface="Trebuchet MS"/>
                <a:ea typeface="DejaVu Sans"/>
              </a:rPr>
              <a:t>Web Application</a:t>
            </a:r>
            <a:endParaRPr b="0" lang="en-IN" sz="4400" spc="-1" strike="noStrike">
              <a:latin typeface="Arial"/>
            </a:endParaRPr>
          </a:p>
          <a:p>
            <a:pPr>
              <a:lnSpc>
                <a:spcPct val="100000"/>
              </a:lnSpc>
            </a:pPr>
            <a:endParaRPr b="0" lang="en-IN" sz="4400" spc="-1" strike="noStrike">
              <a:latin typeface="Arial"/>
            </a:endParaRPr>
          </a:p>
        </p:txBody>
      </p:sp>
      <p:pic>
        <p:nvPicPr>
          <p:cNvPr id="115" name="Content Placeholder 4" descr=""/>
          <p:cNvPicPr/>
          <p:nvPr/>
        </p:nvPicPr>
        <p:blipFill>
          <a:blip r:embed="rId1"/>
          <a:stretch/>
        </p:blipFill>
        <p:spPr>
          <a:xfrm>
            <a:off x="514800" y="1128240"/>
            <a:ext cx="8758080" cy="492336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638640" y="197640"/>
            <a:ext cx="8595360" cy="1319400"/>
          </a:xfrm>
          <a:prstGeom prst="rect">
            <a:avLst/>
          </a:prstGeom>
          <a:noFill/>
          <a:ln>
            <a:noFill/>
          </a:ln>
        </p:spPr>
        <p:style>
          <a:lnRef idx="0"/>
          <a:fillRef idx="0"/>
          <a:effectRef idx="0"/>
          <a:fontRef idx="minor"/>
        </p:style>
        <p:txBody>
          <a:bodyPr lIns="90000" rIns="90000" tIns="45000" bIns="45000"/>
          <a:p>
            <a:pPr>
              <a:lnSpc>
                <a:spcPct val="100000"/>
              </a:lnSpc>
            </a:pPr>
            <a:r>
              <a:rPr b="0" lang="en-IN" sz="4400" spc="-1" strike="noStrike">
                <a:solidFill>
                  <a:srgbClr val="5fcbef"/>
                </a:solidFill>
                <a:latin typeface="Trebuchet MS"/>
                <a:ea typeface="DejaVu Sans"/>
              </a:rPr>
              <a:t>Web Application</a:t>
            </a:r>
            <a:endParaRPr b="0" lang="en-IN" sz="4400" spc="-1" strike="noStrike">
              <a:latin typeface="Arial"/>
            </a:endParaRPr>
          </a:p>
          <a:p>
            <a:pPr>
              <a:lnSpc>
                <a:spcPct val="100000"/>
              </a:lnSpc>
            </a:pPr>
            <a:endParaRPr b="0" lang="en-IN" sz="4400" spc="-1" strike="noStrike">
              <a:latin typeface="Arial"/>
            </a:endParaRPr>
          </a:p>
        </p:txBody>
      </p:sp>
      <p:pic>
        <p:nvPicPr>
          <p:cNvPr id="117" name="Picture 6" descr=""/>
          <p:cNvPicPr/>
          <p:nvPr/>
        </p:nvPicPr>
        <p:blipFill>
          <a:blip r:embed="rId1"/>
          <a:stretch/>
        </p:blipFill>
        <p:spPr>
          <a:xfrm>
            <a:off x="399240" y="1067400"/>
            <a:ext cx="8545320" cy="48038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677160" y="609480"/>
            <a:ext cx="7396200" cy="10116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b0e4"/>
                </a:solidFill>
                <a:latin typeface="Trebuchet MS"/>
                <a:ea typeface="DejaVu Sans"/>
              </a:rPr>
              <a:t>ANDROID APPLICATION</a:t>
            </a:r>
            <a:endParaRPr b="0" lang="en-IN" sz="3600" spc="-1" strike="noStrike">
              <a:latin typeface="Arial"/>
            </a:endParaRPr>
          </a:p>
        </p:txBody>
      </p:sp>
      <p:sp>
        <p:nvSpPr>
          <p:cNvPr id="119" name="CustomShape 2"/>
          <p:cNvSpPr/>
          <p:nvPr/>
        </p:nvSpPr>
        <p:spPr>
          <a:xfrm>
            <a:off x="677160" y="2160720"/>
            <a:ext cx="8595360" cy="3879360"/>
          </a:xfrm>
          <a:prstGeom prst="rect">
            <a:avLst/>
          </a:prstGeom>
          <a:noFill/>
          <a:ln>
            <a:noFill/>
          </a:ln>
        </p:spPr>
        <p:style>
          <a:lnRef idx="0"/>
          <a:fillRef idx="0"/>
          <a:effectRef idx="0"/>
          <a:fontRef idx="minor"/>
        </p:style>
        <p:txBody>
          <a:bodyPr lIns="90000" rIns="90000" tIns="45000" bIns="45000"/>
          <a:p>
            <a:pPr marL="343080" indent="-341640">
              <a:lnSpc>
                <a:spcPct val="100000"/>
              </a:lnSpc>
              <a:buClr>
                <a:srgbClr val="5fcbef"/>
              </a:buClr>
              <a:buSzPct val="80000"/>
              <a:buFont typeface="Wingdings 3" charset="2"/>
              <a:buChar char=""/>
            </a:pPr>
            <a:r>
              <a:rPr b="0" lang="en-IN" sz="1800" spc="-1" strike="noStrike">
                <a:solidFill>
                  <a:srgbClr val="404040"/>
                </a:solidFill>
                <a:latin typeface="Trebuchet MS"/>
                <a:ea typeface="DejaVu Sans"/>
              </a:rPr>
              <a:t>Android Application is for the client and has various functionalities like track your consignment, find your pincode, calculate your postage and find the nearest post offices.</a:t>
            </a:r>
            <a:endParaRPr b="0" lang="en-IN" sz="1800" spc="-1" strike="noStrike">
              <a:latin typeface="Arial"/>
            </a:endParaRPr>
          </a:p>
          <a:p>
            <a:pPr marL="343080" indent="-341640">
              <a:lnSpc>
                <a:spcPct val="100000"/>
              </a:lnSpc>
              <a:buClr>
                <a:srgbClr val="5fcbef"/>
              </a:buClr>
              <a:buSzPct val="80000"/>
              <a:buFont typeface="Wingdings 3" charset="2"/>
              <a:buChar char=""/>
            </a:pPr>
            <a:r>
              <a:rPr b="0" lang="en-IN" sz="1800" spc="-1" strike="noStrike">
                <a:solidFill>
                  <a:srgbClr val="404040"/>
                </a:solidFill>
                <a:latin typeface="Trebuchet MS"/>
                <a:ea typeface="DejaVu Sans"/>
              </a:rPr>
              <a:t>The android app on low internet connectivity runs the USSD code to display the status of consignment.</a:t>
            </a:r>
            <a:endParaRPr b="0" lang="en-IN" sz="1800" spc="-1" strike="noStrike">
              <a:latin typeface="Arial"/>
            </a:endParaRPr>
          </a:p>
          <a:p>
            <a:pPr marL="343080" indent="-341640">
              <a:lnSpc>
                <a:spcPct val="100000"/>
              </a:lnSpc>
              <a:buClr>
                <a:srgbClr val="5fcbef"/>
              </a:buClr>
              <a:buSzPct val="80000"/>
              <a:buFont typeface="Wingdings 3" charset="2"/>
              <a:buChar char=""/>
            </a:pPr>
            <a:r>
              <a:rPr b="0" lang="en-IN" sz="1800" spc="-1" strike="noStrike">
                <a:solidFill>
                  <a:srgbClr val="404040"/>
                </a:solidFill>
                <a:latin typeface="Trebuchet MS"/>
                <a:ea typeface="DejaVu Sans"/>
              </a:rPr>
              <a:t>Android app is built on Android studio. </a:t>
            </a:r>
            <a:endParaRPr b="0" lang="en-IN"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677160" y="609480"/>
            <a:ext cx="7396200" cy="101160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b0e4"/>
                </a:solidFill>
                <a:latin typeface="Trebuchet MS"/>
                <a:ea typeface="DejaVu Sans"/>
              </a:rPr>
              <a:t>ANDROID APPLICATION</a:t>
            </a:r>
            <a:endParaRPr b="0" lang="en-IN" sz="3600" spc="-1" strike="noStrike">
              <a:latin typeface="Arial"/>
            </a:endParaRPr>
          </a:p>
        </p:txBody>
      </p:sp>
      <p:pic>
        <p:nvPicPr>
          <p:cNvPr id="121" name="Content Placeholder 4" descr=""/>
          <p:cNvPicPr/>
          <p:nvPr/>
        </p:nvPicPr>
        <p:blipFill>
          <a:blip r:embed="rId1"/>
          <a:stretch/>
        </p:blipFill>
        <p:spPr>
          <a:xfrm>
            <a:off x="677160" y="1473120"/>
            <a:ext cx="2540880" cy="4518360"/>
          </a:xfrm>
          <a:prstGeom prst="rect">
            <a:avLst/>
          </a:prstGeom>
          <a:ln>
            <a:noFill/>
          </a:ln>
        </p:spPr>
      </p:pic>
      <p:pic>
        <p:nvPicPr>
          <p:cNvPr id="122" name="Picture 5" descr=""/>
          <p:cNvPicPr/>
          <p:nvPr/>
        </p:nvPicPr>
        <p:blipFill>
          <a:blip r:embed="rId2"/>
          <a:stretch/>
        </p:blipFill>
        <p:spPr>
          <a:xfrm>
            <a:off x="3800880" y="1473120"/>
            <a:ext cx="2540880" cy="4518360"/>
          </a:xfrm>
          <a:prstGeom prst="rect">
            <a:avLst/>
          </a:prstGeom>
          <a:ln>
            <a:noFill/>
          </a:ln>
        </p:spPr>
      </p:pic>
      <p:pic>
        <p:nvPicPr>
          <p:cNvPr id="123" name="Picture 6" descr=""/>
          <p:cNvPicPr/>
          <p:nvPr/>
        </p:nvPicPr>
        <p:blipFill>
          <a:blip r:embed="rId3"/>
          <a:stretch/>
        </p:blipFill>
        <p:spPr>
          <a:xfrm>
            <a:off x="6924240" y="1473120"/>
            <a:ext cx="2540880" cy="451836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677160" y="377640"/>
            <a:ext cx="8595360" cy="998640"/>
          </a:xfrm>
          <a:prstGeom prst="rect">
            <a:avLst/>
          </a:prstGeom>
          <a:noFill/>
          <a:ln>
            <a:noFill/>
          </a:ln>
        </p:spPr>
        <p:style>
          <a:lnRef idx="0"/>
          <a:fillRef idx="0"/>
          <a:effectRef idx="0"/>
          <a:fontRef idx="minor"/>
        </p:style>
        <p:txBody>
          <a:bodyPr lIns="90000" rIns="90000" tIns="45000" bIns="45000"/>
          <a:p>
            <a:pPr>
              <a:lnSpc>
                <a:spcPct val="100000"/>
              </a:lnSpc>
            </a:pPr>
            <a:r>
              <a:rPr b="0" lang="en-IN" sz="3600" spc="-1" strike="noStrike">
                <a:solidFill>
                  <a:srgbClr val="17b0e4"/>
                </a:solidFill>
                <a:latin typeface="Trebuchet MS"/>
                <a:ea typeface="DejaVu Sans"/>
              </a:rPr>
              <a:t>DESKTOP APPLICATION</a:t>
            </a:r>
            <a:endParaRPr b="0" lang="en-IN" sz="3600" spc="-1" strike="noStrike">
              <a:latin typeface="Arial"/>
            </a:endParaRPr>
          </a:p>
        </p:txBody>
      </p:sp>
      <p:sp>
        <p:nvSpPr>
          <p:cNvPr id="125" name="CustomShape 2"/>
          <p:cNvSpPr/>
          <p:nvPr/>
        </p:nvSpPr>
        <p:spPr>
          <a:xfrm>
            <a:off x="677160" y="1506240"/>
            <a:ext cx="8595360" cy="3991680"/>
          </a:xfrm>
          <a:prstGeom prst="rect">
            <a:avLst/>
          </a:prstGeom>
          <a:noFill/>
          <a:ln>
            <a:noFill/>
          </a:ln>
        </p:spPr>
        <p:style>
          <a:lnRef idx="0"/>
          <a:fillRef idx="0"/>
          <a:effectRef idx="0"/>
          <a:fontRef idx="minor"/>
        </p:style>
        <p:txBody>
          <a:bodyPr lIns="90000" rIns="90000" tIns="45000" bIns="45000"/>
          <a:p>
            <a:pPr marL="343080" indent="-341640">
              <a:lnSpc>
                <a:spcPct val="100000"/>
              </a:lnSpc>
              <a:buClr>
                <a:srgbClr val="5fcbef"/>
              </a:buClr>
              <a:buSzPct val="80000"/>
              <a:buFont typeface="Wingdings 3" charset="2"/>
              <a:buChar char=""/>
            </a:pPr>
            <a:r>
              <a:rPr b="0" lang="en-IN" sz="1800" spc="-1" strike="noStrike">
                <a:solidFill>
                  <a:srgbClr val="404040"/>
                </a:solidFill>
                <a:latin typeface="Trebuchet MS"/>
                <a:ea typeface="DejaVu Sans"/>
              </a:rPr>
              <a:t>A desktop application is an offline application that can handle internet fluctuation at the post office.</a:t>
            </a:r>
            <a:endParaRPr b="0" lang="en-IN" sz="1800" spc="-1" strike="noStrike">
              <a:latin typeface="Arial"/>
            </a:endParaRPr>
          </a:p>
          <a:p>
            <a:pPr marL="343080" indent="-341640">
              <a:lnSpc>
                <a:spcPct val="100000"/>
              </a:lnSpc>
              <a:buClr>
                <a:srgbClr val="5fcbef"/>
              </a:buClr>
              <a:buSzPct val="80000"/>
              <a:buFont typeface="Wingdings 3" charset="2"/>
              <a:buChar char=""/>
            </a:pPr>
            <a:r>
              <a:rPr b="0" lang="en-IN" sz="1800" spc="-1" strike="noStrike">
                <a:solidFill>
                  <a:srgbClr val="404040"/>
                </a:solidFill>
                <a:latin typeface="Trebuchet MS"/>
                <a:ea typeface="DejaVu Sans"/>
              </a:rPr>
              <a:t>It will be used for managing and administrating the various operations in the post-office which works in an offline mode.</a:t>
            </a:r>
            <a:endParaRPr b="0" lang="en-IN" sz="1800" spc="-1" strike="noStrike">
              <a:latin typeface="Arial"/>
            </a:endParaRPr>
          </a:p>
          <a:p>
            <a:pPr marL="343080" indent="-341640">
              <a:lnSpc>
                <a:spcPct val="100000"/>
              </a:lnSpc>
              <a:buClr>
                <a:srgbClr val="5fcbef"/>
              </a:buClr>
              <a:buSzPct val="80000"/>
              <a:buFont typeface="Wingdings 3" charset="2"/>
              <a:buChar char=""/>
            </a:pPr>
            <a:r>
              <a:rPr b="0" lang="en-IN" sz="1800" spc="-1" strike="noStrike">
                <a:solidFill>
                  <a:srgbClr val="404040"/>
                </a:solidFill>
                <a:latin typeface="Trebuchet MS"/>
                <a:ea typeface="DejaVu Sans"/>
              </a:rPr>
              <a:t>It is build on ElectonJs which is an efficient framework for developing the desktop applications.</a:t>
            </a:r>
            <a:endParaRPr b="0" lang="en-IN" sz="1800" spc="-1" strike="noStrike">
              <a:latin typeface="Arial"/>
            </a:endParaRPr>
          </a:p>
          <a:p>
            <a:pPr marL="343080" indent="-341640">
              <a:lnSpc>
                <a:spcPct val="100000"/>
              </a:lnSpc>
              <a:buClr>
                <a:srgbClr val="5fcbef"/>
              </a:buClr>
              <a:buSzPct val="80000"/>
              <a:buFont typeface="Wingdings 3" charset="2"/>
              <a:buChar char=""/>
            </a:pPr>
            <a:r>
              <a:rPr b="0" lang="en-IN" sz="1800" spc="-1" strike="noStrike">
                <a:solidFill>
                  <a:srgbClr val="404040"/>
                </a:solidFill>
                <a:latin typeface="Trebuchet MS"/>
                <a:ea typeface="DejaVu Sans"/>
              </a:rPr>
              <a:t>The desktop app pushes the consignment details in a local database on no internet connectivity. When the connectivity resumes the data is synced from local database to the central database.</a:t>
            </a:r>
            <a:endParaRPr b="0" lang="en-IN" sz="1800" spc="-1" strike="noStrike">
              <a:latin typeface="Arial"/>
            </a:endParaRPr>
          </a:p>
          <a:p>
            <a:pPr marL="343080" indent="-341640">
              <a:lnSpc>
                <a:spcPct val="100000"/>
              </a:lnSpc>
              <a:buClr>
                <a:srgbClr val="5fcbef"/>
              </a:buClr>
              <a:buSzPct val="80000"/>
              <a:buFont typeface="Wingdings 3" charset="2"/>
              <a:buChar char=""/>
            </a:pPr>
            <a:r>
              <a:rPr b="0" lang="en-IN" sz="1800" spc="-1" strike="noStrike">
                <a:solidFill>
                  <a:srgbClr val="404040"/>
                </a:solidFill>
                <a:latin typeface="Trebuchet MS"/>
                <a:ea typeface="DejaVu Sans"/>
              </a:rPr>
              <a:t>The desktop app can be of great use in rural areas where there is a constant issue of internet connectivity.</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958</TotalTime>
  <Application>LibreOffice/6.0.7.3$Linux_X86_64 LibreOffice_project/00m0$Build-3</Application>
  <Words>858</Words>
  <Paragraphs>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2018-03-29T17:37:49Z</dcterms:created>
  <dc:creator>Windows User</dc:creator>
  <dc:description/>
  <dc:language>en-IN</dc:language>
  <cp:lastModifiedBy/>
  <dcterms:modified xsi:type="dcterms:W3CDTF">2019-03-12T22:09:04Z</dcterms:modified>
  <cp:revision>46</cp:revision>
  <dc:subject/>
  <dc:title>USSD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21</vt:i4>
  </property>
</Properties>
</file>