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8" r:id="rId10"/>
    <p:sldId id="267" r:id="rId11"/>
    <p:sldId id="266" r:id="rId12"/>
    <p:sldId id="265" r:id="rId13"/>
    <p:sldId id="264" r:id="rId14"/>
    <p:sldId id="263"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DE7C5-F121-4291-A0AC-503ADB8C610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64985-1216-4DF3-A353-894A5A4AC585}" type="slidenum">
              <a:rPr lang="en-IN" smtClean="0"/>
              <a:t>‹#›</a:t>
            </a:fld>
            <a:endParaRPr lang="en-IN"/>
          </a:p>
        </p:txBody>
      </p:sp>
    </p:spTree>
    <p:extLst>
      <p:ext uri="{BB962C8B-B14F-4D97-AF65-F5344CB8AC3E}">
        <p14:creationId xmlns:p14="http://schemas.microsoft.com/office/powerpoint/2010/main" val="356830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664985-1216-4DF3-A353-894A5A4AC585}" type="slidenum">
              <a:rPr lang="en-IN" smtClean="0"/>
              <a:t>1</a:t>
            </a:fld>
            <a:endParaRPr lang="en-IN"/>
          </a:p>
        </p:txBody>
      </p:sp>
    </p:spTree>
    <p:extLst>
      <p:ext uri="{BB962C8B-B14F-4D97-AF65-F5344CB8AC3E}">
        <p14:creationId xmlns:p14="http://schemas.microsoft.com/office/powerpoint/2010/main" val="295870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4619-371D-3E86-C32A-B32503F56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991DF-946A-D126-3F0A-B95A3BC46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3AA0C-AA82-4375-A2C9-A10BE7E7F88D}"/>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06BE3B11-0040-D7F0-7F24-627E7027F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8C5B69-7D3C-0330-4B63-1EB554BD5324}"/>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8110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FF83-8EC3-E879-76C6-2C2FB57FA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68A09-9F85-743B-2D85-33B814F51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05045A-0A89-09D8-6709-4FE343841B72}"/>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A88DA1BD-98AA-F5EB-0915-BD1E90911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8C795-D3FA-6E9E-2B37-F35B595BB69A}"/>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216516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A4C66-8481-341B-8549-859951BAC8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8AD2BF-4C27-1856-2FDC-85D89C7F0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D6FE2-1910-002C-0BF4-8C968BF3C953}"/>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878CB350-C19F-7C33-5B7B-4A4F704DC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C2CDB-5710-9803-168C-2DD7AB104734}"/>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58310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A1F6-EA77-5B33-ADD2-65E168D31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8FC662-ACD3-2B50-EF26-BE65C2463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B3B14-E936-859C-3D3E-720626608945}"/>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43B2C62D-79A2-ADAE-5D5F-3473F9753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7306B-EA5C-8282-2056-B300123BC305}"/>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12716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5EDD-C3E3-383A-FC88-B7603FFC9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41BCC5-EEB4-0E3D-4C72-F0AD38B5AA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B5C21C-2C4C-6C4D-B2DC-EB036593A209}"/>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99C1259D-F08C-3823-8B5B-02E156FCA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342CD-CAF5-F284-94B9-49C9591A1433}"/>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250230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57C0-5A6B-BD72-B33C-7AD77B469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84CBB-FA4E-140D-B23D-2F015240C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A6E963-DA76-50A5-013D-97E1B82E9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716060-6538-8E65-C9DD-6932F0CA2D23}"/>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6" name="Footer Placeholder 5">
            <a:extLst>
              <a:ext uri="{FF2B5EF4-FFF2-40B4-BE49-F238E27FC236}">
                <a16:creationId xmlns:a16="http://schemas.microsoft.com/office/drawing/2014/main" id="{3082C34B-0633-038D-E3B9-67423C23B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1479C-61CE-C141-F12A-DB1FEA9C54F9}"/>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191535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62E4-114F-DF7C-60C6-F0B70E7151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FE5074-5ED0-58CE-C081-64EED3D0B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9F7F5-B33C-A042-5FFD-2788F3AEE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C53E1D-932E-B848-A5BE-D5535CA3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773C7-1689-F2F6-BD46-4F6740254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CE2E3-7D1A-F51F-F51E-65787CAA6C15}"/>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8" name="Footer Placeholder 7">
            <a:extLst>
              <a:ext uri="{FF2B5EF4-FFF2-40B4-BE49-F238E27FC236}">
                <a16:creationId xmlns:a16="http://schemas.microsoft.com/office/drawing/2014/main" id="{B2E8DBAB-8080-0EC1-C50B-9378D92A4B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9929EA-D805-3B1F-E06A-A88CA85EAF37}"/>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162368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D011-B0AF-DB98-E3AA-6965FE3418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F7CBF5-5150-887A-B80B-E147EF1EE46A}"/>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4" name="Footer Placeholder 3">
            <a:extLst>
              <a:ext uri="{FF2B5EF4-FFF2-40B4-BE49-F238E27FC236}">
                <a16:creationId xmlns:a16="http://schemas.microsoft.com/office/drawing/2014/main" id="{A5CFC090-0F4C-CD8C-D642-48D63FB72D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B3AC30-75D3-07DF-D502-E0D3717E8A39}"/>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226467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B81FA-3B48-408A-39AE-EA5A2CDC16BB}"/>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3" name="Footer Placeholder 2">
            <a:extLst>
              <a:ext uri="{FF2B5EF4-FFF2-40B4-BE49-F238E27FC236}">
                <a16:creationId xmlns:a16="http://schemas.microsoft.com/office/drawing/2014/main" id="{F7AD3248-423B-5F2B-1B06-6F1C6B145C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666450-0333-556E-F78D-911C1E2E8AF4}"/>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164026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0F80-0D0B-8980-CAD4-371839C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2CEBBE-152C-3D3C-1CDF-9484748EF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791C0E-4FBC-2979-BE80-985E517B2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9F8BB-0602-6F76-66E1-EB562EDA2E58}"/>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6" name="Footer Placeholder 5">
            <a:extLst>
              <a:ext uri="{FF2B5EF4-FFF2-40B4-BE49-F238E27FC236}">
                <a16:creationId xmlns:a16="http://schemas.microsoft.com/office/drawing/2014/main" id="{B65C8D41-E3DA-9190-BB8C-A2C102129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28959-B3E3-7647-1A47-C76DDCD7DC55}"/>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314463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4C11-B899-DE31-3EA0-E35AC19EC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123F97-ADED-892A-F4D6-1FC1BE9AF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3D4A99-9CC3-8E02-B53F-99ADC6997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8E191-0747-751B-600A-445989400A0E}"/>
              </a:ext>
            </a:extLst>
          </p:cNvPr>
          <p:cNvSpPr>
            <a:spLocks noGrp="1"/>
          </p:cNvSpPr>
          <p:nvPr>
            <p:ph type="dt" sz="half" idx="10"/>
          </p:nvPr>
        </p:nvSpPr>
        <p:spPr/>
        <p:txBody>
          <a:bodyPr/>
          <a:lstStyle/>
          <a:p>
            <a:fld id="{22CBCBF0-2671-4F6F-AFFC-B36372747D00}" type="datetimeFigureOut">
              <a:rPr lang="en-IN" smtClean="0"/>
              <a:t>15-04-2024</a:t>
            </a:fld>
            <a:endParaRPr lang="en-IN"/>
          </a:p>
        </p:txBody>
      </p:sp>
      <p:sp>
        <p:nvSpPr>
          <p:cNvPr id="6" name="Footer Placeholder 5">
            <a:extLst>
              <a:ext uri="{FF2B5EF4-FFF2-40B4-BE49-F238E27FC236}">
                <a16:creationId xmlns:a16="http://schemas.microsoft.com/office/drawing/2014/main" id="{9A30C925-6330-E38F-E674-0CFC2E349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674FF-4AE9-433A-F8AC-F47042BAACBC}"/>
              </a:ext>
            </a:extLst>
          </p:cNvPr>
          <p:cNvSpPr>
            <a:spLocks noGrp="1"/>
          </p:cNvSpPr>
          <p:nvPr>
            <p:ph type="sldNum" sz="quarter" idx="12"/>
          </p:nvPr>
        </p:nvSpPr>
        <p:spPr/>
        <p:txBody>
          <a:bodyPr/>
          <a:lstStyle/>
          <a:p>
            <a:fld id="{A04F5552-C075-4768-91AB-E8068E4753A3}" type="slidenum">
              <a:rPr lang="en-IN" smtClean="0"/>
              <a:t>‹#›</a:t>
            </a:fld>
            <a:endParaRPr lang="en-IN"/>
          </a:p>
        </p:txBody>
      </p:sp>
    </p:spTree>
    <p:extLst>
      <p:ext uri="{BB962C8B-B14F-4D97-AF65-F5344CB8AC3E}">
        <p14:creationId xmlns:p14="http://schemas.microsoft.com/office/powerpoint/2010/main" val="341886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F70E2-6F6C-5156-13B8-726C7767F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D9AC5C-7645-3539-D4CE-9AE866EE0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CB286-3E86-B83F-4AF8-56FB942F2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CBCBF0-2671-4F6F-AFFC-B36372747D00}" type="datetimeFigureOut">
              <a:rPr lang="en-IN" smtClean="0"/>
              <a:t>15-04-2024</a:t>
            </a:fld>
            <a:endParaRPr lang="en-IN"/>
          </a:p>
        </p:txBody>
      </p:sp>
      <p:sp>
        <p:nvSpPr>
          <p:cNvPr id="5" name="Footer Placeholder 4">
            <a:extLst>
              <a:ext uri="{FF2B5EF4-FFF2-40B4-BE49-F238E27FC236}">
                <a16:creationId xmlns:a16="http://schemas.microsoft.com/office/drawing/2014/main" id="{D5370303-5070-F7FF-9D77-FA2252C82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D874AC6-3C52-3CD7-AC28-928F7CF63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4F5552-C075-4768-91AB-E8068E4753A3}" type="slidenum">
              <a:rPr lang="en-IN" smtClean="0"/>
              <a:t>‹#›</a:t>
            </a:fld>
            <a:endParaRPr lang="en-IN"/>
          </a:p>
        </p:txBody>
      </p:sp>
    </p:spTree>
    <p:extLst>
      <p:ext uri="{BB962C8B-B14F-4D97-AF65-F5344CB8AC3E}">
        <p14:creationId xmlns:p14="http://schemas.microsoft.com/office/powerpoint/2010/main" val="232818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470CE-9148-9C31-0C91-30619EFDE60F}"/>
              </a:ext>
            </a:extLst>
          </p:cNvPr>
          <p:cNvSpPr>
            <a:spLocks noGrp="1"/>
          </p:cNvSpPr>
          <p:nvPr>
            <p:ph type="ctrTitle"/>
          </p:nvPr>
        </p:nvSpPr>
        <p:spPr>
          <a:xfrm>
            <a:off x="599609" y="679731"/>
            <a:ext cx="4171994" cy="3736540"/>
          </a:xfrm>
        </p:spPr>
        <p:txBody>
          <a:bodyPr>
            <a:normAutofit/>
          </a:bodyPr>
          <a:lstStyle/>
          <a:p>
            <a:pPr algn="l"/>
            <a:r>
              <a:rPr lang="en-IN" sz="5100" b="1">
                <a:effectLst/>
                <a:latin typeface="Times New Roman" panose="02020603050405020304" pitchFamily="18" charset="0"/>
                <a:ea typeface="SimSun" panose="02010600030101010101" pitchFamily="2" charset="-122"/>
                <a:cs typeface="Times New Roman" panose="02020603050405020304" pitchFamily="18" charset="0"/>
              </a:rPr>
              <a:t>Library Management System (LMS)</a:t>
            </a:r>
            <a:br>
              <a:rPr lang="en-IN" sz="5100">
                <a:effectLst/>
                <a:latin typeface="Calibri" panose="020F0502020204030204" pitchFamily="34" charset="0"/>
                <a:ea typeface="SimSun" panose="02010600030101010101" pitchFamily="2" charset="-122"/>
                <a:cs typeface="Times New Roman" panose="02020603050405020304" pitchFamily="18" charset="0"/>
              </a:rPr>
            </a:br>
            <a:endParaRPr lang="en-IN" sz="5100"/>
          </a:p>
        </p:txBody>
      </p:sp>
      <p:sp>
        <p:nvSpPr>
          <p:cNvPr id="3" name="Subtitle 2">
            <a:extLst>
              <a:ext uri="{FF2B5EF4-FFF2-40B4-BE49-F238E27FC236}">
                <a16:creationId xmlns:a16="http://schemas.microsoft.com/office/drawing/2014/main" id="{D23E3266-7F8D-1CAB-21E7-0C46704643E5}"/>
              </a:ext>
            </a:extLst>
          </p:cNvPr>
          <p:cNvSpPr>
            <a:spLocks noGrp="1"/>
          </p:cNvSpPr>
          <p:nvPr>
            <p:ph type="subTitle" idx="1"/>
          </p:nvPr>
        </p:nvSpPr>
        <p:spPr>
          <a:xfrm>
            <a:off x="599609" y="4685288"/>
            <a:ext cx="4171994" cy="1035781"/>
          </a:xfrm>
        </p:spPr>
        <p:txBody>
          <a:bodyPr>
            <a:noAutofit/>
          </a:bodyPr>
          <a:lstStyle/>
          <a:p>
            <a:pPr algn="l"/>
            <a:r>
              <a:rPr lang="en-IN" sz="1600" dirty="0">
                <a:latin typeface="Times New Roman" panose="02020603050405020304" pitchFamily="18" charset="0"/>
                <a:cs typeface="Times New Roman" panose="02020603050405020304" pitchFamily="18" charset="0"/>
              </a:rPr>
              <a:t>Team Members:</a:t>
            </a:r>
          </a:p>
          <a:p>
            <a:pPr algn="l"/>
            <a:r>
              <a:rPr lang="en-IN" sz="1600" dirty="0">
                <a:latin typeface="Times New Roman" panose="02020603050405020304" pitchFamily="18" charset="0"/>
                <a:cs typeface="Times New Roman" panose="02020603050405020304" pitchFamily="18" charset="0"/>
              </a:rPr>
              <a:t>Rohith </a:t>
            </a:r>
            <a:r>
              <a:rPr lang="en-IN" sz="1600" dirty="0" err="1">
                <a:latin typeface="Times New Roman" panose="02020603050405020304" pitchFamily="18" charset="0"/>
                <a:cs typeface="Times New Roman" panose="02020603050405020304" pitchFamily="18" charset="0"/>
              </a:rPr>
              <a:t>Vankayalapati</a:t>
            </a:r>
            <a:r>
              <a:rPr lang="en-IN" sz="1600" dirty="0">
                <a:latin typeface="Times New Roman" panose="02020603050405020304" pitchFamily="18" charset="0"/>
                <a:cs typeface="Times New Roman" panose="02020603050405020304" pitchFamily="18" charset="0"/>
              </a:rPr>
              <a:t> – Y00857057</a:t>
            </a:r>
          </a:p>
          <a:p>
            <a:pPr algn="l"/>
            <a:r>
              <a:rPr lang="en-IN" sz="1600" dirty="0">
                <a:latin typeface="Times New Roman" panose="02020603050405020304" pitchFamily="18" charset="0"/>
                <a:cs typeface="Times New Roman" panose="02020603050405020304" pitchFamily="18" charset="0"/>
              </a:rPr>
              <a:t>Madhu Babu </a:t>
            </a:r>
            <a:r>
              <a:rPr lang="en-IN" sz="1600" dirty="0" err="1">
                <a:latin typeface="Times New Roman" panose="02020603050405020304" pitchFamily="18" charset="0"/>
                <a:cs typeface="Times New Roman" panose="02020603050405020304" pitchFamily="18" charset="0"/>
              </a:rPr>
              <a:t>Yalavarthi</a:t>
            </a:r>
            <a:r>
              <a:rPr lang="en-IN" sz="1600" dirty="0">
                <a:latin typeface="Times New Roman" panose="02020603050405020304" pitchFamily="18" charset="0"/>
                <a:cs typeface="Times New Roman" panose="02020603050405020304" pitchFamily="18" charset="0"/>
              </a:rPr>
              <a:t> – Y00859770</a:t>
            </a:r>
          </a:p>
          <a:p>
            <a:pPr algn="l"/>
            <a:r>
              <a:rPr lang="en-IN" sz="1600" dirty="0">
                <a:latin typeface="Times New Roman" panose="02020603050405020304" pitchFamily="18" charset="0"/>
                <a:cs typeface="Times New Roman" panose="02020603050405020304" pitchFamily="18" charset="0"/>
              </a:rPr>
              <a:t>Kumar Teja </a:t>
            </a:r>
            <a:r>
              <a:rPr lang="en-IN" sz="1600" dirty="0" err="1">
                <a:latin typeface="Times New Roman" panose="02020603050405020304" pitchFamily="18" charset="0"/>
                <a:cs typeface="Times New Roman" panose="02020603050405020304" pitchFamily="18" charset="0"/>
              </a:rPr>
              <a:t>Vellaturi</a:t>
            </a:r>
            <a:r>
              <a:rPr lang="en-IN" sz="1600" dirty="0">
                <a:latin typeface="Times New Roman" panose="02020603050405020304" pitchFamily="18" charset="0"/>
                <a:cs typeface="Times New Roman" panose="02020603050405020304" pitchFamily="18" charset="0"/>
              </a:rPr>
              <a:t> – Y00854199</a:t>
            </a:r>
          </a:p>
        </p:txBody>
      </p:sp>
      <p:grpSp>
        <p:nvGrpSpPr>
          <p:cNvPr id="3083" name="Group 308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084" name="Straight Connector 308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85" name="Rectangle 30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7" name="Rectangle 30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Online library flowchart">
            <a:extLst>
              <a:ext uri="{FF2B5EF4-FFF2-40B4-BE49-F238E27FC236}">
                <a16:creationId xmlns:a16="http://schemas.microsoft.com/office/drawing/2014/main" id="{84A6CDBE-3736-7D59-612C-E3DB1B824C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0572" y="569297"/>
            <a:ext cx="5608830" cy="560883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The Top 5 Things You NEED in Your Next Library Management System">
            <a:extLst>
              <a:ext uri="{FF2B5EF4-FFF2-40B4-BE49-F238E27FC236}">
                <a16:creationId xmlns:a16="http://schemas.microsoft.com/office/drawing/2014/main" id="{6E1C00ED-59E2-EC6E-284E-F7F4611B1BE4}"/>
              </a:ext>
            </a:extLst>
          </p:cNvPr>
          <p:cNvSpPr>
            <a:spLocks noChangeAspect="1" noChangeArrowheads="1"/>
          </p:cNvSpPr>
          <p:nvPr/>
        </p:nvSpPr>
        <p:spPr bwMode="auto">
          <a:xfrm>
            <a:off x="5943600" y="3403958"/>
            <a:ext cx="177441" cy="1774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8184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4FE-067D-FC04-07D5-4EE7C759F397}"/>
              </a:ext>
            </a:extLst>
          </p:cNvPr>
          <p:cNvSpPr>
            <a:spLocks noGrp="1"/>
          </p:cNvSpPr>
          <p:nvPr>
            <p:ph type="title"/>
          </p:nvPr>
        </p:nvSpPr>
        <p:spPr/>
        <p:txBody>
          <a:bodyPr/>
          <a:lstStyle/>
          <a:p>
            <a:r>
              <a:rPr lang="en-US" b="1" i="0" dirty="0">
                <a:solidFill>
                  <a:srgbClr val="0D0D0D"/>
                </a:solidFill>
                <a:effectLst/>
                <a:highlight>
                  <a:srgbClr val="FFFFFF"/>
                </a:highlight>
              </a:rPr>
              <a:t>Benefits of Implementing an Automated Library Management System</a:t>
            </a:r>
            <a:endParaRPr lang="en-IN" dirty="0"/>
          </a:p>
        </p:txBody>
      </p:sp>
      <p:sp>
        <p:nvSpPr>
          <p:cNvPr id="3" name="Content Placeholder 2">
            <a:extLst>
              <a:ext uri="{FF2B5EF4-FFF2-40B4-BE49-F238E27FC236}">
                <a16:creationId xmlns:a16="http://schemas.microsoft.com/office/drawing/2014/main" id="{EBCA45F1-6FC3-8937-EEFC-BB68B2038A35}"/>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Increased efficiency: Streamlined processes save time and effort for librarians and users.</a:t>
            </a:r>
          </a:p>
          <a:p>
            <a:pPr algn="l">
              <a:buFont typeface="Arial" panose="020B0604020202020204" pitchFamily="34" charset="0"/>
              <a:buChar char="•"/>
            </a:pPr>
            <a:r>
              <a:rPr lang="en-US" b="0" i="0" dirty="0">
                <a:solidFill>
                  <a:srgbClr val="0D0D0D"/>
                </a:solidFill>
                <a:effectLst/>
                <a:highlight>
                  <a:srgbClr val="FFFFFF"/>
                </a:highlight>
                <a:latin typeface="Söhne"/>
              </a:rPr>
              <a:t>Reduced errors: Automation minimizes the risk of manual data entry errors and lost records.</a:t>
            </a:r>
          </a:p>
          <a:p>
            <a:pPr algn="l">
              <a:buFont typeface="Arial" panose="020B0604020202020204" pitchFamily="34" charset="0"/>
              <a:buChar char="•"/>
            </a:pPr>
            <a:r>
              <a:rPr lang="en-US" b="0" i="0" dirty="0">
                <a:solidFill>
                  <a:srgbClr val="0D0D0D"/>
                </a:solidFill>
                <a:effectLst/>
                <a:highlight>
                  <a:srgbClr val="FFFFFF"/>
                </a:highlight>
                <a:latin typeface="Söhne"/>
              </a:rPr>
              <a:t>Improved user experience: Digital interfaces and easy access to information enhance the overall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Better resource utilization: Real-time tracking of books and student records enables optimal resource management.</a:t>
            </a:r>
          </a:p>
          <a:p>
            <a:pPr marL="0" indent="0">
              <a:buNone/>
            </a:pPr>
            <a:endParaRPr lang="en-IN" dirty="0"/>
          </a:p>
        </p:txBody>
      </p:sp>
    </p:spTree>
    <p:extLst>
      <p:ext uri="{BB962C8B-B14F-4D97-AF65-F5344CB8AC3E}">
        <p14:creationId xmlns:p14="http://schemas.microsoft.com/office/powerpoint/2010/main" val="4718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F4E6CB-A129-EB62-4C0E-8A0A18A915F8}"/>
              </a:ext>
            </a:extLst>
          </p:cNvPr>
          <p:cNvSpPr>
            <a:spLocks noGrp="1"/>
          </p:cNvSpPr>
          <p:nvPr>
            <p:ph type="title"/>
          </p:nvPr>
        </p:nvSpPr>
        <p:spPr>
          <a:xfrm>
            <a:off x="371094" y="1161288"/>
            <a:ext cx="3438144" cy="1239012"/>
          </a:xfrm>
        </p:spPr>
        <p:txBody>
          <a:bodyPr vert="horz" lIns="91440" tIns="45720" rIns="91440" bIns="45720" rtlCol="0" anchor="ctr">
            <a:noAutofit/>
          </a:bodyPr>
          <a:lstStyle/>
          <a:p>
            <a:r>
              <a:rPr lang="en-US" b="1" i="0" kern="1200" dirty="0">
                <a:solidFill>
                  <a:schemeClr val="tx1"/>
                </a:solidFill>
                <a:effectLst/>
                <a:highlight>
                  <a:srgbClr val="FFFFFF"/>
                </a:highlight>
                <a:latin typeface="+mj-lt"/>
                <a:ea typeface="+mj-ea"/>
                <a:cs typeface="+mj-cs"/>
              </a:rPr>
              <a:t>Admin Dashboard</a:t>
            </a:r>
            <a:endParaRPr lang="en-US" kern="1200" dirty="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CFD3E09-4F25-2567-E432-C78F96103184}"/>
              </a:ext>
            </a:extLst>
          </p:cNvPr>
          <p:cNvSpPr txBox="1"/>
          <p:nvPr/>
        </p:nvSpPr>
        <p:spPr>
          <a:xfrm>
            <a:off x="371094" y="2718054"/>
            <a:ext cx="3438906" cy="3207258"/>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500" b="0" i="0" dirty="0">
                <a:effectLst/>
                <a:highlight>
                  <a:srgbClr val="FFFFFF"/>
                </a:highlight>
                <a:latin typeface="Söhne"/>
              </a:rPr>
              <a:t>The admin dashboard displays options such as listed books, authors, registered students, and times books issued, providing administrators with access to key library management functionalities.</a:t>
            </a:r>
            <a:endParaRPr lang="en-US" sz="2500" dirty="0">
              <a:latin typeface="Söhne"/>
            </a:endParaRPr>
          </a:p>
        </p:txBody>
      </p:sp>
      <p:pic>
        <p:nvPicPr>
          <p:cNvPr id="14" name="Picture 13" descr="A screenshot of a computer&#10;&#10;Description automatically generated">
            <a:extLst>
              <a:ext uri="{FF2B5EF4-FFF2-40B4-BE49-F238E27FC236}">
                <a16:creationId xmlns:a16="http://schemas.microsoft.com/office/drawing/2014/main" id="{2F6F41E6-675F-5283-A3D9-42BDFFCE7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843968"/>
            <a:ext cx="6922008" cy="3270648"/>
          </a:xfrm>
          <a:prstGeom prst="rect">
            <a:avLst/>
          </a:prstGeom>
        </p:spPr>
      </p:pic>
      <p:sp>
        <p:nvSpPr>
          <p:cNvPr id="11" name="AutoShape 4">
            <a:extLst>
              <a:ext uri="{FF2B5EF4-FFF2-40B4-BE49-F238E27FC236}">
                <a16:creationId xmlns:a16="http://schemas.microsoft.com/office/drawing/2014/main" id="{F7903381-0047-557B-4790-68C6B779CD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6">
            <a:extLst>
              <a:ext uri="{FF2B5EF4-FFF2-40B4-BE49-F238E27FC236}">
                <a16:creationId xmlns:a16="http://schemas.microsoft.com/office/drawing/2014/main" id="{EDBA8675-BF3D-34F7-5BA4-F0B3E1CA0D5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5046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E1AA56-30C9-18CE-F45A-7024F657ADBC}"/>
              </a:ext>
            </a:extLst>
          </p:cNvPr>
          <p:cNvSpPr>
            <a:spLocks noGrp="1"/>
          </p:cNvSpPr>
          <p:nvPr>
            <p:ph type="title"/>
          </p:nvPr>
        </p:nvSpPr>
        <p:spPr>
          <a:xfrm>
            <a:off x="371094" y="1161288"/>
            <a:ext cx="3438144" cy="1239012"/>
          </a:xfrm>
        </p:spPr>
        <p:txBody>
          <a:bodyPr anchor="ctr">
            <a:noAutofit/>
          </a:bodyPr>
          <a:lstStyle/>
          <a:p>
            <a:r>
              <a:rPr lang="en-IN" b="0" i="0" dirty="0">
                <a:solidFill>
                  <a:srgbClr val="0D0D0D"/>
                </a:solidFill>
                <a:effectLst/>
                <a:highlight>
                  <a:srgbClr val="FFFFFF"/>
                </a:highlight>
              </a:rPr>
              <a:t>Admin Login Page</a:t>
            </a:r>
            <a:endParaRPr lang="en-IN" dirty="0"/>
          </a:p>
        </p:txBody>
      </p:sp>
      <p:sp>
        <p:nvSpPr>
          <p:cNvPr id="2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5283F10F-E31A-0B28-9699-743554873EC2}"/>
              </a:ext>
            </a:extLst>
          </p:cNvPr>
          <p:cNvSpPr>
            <a:spLocks noGrp="1"/>
          </p:cNvSpPr>
          <p:nvPr>
            <p:ph idx="1"/>
          </p:nvPr>
        </p:nvSpPr>
        <p:spPr>
          <a:xfrm>
            <a:off x="371094" y="2718054"/>
            <a:ext cx="3438906" cy="3207258"/>
          </a:xfrm>
        </p:spPr>
        <p:txBody>
          <a:bodyPr anchor="t">
            <a:noAutofit/>
          </a:bodyPr>
          <a:lstStyle/>
          <a:p>
            <a:r>
              <a:rPr lang="en-US" sz="2500" b="0" i="0" dirty="0">
                <a:effectLst/>
                <a:highlight>
                  <a:srgbClr val="FFFFFF"/>
                </a:highlight>
                <a:latin typeface="Söhne"/>
              </a:rPr>
              <a:t>The admin login page features fields for entering username and password, along with a login button. Additionally, it provides links for student registration and searching books, offering easy access to essential features.</a:t>
            </a:r>
            <a:endParaRPr lang="en-IN" sz="2500" dirty="0"/>
          </a:p>
        </p:txBody>
      </p:sp>
      <p:pic>
        <p:nvPicPr>
          <p:cNvPr id="9" name="Picture 8" descr="A screenshot of a computer&#10;&#10;Description automatically generated">
            <a:extLst>
              <a:ext uri="{FF2B5EF4-FFF2-40B4-BE49-F238E27FC236}">
                <a16:creationId xmlns:a16="http://schemas.microsoft.com/office/drawing/2014/main" id="{E548E2D5-C8F0-43B0-130F-F59BB529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2120848"/>
            <a:ext cx="6922008" cy="2716888"/>
          </a:xfrm>
          <a:prstGeom prst="rect">
            <a:avLst/>
          </a:prstGeom>
        </p:spPr>
      </p:pic>
    </p:spTree>
    <p:extLst>
      <p:ext uri="{BB962C8B-B14F-4D97-AF65-F5344CB8AC3E}">
        <p14:creationId xmlns:p14="http://schemas.microsoft.com/office/powerpoint/2010/main" val="324507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D809B-3E25-1ED8-DA32-74077355E956}"/>
              </a:ext>
            </a:extLst>
          </p:cNvPr>
          <p:cNvSpPr>
            <a:spLocks noGrp="1"/>
          </p:cNvSpPr>
          <p:nvPr>
            <p:ph type="title"/>
          </p:nvPr>
        </p:nvSpPr>
        <p:spPr>
          <a:xfrm>
            <a:off x="411480" y="991443"/>
            <a:ext cx="4443154" cy="1087819"/>
          </a:xfrm>
        </p:spPr>
        <p:txBody>
          <a:bodyPr anchor="b">
            <a:normAutofit/>
          </a:bodyPr>
          <a:lstStyle/>
          <a:p>
            <a:r>
              <a:rPr lang="en-IN" b="0" i="0" dirty="0">
                <a:effectLst/>
                <a:highlight>
                  <a:srgbClr val="FFFFFF"/>
                </a:highlight>
              </a:rPr>
              <a:t>Book Issue Page</a:t>
            </a:r>
            <a:endParaRPr lang="en-IN" dirty="0"/>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1BFF55E0-5ED6-D38D-ABF8-E79BFFD86076}"/>
              </a:ext>
            </a:extLst>
          </p:cNvPr>
          <p:cNvSpPr>
            <a:spLocks noGrp="1"/>
          </p:cNvSpPr>
          <p:nvPr>
            <p:ph idx="1"/>
          </p:nvPr>
        </p:nvSpPr>
        <p:spPr>
          <a:xfrm>
            <a:off x="411480" y="2684095"/>
            <a:ext cx="4443154" cy="3492868"/>
          </a:xfrm>
        </p:spPr>
        <p:txBody>
          <a:bodyPr>
            <a:normAutofit/>
          </a:bodyPr>
          <a:lstStyle/>
          <a:p>
            <a:r>
              <a:rPr lang="en-US" sz="2500" b="0" i="0" dirty="0">
                <a:effectLst/>
                <a:highlight>
                  <a:srgbClr val="FFFFFF"/>
                </a:highlight>
                <a:latin typeface="Söhne"/>
              </a:rPr>
              <a:t>The book issue page includes fields for entering student ID and book ID, as well as an option to return a book by entering the book ID. This form facilitates the process of issuing and returning books, contributing to efficient library management.</a:t>
            </a:r>
            <a:endParaRPr lang="en-IN" sz="2500" dirty="0"/>
          </a:p>
        </p:txBody>
      </p:sp>
      <p:pic>
        <p:nvPicPr>
          <p:cNvPr id="9" name="Picture 8" descr="A screenshot of a computer&#10;&#10;Description automatically generated">
            <a:extLst>
              <a:ext uri="{FF2B5EF4-FFF2-40B4-BE49-F238E27FC236}">
                <a16:creationId xmlns:a16="http://schemas.microsoft.com/office/drawing/2014/main" id="{EC0C3DC1-A06E-2427-5CA8-E30CD024B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058619"/>
            <a:ext cx="6440424" cy="4685408"/>
          </a:xfrm>
          <a:prstGeom prst="rect">
            <a:avLst/>
          </a:prstGeom>
        </p:spPr>
      </p:pic>
    </p:spTree>
    <p:extLst>
      <p:ext uri="{BB962C8B-B14F-4D97-AF65-F5344CB8AC3E}">
        <p14:creationId xmlns:p14="http://schemas.microsoft.com/office/powerpoint/2010/main" val="314501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00F7-59E7-3124-4E2A-1B912FF43384}"/>
              </a:ext>
            </a:extLst>
          </p:cNvPr>
          <p:cNvSpPr>
            <a:spLocks noGrp="1"/>
          </p:cNvSpPr>
          <p:nvPr>
            <p:ph type="title"/>
          </p:nvPr>
        </p:nvSpPr>
        <p:spPr/>
        <p:txBody>
          <a:bodyPr/>
          <a:lstStyle/>
          <a:p>
            <a:r>
              <a:rPr lang="en-IN" b="1" i="0" dirty="0">
                <a:solidFill>
                  <a:srgbClr val="0D0D0D"/>
                </a:solidFill>
                <a:effectLst/>
                <a:highlight>
                  <a:srgbClr val="FFFFFF"/>
                </a:highlight>
              </a:rPr>
              <a:t>Conclusion</a:t>
            </a:r>
            <a:endParaRPr lang="en-IN" dirty="0"/>
          </a:p>
        </p:txBody>
      </p:sp>
      <p:sp>
        <p:nvSpPr>
          <p:cNvPr id="3" name="Content Placeholder 2">
            <a:extLst>
              <a:ext uri="{FF2B5EF4-FFF2-40B4-BE49-F238E27FC236}">
                <a16:creationId xmlns:a16="http://schemas.microsoft.com/office/drawing/2014/main" id="{F8841CB3-2AF3-668E-F29E-57C2094D986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Automated library management systems, such as the Library Management System (LMS) project, play a crucial role in streamlining and enhancing library administration.</a:t>
            </a:r>
          </a:p>
          <a:p>
            <a:pPr algn="l">
              <a:buFont typeface="Arial" panose="020B0604020202020204" pitchFamily="34" charset="0"/>
              <a:buChar char="•"/>
            </a:pPr>
            <a:r>
              <a:rPr lang="en-US" b="0" i="0" dirty="0">
                <a:solidFill>
                  <a:srgbClr val="0D0D0D"/>
                </a:solidFill>
                <a:effectLst/>
                <a:highlight>
                  <a:srgbClr val="FFFFFF"/>
                </a:highlight>
                <a:latin typeface="Söhne"/>
              </a:rPr>
              <a:t>Throughout the presentation, we discussed the challenges of traditional manual processes and the benefits of implementing automated solutions.</a:t>
            </a:r>
          </a:p>
          <a:p>
            <a:pPr algn="l">
              <a:buFont typeface="Arial" panose="020B0604020202020204" pitchFamily="34" charset="0"/>
              <a:buChar char="•"/>
            </a:pPr>
            <a:r>
              <a:rPr lang="en-US" b="0" i="0" dirty="0">
                <a:solidFill>
                  <a:srgbClr val="0D0D0D"/>
                </a:solidFill>
                <a:effectLst/>
                <a:highlight>
                  <a:srgbClr val="FFFFFF"/>
                </a:highlight>
                <a:latin typeface="Söhne"/>
              </a:rPr>
              <a:t>The LMS project offers features such as user authentication, book entry automation, and student approval system to address these challenges and improve efficiency.</a:t>
            </a:r>
          </a:p>
        </p:txBody>
      </p:sp>
    </p:spTree>
    <p:extLst>
      <p:ext uri="{BB962C8B-B14F-4D97-AF65-F5344CB8AC3E}">
        <p14:creationId xmlns:p14="http://schemas.microsoft.com/office/powerpoint/2010/main" val="229685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C5B4-D9BD-F8F0-1B9E-9AEA72982EE3}"/>
              </a:ext>
            </a:extLst>
          </p:cNvPr>
          <p:cNvSpPr>
            <a:spLocks noGrp="1"/>
          </p:cNvSpPr>
          <p:nvPr>
            <p:ph type="title"/>
          </p:nvPr>
        </p:nvSpPr>
        <p:spPr/>
        <p:txBody>
          <a:bodyPr/>
          <a:lstStyle/>
          <a:p>
            <a:r>
              <a:rPr lang="en-IN" b="1" i="0" dirty="0">
                <a:solidFill>
                  <a:srgbClr val="0D0D0D"/>
                </a:solidFill>
                <a:effectLst/>
                <a:highlight>
                  <a:srgbClr val="FFFFFF"/>
                </a:highlight>
              </a:rPr>
              <a:t>Future Prospects and Enhancements</a:t>
            </a:r>
            <a:endParaRPr lang="en-IN" dirty="0"/>
          </a:p>
        </p:txBody>
      </p:sp>
      <p:sp>
        <p:nvSpPr>
          <p:cNvPr id="3" name="Content Placeholder 2">
            <a:extLst>
              <a:ext uri="{FF2B5EF4-FFF2-40B4-BE49-F238E27FC236}">
                <a16:creationId xmlns:a16="http://schemas.microsoft.com/office/drawing/2014/main" id="{3CB07EDF-74DA-C637-3BEB-A14BA35AF80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LMS project has promising future prospects for integration with additional features or technologies to further enhance its functionality.</a:t>
            </a:r>
          </a:p>
          <a:p>
            <a:pPr algn="l">
              <a:buFont typeface="Arial" panose="020B0604020202020204" pitchFamily="34" charset="0"/>
              <a:buChar char="•"/>
            </a:pPr>
            <a:r>
              <a:rPr lang="en-US" b="0" i="0" dirty="0">
                <a:solidFill>
                  <a:srgbClr val="0D0D0D"/>
                </a:solidFill>
                <a:effectLst/>
                <a:highlight>
                  <a:srgbClr val="FFFFFF"/>
                </a:highlight>
                <a:latin typeface="Söhne"/>
              </a:rPr>
              <a:t>Potential enhancements may include integration with RFID technology for book tracking, implementation of data analytics for insights into library usage patterns, and integration with digital lending platforms for expanded access to e-books and online resources.</a:t>
            </a:r>
          </a:p>
          <a:p>
            <a:pPr marL="0" indent="0">
              <a:buNone/>
            </a:pPr>
            <a:endParaRPr lang="en-IN" dirty="0"/>
          </a:p>
        </p:txBody>
      </p:sp>
    </p:spTree>
    <p:extLst>
      <p:ext uri="{BB962C8B-B14F-4D97-AF65-F5344CB8AC3E}">
        <p14:creationId xmlns:p14="http://schemas.microsoft.com/office/powerpoint/2010/main" val="202796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FCCC-4B41-90FC-9451-47ADB66708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EE6677-957C-B55F-3BAF-E8F522F4EBF2}"/>
              </a:ext>
            </a:extLst>
          </p:cNvPr>
          <p:cNvSpPr>
            <a:spLocks noGrp="1"/>
          </p:cNvSpPr>
          <p:nvPr>
            <p:ph idx="1"/>
          </p:nvPr>
        </p:nvSpPr>
        <p:spPr/>
        <p:txBody>
          <a:bodyPr>
            <a:normAutofit/>
          </a:bodyPr>
          <a:lstStyle/>
          <a:p>
            <a:pPr marL="0" indent="0" algn="ctr">
              <a:buNone/>
            </a:pPr>
            <a:r>
              <a:rPr lang="en-IN" sz="10000" dirty="0"/>
              <a:t>THANK YOU!</a:t>
            </a:r>
          </a:p>
        </p:txBody>
      </p:sp>
    </p:spTree>
    <p:extLst>
      <p:ext uri="{BB962C8B-B14F-4D97-AF65-F5344CB8AC3E}">
        <p14:creationId xmlns:p14="http://schemas.microsoft.com/office/powerpoint/2010/main" val="126256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635E-5D0A-BCFD-7F38-03B3E2354A7A}"/>
              </a:ext>
            </a:extLst>
          </p:cNvPr>
          <p:cNvSpPr>
            <a:spLocks noGrp="1"/>
          </p:cNvSpPr>
          <p:nvPr>
            <p:ph type="title"/>
          </p:nvPr>
        </p:nvSpPr>
        <p:spPr/>
        <p:txBody>
          <a:bodyPr/>
          <a:lstStyle/>
          <a:p>
            <a:r>
              <a:rPr lang="en-IN" b="1" dirty="0"/>
              <a:t>Overview</a:t>
            </a:r>
          </a:p>
        </p:txBody>
      </p:sp>
      <p:sp>
        <p:nvSpPr>
          <p:cNvPr id="3" name="Content Placeholder 2">
            <a:extLst>
              <a:ext uri="{FF2B5EF4-FFF2-40B4-BE49-F238E27FC236}">
                <a16:creationId xmlns:a16="http://schemas.microsoft.com/office/drawing/2014/main" id="{96D7C9AF-00F6-1EB0-E6BA-3371C13464CD}"/>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Library Management System (LMS) project is a modern solution designed to streamline and automate various tasks involved in managing a library.</a:t>
            </a:r>
          </a:p>
          <a:p>
            <a:pPr algn="l">
              <a:buFont typeface="Arial" panose="020B0604020202020204" pitchFamily="34" charset="0"/>
              <a:buChar char="•"/>
            </a:pPr>
            <a:r>
              <a:rPr lang="en-US" b="0" i="0" dirty="0">
                <a:solidFill>
                  <a:srgbClr val="0D0D0D"/>
                </a:solidFill>
                <a:effectLst/>
                <a:highlight>
                  <a:srgbClr val="FFFFFF"/>
                </a:highlight>
                <a:latin typeface="Söhne"/>
              </a:rPr>
              <a:t>It aims to replace manual processes with an efficient digital system to enhance the overall management of library resources.</a:t>
            </a:r>
          </a:p>
          <a:p>
            <a:pPr marL="0" indent="0">
              <a:buNone/>
            </a:pPr>
            <a:endParaRPr lang="en-IN" dirty="0"/>
          </a:p>
        </p:txBody>
      </p:sp>
    </p:spTree>
    <p:extLst>
      <p:ext uri="{BB962C8B-B14F-4D97-AF65-F5344CB8AC3E}">
        <p14:creationId xmlns:p14="http://schemas.microsoft.com/office/powerpoint/2010/main" val="155117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959A-C07C-5885-5F23-DDD5293F305F}"/>
              </a:ext>
            </a:extLst>
          </p:cNvPr>
          <p:cNvSpPr>
            <a:spLocks noGrp="1"/>
          </p:cNvSpPr>
          <p:nvPr>
            <p:ph type="title"/>
          </p:nvPr>
        </p:nvSpPr>
        <p:spPr>
          <a:xfrm>
            <a:off x="348343" y="365125"/>
            <a:ext cx="11288486" cy="1325563"/>
          </a:xfrm>
        </p:spPr>
        <p:txBody>
          <a:bodyPr/>
          <a:lstStyle/>
          <a:p>
            <a:r>
              <a:rPr lang="en-US" b="1" i="0" dirty="0">
                <a:solidFill>
                  <a:srgbClr val="0D0D0D"/>
                </a:solidFill>
                <a:effectLst/>
                <a:highlight>
                  <a:srgbClr val="FFFFFF"/>
                </a:highlight>
              </a:rPr>
              <a:t>Importance of Efficient Library Management</a:t>
            </a:r>
            <a:endParaRPr lang="en-IN" b="1" dirty="0"/>
          </a:p>
        </p:txBody>
      </p:sp>
      <p:sp>
        <p:nvSpPr>
          <p:cNvPr id="3" name="Content Placeholder 2">
            <a:extLst>
              <a:ext uri="{FF2B5EF4-FFF2-40B4-BE49-F238E27FC236}">
                <a16:creationId xmlns:a16="http://schemas.microsoft.com/office/drawing/2014/main" id="{39E25034-AA89-A6D6-606D-10A31607C8B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Efficient library management is crucial for educational institutions to ensure smooth access to resources and effective academic support for students and faculty.</a:t>
            </a:r>
          </a:p>
          <a:p>
            <a:pPr algn="l">
              <a:buFont typeface="Arial" panose="020B0604020202020204" pitchFamily="34" charset="0"/>
              <a:buChar char="•"/>
            </a:pPr>
            <a:r>
              <a:rPr lang="en-US" b="0" i="0" dirty="0">
                <a:solidFill>
                  <a:srgbClr val="0D0D0D"/>
                </a:solidFill>
                <a:effectLst/>
                <a:highlight>
                  <a:srgbClr val="FFFFFF"/>
                </a:highlight>
                <a:latin typeface="Söhne"/>
              </a:rPr>
              <a:t>Manual processes are time-consuming, error-prone, and inefficient, leading to delays and inaccuracies in book management, student registration, and approval processes.</a:t>
            </a:r>
          </a:p>
          <a:p>
            <a:pPr algn="l">
              <a:buFont typeface="Arial" panose="020B0604020202020204" pitchFamily="34" charset="0"/>
              <a:buChar char="•"/>
            </a:pPr>
            <a:r>
              <a:rPr lang="en-US" b="0" i="0" dirty="0">
                <a:solidFill>
                  <a:srgbClr val="0D0D0D"/>
                </a:solidFill>
                <a:effectLst/>
                <a:highlight>
                  <a:srgbClr val="FFFFFF"/>
                </a:highlight>
                <a:latin typeface="Söhne"/>
              </a:rPr>
              <a:t>An automated LMS system can significantly improve the efficiency and accuracy of library operations, leading to better utilization of resources and enhanced user experience.</a:t>
            </a:r>
          </a:p>
        </p:txBody>
      </p:sp>
    </p:spTree>
    <p:extLst>
      <p:ext uri="{BB962C8B-B14F-4D97-AF65-F5344CB8AC3E}">
        <p14:creationId xmlns:p14="http://schemas.microsoft.com/office/powerpoint/2010/main" val="5940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C96B9E-6F7F-D74D-8300-B246BE6CD820}"/>
              </a:ext>
            </a:extLst>
          </p:cNvPr>
          <p:cNvSpPr>
            <a:spLocks noGrp="1"/>
          </p:cNvSpPr>
          <p:nvPr>
            <p:ph type="title"/>
          </p:nvPr>
        </p:nvSpPr>
        <p:spPr>
          <a:xfrm>
            <a:off x="6657715" y="467271"/>
            <a:ext cx="4195674" cy="2052522"/>
          </a:xfrm>
        </p:spPr>
        <p:txBody>
          <a:bodyPr anchor="b">
            <a:normAutofit/>
          </a:bodyPr>
          <a:lstStyle/>
          <a:p>
            <a:r>
              <a:rPr lang="en-IN" b="1" i="0" dirty="0">
                <a:effectLst/>
                <a:highlight>
                  <a:srgbClr val="FFFFFF"/>
                </a:highlight>
              </a:rPr>
              <a:t>Key Features and Objectives</a:t>
            </a:r>
            <a:endParaRPr lang="en-IN" dirty="0"/>
          </a:p>
        </p:txBody>
      </p:sp>
      <p:sp>
        <p:nvSpPr>
          <p:cNvPr id="1033" name="Oval 103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76,900+ Digital Library Stock Illustrations, Royalty-Free Vector Graphics &amp;  Clip Art - iStock | Online library, Electronic library, Library">
            <a:extLst>
              <a:ext uri="{FF2B5EF4-FFF2-40B4-BE49-F238E27FC236}">
                <a16:creationId xmlns:a16="http://schemas.microsoft.com/office/drawing/2014/main" id="{E4B55C42-2D01-6796-1B07-6D244DD8F8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3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318F43C-5051-90A5-614E-D8CFC2797E94}"/>
              </a:ext>
            </a:extLst>
          </p:cNvPr>
          <p:cNvSpPr>
            <a:spLocks noGrp="1"/>
          </p:cNvSpPr>
          <p:nvPr>
            <p:ph idx="1"/>
          </p:nvPr>
        </p:nvSpPr>
        <p:spPr>
          <a:xfrm>
            <a:off x="6657715" y="2990818"/>
            <a:ext cx="4195673" cy="2913872"/>
          </a:xfrm>
        </p:spPr>
        <p:txBody>
          <a:bodyPr anchor="t">
            <a:noAutofit/>
          </a:bodyPr>
          <a:lstStyle/>
          <a:p>
            <a:pPr>
              <a:buFont typeface="Arial" panose="020B0604020202020204" pitchFamily="34" charset="0"/>
              <a:buChar char="•"/>
            </a:pPr>
            <a:r>
              <a:rPr lang="en-US" b="0" i="0" dirty="0">
                <a:solidFill>
                  <a:schemeClr val="tx1">
                    <a:alpha val="80000"/>
                  </a:schemeClr>
                </a:solidFill>
                <a:effectLst/>
                <a:highlight>
                  <a:srgbClr val="FFFFFF"/>
                </a:highlight>
                <a:latin typeface="Söhne"/>
              </a:rPr>
              <a:t>User Authentication</a:t>
            </a:r>
          </a:p>
          <a:p>
            <a:pPr>
              <a:buFont typeface="Arial" panose="020B0604020202020204" pitchFamily="34" charset="0"/>
              <a:buChar char="•"/>
            </a:pPr>
            <a:r>
              <a:rPr lang="en-US" b="0" i="0" dirty="0">
                <a:solidFill>
                  <a:schemeClr val="tx1">
                    <a:alpha val="80000"/>
                  </a:schemeClr>
                </a:solidFill>
                <a:effectLst/>
                <a:highlight>
                  <a:srgbClr val="FFFFFF"/>
                </a:highlight>
                <a:latin typeface="Söhne"/>
              </a:rPr>
              <a:t>Librarian Dashboard</a:t>
            </a:r>
          </a:p>
          <a:p>
            <a:pPr>
              <a:buFont typeface="Arial" panose="020B0604020202020204" pitchFamily="34" charset="0"/>
              <a:buChar char="•"/>
            </a:pPr>
            <a:r>
              <a:rPr lang="en-US" b="0" i="0" dirty="0">
                <a:solidFill>
                  <a:schemeClr val="tx1">
                    <a:alpha val="80000"/>
                  </a:schemeClr>
                </a:solidFill>
                <a:effectLst/>
                <a:highlight>
                  <a:srgbClr val="FFFFFF"/>
                </a:highlight>
                <a:latin typeface="Söhne"/>
              </a:rPr>
              <a:t>Book Entry Automation</a:t>
            </a:r>
          </a:p>
          <a:p>
            <a:pPr>
              <a:buFont typeface="Arial" panose="020B0604020202020204" pitchFamily="34" charset="0"/>
              <a:buChar char="•"/>
            </a:pPr>
            <a:r>
              <a:rPr lang="en-US" b="0" i="0" dirty="0">
                <a:solidFill>
                  <a:schemeClr val="tx1">
                    <a:alpha val="80000"/>
                  </a:schemeClr>
                </a:solidFill>
                <a:effectLst/>
                <a:highlight>
                  <a:srgbClr val="FFFFFF"/>
                </a:highlight>
                <a:latin typeface="Söhne"/>
              </a:rPr>
              <a:t>Student Approval System</a:t>
            </a:r>
          </a:p>
          <a:p>
            <a:pPr>
              <a:buFont typeface="Arial" panose="020B0604020202020204" pitchFamily="34" charset="0"/>
              <a:buChar char="•"/>
            </a:pPr>
            <a:r>
              <a:rPr lang="en-US" b="0" i="0" dirty="0">
                <a:solidFill>
                  <a:schemeClr val="tx1">
                    <a:alpha val="80000"/>
                  </a:schemeClr>
                </a:solidFill>
                <a:effectLst/>
                <a:highlight>
                  <a:srgbClr val="FFFFFF"/>
                </a:highlight>
                <a:latin typeface="Söhne"/>
              </a:rPr>
              <a:t>Book Issuance and Return</a:t>
            </a:r>
          </a:p>
        </p:txBody>
      </p:sp>
      <p:sp>
        <p:nvSpPr>
          <p:cNvPr id="10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04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0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F8BA-649D-6C4C-78CD-E7ADD74FA0F5}"/>
              </a:ext>
            </a:extLst>
          </p:cNvPr>
          <p:cNvSpPr>
            <a:spLocks noGrp="1"/>
          </p:cNvSpPr>
          <p:nvPr>
            <p:ph type="title"/>
          </p:nvPr>
        </p:nvSpPr>
        <p:spPr/>
        <p:txBody>
          <a:bodyPr/>
          <a:lstStyle/>
          <a:p>
            <a:r>
              <a:rPr lang="en-IN" b="1" i="0" dirty="0">
                <a:solidFill>
                  <a:srgbClr val="0D0D0D"/>
                </a:solidFill>
                <a:effectLst/>
                <a:highlight>
                  <a:srgbClr val="FFFFFF"/>
                </a:highlight>
              </a:rPr>
              <a:t>Traditional Library Management Processes</a:t>
            </a:r>
            <a:endParaRPr lang="en-IN" dirty="0"/>
          </a:p>
        </p:txBody>
      </p:sp>
      <p:sp>
        <p:nvSpPr>
          <p:cNvPr id="3" name="Content Placeholder 2">
            <a:extLst>
              <a:ext uri="{FF2B5EF4-FFF2-40B4-BE49-F238E27FC236}">
                <a16:creationId xmlns:a16="http://schemas.microsoft.com/office/drawing/2014/main" id="{11611EBC-DDC4-EEE0-1CA8-B7C04F243D79}"/>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Libraries have traditionally relied on manual processes for tasks such as book cataloging, student registration, and book issuance.</a:t>
            </a:r>
          </a:p>
          <a:p>
            <a:pPr algn="l">
              <a:buFont typeface="Arial" panose="020B0604020202020204" pitchFamily="34" charset="0"/>
              <a:buChar char="•"/>
            </a:pPr>
            <a:r>
              <a:rPr lang="en-US" b="0" i="0" dirty="0">
                <a:solidFill>
                  <a:srgbClr val="0D0D0D"/>
                </a:solidFill>
                <a:effectLst/>
                <a:highlight>
                  <a:srgbClr val="FFFFFF"/>
                </a:highlight>
                <a:latin typeface="Söhne"/>
              </a:rPr>
              <a:t>These processes often involve paper-based records, manual data entry, and physical book tracking methods.</a:t>
            </a:r>
          </a:p>
        </p:txBody>
      </p:sp>
    </p:spTree>
    <p:extLst>
      <p:ext uri="{BB962C8B-B14F-4D97-AF65-F5344CB8AC3E}">
        <p14:creationId xmlns:p14="http://schemas.microsoft.com/office/powerpoint/2010/main" val="253135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65D7-5025-4B39-A7CB-917BC4BD5E00}"/>
              </a:ext>
            </a:extLst>
          </p:cNvPr>
          <p:cNvSpPr>
            <a:spLocks noGrp="1"/>
          </p:cNvSpPr>
          <p:nvPr>
            <p:ph type="title"/>
          </p:nvPr>
        </p:nvSpPr>
        <p:spPr/>
        <p:txBody>
          <a:bodyPr/>
          <a:lstStyle/>
          <a:p>
            <a:r>
              <a:rPr lang="en-US" b="1" i="0" dirty="0">
                <a:solidFill>
                  <a:srgbClr val="0D0D0D"/>
                </a:solidFill>
                <a:effectLst/>
                <a:highlight>
                  <a:srgbClr val="FFFFFF"/>
                </a:highlight>
              </a:rPr>
              <a:t>Challenges Faced Due to Manual Methods</a:t>
            </a:r>
            <a:endParaRPr lang="en-IN" dirty="0"/>
          </a:p>
        </p:txBody>
      </p:sp>
      <p:sp>
        <p:nvSpPr>
          <p:cNvPr id="3" name="Content Placeholder 2">
            <a:extLst>
              <a:ext uri="{FF2B5EF4-FFF2-40B4-BE49-F238E27FC236}">
                <a16:creationId xmlns:a16="http://schemas.microsoft.com/office/drawing/2014/main" id="{96DAEFED-F191-ADE4-2309-0F6DD4AF874A}"/>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Manual library management processes are time-consuming and labor-intensive.</a:t>
            </a:r>
          </a:p>
          <a:p>
            <a:pPr algn="l">
              <a:buFont typeface="Arial" panose="020B0604020202020204" pitchFamily="34" charset="0"/>
              <a:buChar char="•"/>
            </a:pPr>
            <a:r>
              <a:rPr lang="en-US" b="0" i="0" dirty="0">
                <a:solidFill>
                  <a:srgbClr val="0D0D0D"/>
                </a:solidFill>
                <a:effectLst/>
                <a:highlight>
                  <a:srgbClr val="FFFFFF"/>
                </a:highlight>
                <a:latin typeface="Söhne"/>
              </a:rPr>
              <a:t>They are prone to errors such as misplaced books, incorrect data entry, and lost records.</a:t>
            </a:r>
          </a:p>
          <a:p>
            <a:pPr algn="l">
              <a:buFont typeface="Arial" panose="020B0604020202020204" pitchFamily="34" charset="0"/>
              <a:buChar char="•"/>
            </a:pPr>
            <a:r>
              <a:rPr lang="en-US" b="0" i="0" dirty="0">
                <a:solidFill>
                  <a:srgbClr val="0D0D0D"/>
                </a:solidFill>
                <a:effectLst/>
                <a:highlight>
                  <a:srgbClr val="FFFFFF"/>
                </a:highlight>
                <a:latin typeface="Söhne"/>
              </a:rPr>
              <a:t>Retrieving information or managing large volumes of books can be cumbersome and inefficient.</a:t>
            </a:r>
          </a:p>
        </p:txBody>
      </p:sp>
    </p:spTree>
    <p:extLst>
      <p:ext uri="{BB962C8B-B14F-4D97-AF65-F5344CB8AC3E}">
        <p14:creationId xmlns:p14="http://schemas.microsoft.com/office/powerpoint/2010/main" val="29473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5BF2-DC55-473E-1837-ACBC8E155CC3}"/>
              </a:ext>
            </a:extLst>
          </p:cNvPr>
          <p:cNvSpPr>
            <a:spLocks noGrp="1"/>
          </p:cNvSpPr>
          <p:nvPr>
            <p:ph type="title"/>
          </p:nvPr>
        </p:nvSpPr>
        <p:spPr/>
        <p:txBody>
          <a:bodyPr/>
          <a:lstStyle/>
          <a:p>
            <a:r>
              <a:rPr lang="en-US" b="1" i="0" dirty="0">
                <a:solidFill>
                  <a:srgbClr val="0D0D0D"/>
                </a:solidFill>
                <a:effectLst/>
                <a:highlight>
                  <a:srgbClr val="FFFFFF"/>
                </a:highlight>
              </a:rPr>
              <a:t>Need for Automation and Digitization in Library Administration</a:t>
            </a:r>
            <a:endParaRPr lang="en-IN" dirty="0"/>
          </a:p>
        </p:txBody>
      </p:sp>
      <p:sp>
        <p:nvSpPr>
          <p:cNvPr id="3" name="Content Placeholder 2">
            <a:extLst>
              <a:ext uri="{FF2B5EF4-FFF2-40B4-BE49-F238E27FC236}">
                <a16:creationId xmlns:a16="http://schemas.microsoft.com/office/drawing/2014/main" id="{6E9E90E0-B1C3-4361-345C-3FA2A1CD9BC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 today's digital age, there is a growing need for automation and digitization in library administration.</a:t>
            </a:r>
          </a:p>
          <a:p>
            <a:pPr algn="l">
              <a:buFont typeface="Arial" panose="020B0604020202020204" pitchFamily="34" charset="0"/>
              <a:buChar char="•"/>
            </a:pPr>
            <a:r>
              <a:rPr lang="en-US" b="0" i="0" dirty="0">
                <a:solidFill>
                  <a:srgbClr val="0D0D0D"/>
                </a:solidFill>
                <a:effectLst/>
                <a:highlight>
                  <a:srgbClr val="FFFFFF"/>
                </a:highlight>
                <a:latin typeface="Söhne"/>
              </a:rPr>
              <a:t>Automated systems can streamline processes, reduce errors, and improve overall efficiency.</a:t>
            </a:r>
          </a:p>
          <a:p>
            <a:pPr algn="l">
              <a:buFont typeface="Arial" panose="020B0604020202020204" pitchFamily="34" charset="0"/>
              <a:buChar char="•"/>
            </a:pPr>
            <a:r>
              <a:rPr lang="en-US" b="0" i="0" dirty="0">
                <a:solidFill>
                  <a:srgbClr val="0D0D0D"/>
                </a:solidFill>
                <a:effectLst/>
                <a:highlight>
                  <a:srgbClr val="FFFFFF"/>
                </a:highlight>
                <a:latin typeface="Söhne"/>
              </a:rPr>
              <a:t>Digitization allows for easier access to information, better organization of resources, and enhanced user experience.</a:t>
            </a:r>
          </a:p>
        </p:txBody>
      </p:sp>
    </p:spTree>
    <p:extLst>
      <p:ext uri="{BB962C8B-B14F-4D97-AF65-F5344CB8AC3E}">
        <p14:creationId xmlns:p14="http://schemas.microsoft.com/office/powerpoint/2010/main" val="356610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17A-0D77-6530-38A4-1A8AE8119E7A}"/>
              </a:ext>
            </a:extLst>
          </p:cNvPr>
          <p:cNvSpPr>
            <a:spLocks noGrp="1"/>
          </p:cNvSpPr>
          <p:nvPr>
            <p:ph type="title"/>
          </p:nvPr>
        </p:nvSpPr>
        <p:spPr/>
        <p:txBody>
          <a:bodyPr/>
          <a:lstStyle/>
          <a:p>
            <a:r>
              <a:rPr lang="en-US" b="1" i="0" dirty="0">
                <a:solidFill>
                  <a:srgbClr val="0D0D0D"/>
                </a:solidFill>
                <a:effectLst/>
                <a:highlight>
                  <a:srgbClr val="FFFFFF"/>
                </a:highlight>
              </a:rPr>
              <a:t>Identification of Time-Consuming and Error-Prone Manual Processes</a:t>
            </a:r>
            <a:endParaRPr lang="en-IN" dirty="0"/>
          </a:p>
        </p:txBody>
      </p:sp>
      <p:sp>
        <p:nvSpPr>
          <p:cNvPr id="3" name="Content Placeholder 2">
            <a:extLst>
              <a:ext uri="{FF2B5EF4-FFF2-40B4-BE49-F238E27FC236}">
                <a16:creationId xmlns:a16="http://schemas.microsoft.com/office/drawing/2014/main" id="{E699BE09-8E9B-7492-1D70-2B535C49F00B}"/>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Manual library management processes, such as book cataloging, student registration, and book issuance, are time-consuming and prone to errors.</a:t>
            </a:r>
          </a:p>
          <a:p>
            <a:pPr algn="l">
              <a:buFont typeface="Arial" panose="020B0604020202020204" pitchFamily="34" charset="0"/>
              <a:buChar char="•"/>
            </a:pPr>
            <a:r>
              <a:rPr lang="en-US" b="0" i="0" dirty="0">
                <a:solidFill>
                  <a:srgbClr val="0D0D0D"/>
                </a:solidFill>
                <a:effectLst/>
                <a:highlight>
                  <a:srgbClr val="FFFFFF"/>
                </a:highlight>
                <a:latin typeface="Söhne"/>
              </a:rPr>
              <a:t>Challenges include manual data entry, difficulty in tracking borrowed books, and maintaining accurate records.</a:t>
            </a:r>
          </a:p>
        </p:txBody>
      </p:sp>
    </p:spTree>
    <p:extLst>
      <p:ext uri="{BB962C8B-B14F-4D97-AF65-F5344CB8AC3E}">
        <p14:creationId xmlns:p14="http://schemas.microsoft.com/office/powerpoint/2010/main" val="297294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23AC-2FAA-4C3E-1069-4CC5B9D19526}"/>
              </a:ext>
            </a:extLst>
          </p:cNvPr>
          <p:cNvSpPr>
            <a:spLocks noGrp="1"/>
          </p:cNvSpPr>
          <p:nvPr>
            <p:ph type="title"/>
          </p:nvPr>
        </p:nvSpPr>
        <p:spPr/>
        <p:txBody>
          <a:bodyPr/>
          <a:lstStyle/>
          <a:p>
            <a:r>
              <a:rPr lang="en-US" b="1" i="0" dirty="0">
                <a:solidFill>
                  <a:srgbClr val="0D0D0D"/>
                </a:solidFill>
                <a:effectLst/>
                <a:highlight>
                  <a:srgbClr val="FFFFFF"/>
                </a:highlight>
              </a:rPr>
              <a:t>Explanation of How the LMS Project Aims to Solve These Challenges</a:t>
            </a:r>
            <a:endParaRPr lang="en-IN" dirty="0"/>
          </a:p>
        </p:txBody>
      </p:sp>
      <p:sp>
        <p:nvSpPr>
          <p:cNvPr id="3" name="Content Placeholder 2">
            <a:extLst>
              <a:ext uri="{FF2B5EF4-FFF2-40B4-BE49-F238E27FC236}">
                <a16:creationId xmlns:a16="http://schemas.microsoft.com/office/drawing/2014/main" id="{D4AEE9D1-65B4-780D-CC07-7763418F7DF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LMS project aims to automate and streamline library management processes, reducing manual intervention and minimizing errors.</a:t>
            </a:r>
          </a:p>
          <a:p>
            <a:pPr algn="l">
              <a:buFont typeface="Arial" panose="020B0604020202020204" pitchFamily="34" charset="0"/>
              <a:buChar char="•"/>
            </a:pPr>
            <a:r>
              <a:rPr lang="en-US" b="0" i="0" dirty="0">
                <a:solidFill>
                  <a:srgbClr val="0D0D0D"/>
                </a:solidFill>
                <a:effectLst/>
                <a:highlight>
                  <a:srgbClr val="FFFFFF"/>
                </a:highlight>
                <a:latin typeface="Söhne"/>
              </a:rPr>
              <a:t>Features such as automated book entry, student registration system, and digital book tracking facilitate efficient management of library resources.</a:t>
            </a:r>
          </a:p>
          <a:p>
            <a:pPr marL="0" indent="0">
              <a:buNone/>
            </a:pPr>
            <a:endParaRPr lang="en-IN" dirty="0"/>
          </a:p>
        </p:txBody>
      </p:sp>
    </p:spTree>
    <p:extLst>
      <p:ext uri="{BB962C8B-B14F-4D97-AF65-F5344CB8AC3E}">
        <p14:creationId xmlns:p14="http://schemas.microsoft.com/office/powerpoint/2010/main" val="3731341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TotalTime>
  <Words>747</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Times New Roman</vt:lpstr>
      <vt:lpstr>Office Theme</vt:lpstr>
      <vt:lpstr>Library Management System (LMS) </vt:lpstr>
      <vt:lpstr>Overview</vt:lpstr>
      <vt:lpstr>Importance of Efficient Library Management</vt:lpstr>
      <vt:lpstr>Key Features and Objectives</vt:lpstr>
      <vt:lpstr>Traditional Library Management Processes</vt:lpstr>
      <vt:lpstr>Challenges Faced Due to Manual Methods</vt:lpstr>
      <vt:lpstr>Need for Automation and Digitization in Library Administration</vt:lpstr>
      <vt:lpstr>Identification of Time-Consuming and Error-Prone Manual Processes</vt:lpstr>
      <vt:lpstr>Explanation of How the LMS Project Aims to Solve These Challenges</vt:lpstr>
      <vt:lpstr>Benefits of Implementing an Automated Library Management System</vt:lpstr>
      <vt:lpstr>Admin Dashboard</vt:lpstr>
      <vt:lpstr>Admin Login Page</vt:lpstr>
      <vt:lpstr>Book Issue Page</vt:lpstr>
      <vt:lpstr>Conclusion</vt:lpstr>
      <vt:lpstr>Future Prospects and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(LMS) </dc:title>
  <dc:creator>19K81A1212</dc:creator>
  <cp:lastModifiedBy>19K81A1212</cp:lastModifiedBy>
  <cp:revision>1</cp:revision>
  <dcterms:created xsi:type="dcterms:W3CDTF">2024-04-15T22:05:58Z</dcterms:created>
  <dcterms:modified xsi:type="dcterms:W3CDTF">2024-04-16T01:52:27Z</dcterms:modified>
</cp:coreProperties>
</file>