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77" r:id="rId3"/>
    <p:sldId id="284" r:id="rId4"/>
    <p:sldId id="285" r:id="rId5"/>
    <p:sldId id="257" r:id="rId6"/>
    <p:sldId id="294" r:id="rId7"/>
    <p:sldId id="290" r:id="rId8"/>
    <p:sldId id="268" r:id="rId9"/>
    <p:sldId id="289" r:id="rId10"/>
    <p:sldId id="291" r:id="rId11"/>
    <p:sldId id="292" r:id="rId12"/>
    <p:sldId id="295" r:id="rId13"/>
    <p:sldId id="293" r:id="rId14"/>
    <p:sldId id="296" r:id="rId15"/>
    <p:sldId id="297" r:id="rId16"/>
    <p:sldId id="298" r:id="rId17"/>
    <p:sldId id="288" r:id="rId18"/>
    <p:sldId id="265" r:id="rId19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2382" y="-1152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4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java.net/java-ee/servlet/webinitparam-annotation-exampl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num/204.htm" TargetMode="External"/><Relationship Id="rId13" Type="http://schemas.openxmlformats.org/officeDocument/2006/relationships/hyperlink" Target="https://www.computerhope.com/jargon/num/302.htm" TargetMode="External"/><Relationship Id="rId18" Type="http://schemas.openxmlformats.org/officeDocument/2006/relationships/hyperlink" Target="https://www.computerhope.com/jargon/num/403.htm" TargetMode="External"/><Relationship Id="rId26" Type="http://schemas.openxmlformats.org/officeDocument/2006/relationships/hyperlink" Target="https://www.computerhope.com/jargon/num/413.htm" TargetMode="External"/><Relationship Id="rId3" Type="http://schemas.openxmlformats.org/officeDocument/2006/relationships/hyperlink" Target="https://www.computerhope.com/jargon/num/101.htm" TargetMode="External"/><Relationship Id="rId21" Type="http://schemas.openxmlformats.org/officeDocument/2006/relationships/hyperlink" Target="https://www.computerhope.com/jargon/num/406.htm" TargetMode="External"/><Relationship Id="rId7" Type="http://schemas.openxmlformats.org/officeDocument/2006/relationships/hyperlink" Target="https://www.computerhope.com/jargon/num/202.htm" TargetMode="External"/><Relationship Id="rId12" Type="http://schemas.openxmlformats.org/officeDocument/2006/relationships/hyperlink" Target="https://www.computerhope.com/jargon/num/301.htm" TargetMode="External"/><Relationship Id="rId17" Type="http://schemas.openxmlformats.org/officeDocument/2006/relationships/hyperlink" Target="https://www.computerhope.com/jargon/num/402.htm" TargetMode="External"/><Relationship Id="rId25" Type="http://schemas.openxmlformats.org/officeDocument/2006/relationships/hyperlink" Target="https://www.computerhope.com/jargon/num/410.htm" TargetMode="External"/><Relationship Id="rId2" Type="http://schemas.openxmlformats.org/officeDocument/2006/relationships/hyperlink" Target="https://www.computerhope.com/jargon/num/100.htm" TargetMode="External"/><Relationship Id="rId16" Type="http://schemas.openxmlformats.org/officeDocument/2006/relationships/hyperlink" Target="https://www.computerhope.com/jargon/num/401.htm" TargetMode="External"/><Relationship Id="rId20" Type="http://schemas.openxmlformats.org/officeDocument/2006/relationships/hyperlink" Target="https://www.computerhope.com/jargon/num/405.htm" TargetMode="External"/><Relationship Id="rId29" Type="http://schemas.openxmlformats.org/officeDocument/2006/relationships/hyperlink" Target="https://www.computerhope.com/jargon/num/500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num/201.htm" TargetMode="External"/><Relationship Id="rId11" Type="http://schemas.openxmlformats.org/officeDocument/2006/relationships/hyperlink" Target="https://www.computerhope.com/jargon/num/207.htm" TargetMode="External"/><Relationship Id="rId24" Type="http://schemas.openxmlformats.org/officeDocument/2006/relationships/hyperlink" Target="https://www.computerhope.com/jargon/num/409.htm" TargetMode="External"/><Relationship Id="rId32" Type="http://schemas.openxmlformats.org/officeDocument/2006/relationships/hyperlink" Target="https://www.computerhope.com/jargon/num/505.htm" TargetMode="External"/><Relationship Id="rId5" Type="http://schemas.openxmlformats.org/officeDocument/2006/relationships/hyperlink" Target="https://www.computerhope.com/jargon/num/200.htm" TargetMode="External"/><Relationship Id="rId15" Type="http://schemas.openxmlformats.org/officeDocument/2006/relationships/hyperlink" Target="https://www.computerhope.com/jargon/num/400.htm" TargetMode="External"/><Relationship Id="rId23" Type="http://schemas.openxmlformats.org/officeDocument/2006/relationships/hyperlink" Target="https://www.computerhope.com/jargon/num/408.htm" TargetMode="External"/><Relationship Id="rId28" Type="http://schemas.openxmlformats.org/officeDocument/2006/relationships/hyperlink" Target="https://www.computerhope.com/jargon/num/416.htm" TargetMode="External"/><Relationship Id="rId10" Type="http://schemas.openxmlformats.org/officeDocument/2006/relationships/hyperlink" Target="https://www.computerhope.com/jargon/num/206.htm" TargetMode="External"/><Relationship Id="rId19" Type="http://schemas.openxmlformats.org/officeDocument/2006/relationships/hyperlink" Target="https://www.computerhope.com/jargon/num/404.htm" TargetMode="External"/><Relationship Id="rId31" Type="http://schemas.openxmlformats.org/officeDocument/2006/relationships/hyperlink" Target="https://www.computerhope.com/jargon/num/503.htm" TargetMode="External"/><Relationship Id="rId4" Type="http://schemas.openxmlformats.org/officeDocument/2006/relationships/hyperlink" Target="https://www.computerhope.com/jargon/num/102.htm" TargetMode="External"/><Relationship Id="rId9" Type="http://schemas.openxmlformats.org/officeDocument/2006/relationships/hyperlink" Target="https://www.computerhope.com/jargon/num/205.htm" TargetMode="External"/><Relationship Id="rId14" Type="http://schemas.openxmlformats.org/officeDocument/2006/relationships/hyperlink" Target="https://www.computerhope.com/jargon/num/304.htm" TargetMode="External"/><Relationship Id="rId22" Type="http://schemas.openxmlformats.org/officeDocument/2006/relationships/hyperlink" Target="https://www.computerhope.com/jargon/num/407.htm" TargetMode="External"/><Relationship Id="rId27" Type="http://schemas.openxmlformats.org/officeDocument/2006/relationships/hyperlink" Target="https://www.computerhope.com/jargon/num/414.htm" TargetMode="External"/><Relationship Id="rId30" Type="http://schemas.openxmlformats.org/officeDocument/2006/relationships/hyperlink" Target="https://www.computerhope.com/jargon/num/501.ht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HTTP Servlets 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 : </a:t>
            </a:r>
            <a:r>
              <a: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Dadaram Jadhav</a:t>
            </a:r>
            <a:endParaRPr lang="en-US" sz="12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113678" y="6199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Architecture </a:t>
            </a:r>
            <a:r>
              <a:rPr lang="en-US" sz="1800" b="1" dirty="0" smtClean="0"/>
              <a:t>Diagram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01424"/>
            <a:ext cx="449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79557"/>
            <a:ext cx="8945880" cy="397562"/>
          </a:xfrm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Container Architecture</a:t>
            </a:r>
          </a:p>
        </p:txBody>
      </p:sp>
      <p:pic>
        <p:nvPicPr>
          <p:cNvPr id="2050" name="Picture 2" descr="Image result for servlet technolog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9" b="25207"/>
          <a:stretch/>
        </p:blipFill>
        <p:spPr bwMode="auto">
          <a:xfrm>
            <a:off x="1905000" y="1534319"/>
            <a:ext cx="6076950" cy="288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 API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15" descr="Image result for servlet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2919"/>
            <a:ext cx="253365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564" y="841751"/>
            <a:ext cx="72739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 Lifecycle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AutoShape 2" descr="Image result for servlet ap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servlet ap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servlet ap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Image result for servlet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86719"/>
            <a:ext cx="46482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1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 3.0 Annotation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AutoShape 2" descr="Image result for servlet ap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servlet ap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servlet ap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0664" y="1305719"/>
            <a:ext cx="9217025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lang="en-US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WebServlet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annotation is used to declare a servlet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annotated class must extend the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javax.servlet.http.HttpServlet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class.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@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WebServlet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Annotation:</a:t>
            </a:r>
          </a:p>
          <a:p>
            <a:pPr lvl="2">
              <a:lnSpc>
                <a:spcPct val="160000"/>
              </a:lnSpc>
              <a:spcBef>
                <a:spcPct val="0"/>
              </a:spcBef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lang="en-US" sz="16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WebServlet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(attribute1=value1,attribute2=value2,….)</a:t>
            </a:r>
          </a:p>
          <a:p>
            <a:pPr lvl="2">
              <a:lnSpc>
                <a:spcPct val="160000"/>
              </a:lnSpc>
              <a:spcBef>
                <a:spcPct val="0"/>
              </a:spcBef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sz="16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YourServlet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extends </a:t>
            </a:r>
            <a:r>
              <a:rPr lang="en-US" sz="16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javax.servlet.http.HttpServlet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</a:p>
          <a:p>
            <a:pPr lvl="2">
              <a:lnSpc>
                <a:spcPct val="160000"/>
              </a:lnSpc>
              <a:spcBef>
                <a:spcPct val="0"/>
              </a:spcBef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// servlet code...</a:t>
            </a:r>
          </a:p>
          <a:p>
            <a:pPr lvl="2">
              <a:lnSpc>
                <a:spcPct val="160000"/>
              </a:lnSpc>
              <a:spcBef>
                <a:spcPct val="0"/>
              </a:spcBef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184690"/>
              </p:ext>
            </p:extLst>
          </p:nvPr>
        </p:nvGraphicFramePr>
        <p:xfrm>
          <a:off x="990601" y="1199674"/>
          <a:ext cx="8458199" cy="3841838"/>
        </p:xfrm>
        <a:graphic>
          <a:graphicData uri="http://schemas.openxmlformats.org/drawingml/2006/table">
            <a:tbl>
              <a:tblPr/>
              <a:tblGrid>
                <a:gridCol w="1683685"/>
                <a:gridCol w="1590883"/>
                <a:gridCol w="1113620"/>
                <a:gridCol w="4070011"/>
              </a:tblGrid>
              <a:tr h="2668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Name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marL="30017" marR="300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Type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30017" marR="300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Required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30017" marR="300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Description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30017" marR="300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</a:tr>
              <a:tr h="5336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/>
                        </a:rPr>
                        <a:t>value</a:t>
                      </a:r>
                      <a:endParaRPr lang="en-US" sz="1400">
                        <a:effectLst/>
                        <a:latin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or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/>
                        </a:rPr>
                        <a:t>urlPatterns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Arial"/>
                        </a:rPr>
                        <a:t>String[]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Required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Specify one or more URL patterns of the servlet. Either of attribute can be used, but not both.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8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/>
                        </a:rPr>
                        <a:t>name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Arial"/>
                        </a:rPr>
                        <a:t>String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Optional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Name of the servlet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8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/>
                        </a:rPr>
                        <a:t>displayName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Arial"/>
                        </a:rPr>
                        <a:t>String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Optional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Display name of the servlet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8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/>
                        </a:rPr>
                        <a:t>description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Arial"/>
                        </a:rPr>
                        <a:t>String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Optional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Description of the servlet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6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/>
                        </a:rPr>
                        <a:t>asyncSupported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Arial"/>
                        </a:rPr>
                        <a:t>boolean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Optional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Specify whether the servlet supports asynchronous operation mode. Default is false.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04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/>
                        </a:rPr>
                        <a:t>initParams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Arial"/>
                        </a:rPr>
                        <a:t>WebInitParam[]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Optional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/>
                        </a:rPr>
                        <a:t>Specify one or more initialization parameters of the servlet. Each parameter is specified by </a:t>
                      </a:r>
                      <a:r>
                        <a:rPr lang="en-US" sz="1200" u="none" strike="noStrike" dirty="0">
                          <a:solidFill>
                            <a:srgbClr val="095197"/>
                          </a:solidFill>
                          <a:effectLst/>
                          <a:latin typeface="Courier New"/>
                          <a:hlinkClick r:id="rId2"/>
                        </a:rPr>
                        <a:t>@</a:t>
                      </a:r>
                      <a:r>
                        <a:rPr lang="en-US" sz="1200" u="none" strike="noStrike" dirty="0" err="1">
                          <a:solidFill>
                            <a:srgbClr val="095197"/>
                          </a:solidFill>
                          <a:effectLst/>
                          <a:latin typeface="Courier New"/>
                          <a:hlinkClick r:id="rId2"/>
                        </a:rPr>
                        <a:t>WebInitParam</a:t>
                      </a:r>
                      <a:r>
                        <a:rPr lang="en-US" sz="1400" dirty="0">
                          <a:effectLst/>
                          <a:latin typeface="Arial"/>
                        </a:rPr>
                        <a:t> annotation type.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8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/>
                        </a:rPr>
                        <a:t>loadOnStartup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Arial"/>
                        </a:rPr>
                        <a:t>int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Optional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Specify load-on-startup order of the servlet.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8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/>
                        </a:rPr>
                        <a:t>smallIcon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Arial"/>
                        </a:rPr>
                        <a:t>String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Optional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Specify name of the small icon of the servlet.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8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/>
                        </a:rPr>
                        <a:t>largeIcon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Arial"/>
                        </a:rPr>
                        <a:t>String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Optional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/>
                        </a:rPr>
                        <a:t>Specify name of the large icon of the servlet.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25414" y="633075"/>
            <a:ext cx="9542585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Attributes of @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WebServlet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 Annotation: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24424" y="5066608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17343" y="5066607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44743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 History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75420"/>
              </p:ext>
            </p:extLst>
          </p:nvPr>
        </p:nvGraphicFramePr>
        <p:xfrm>
          <a:off x="283125" y="1381919"/>
          <a:ext cx="9448800" cy="32003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3277"/>
                <a:gridCol w="1932598"/>
                <a:gridCol w="4016925"/>
                <a:gridCol w="2286000"/>
              </a:tblGrid>
              <a:tr h="4763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Version No.</a:t>
                      </a:r>
                      <a:endParaRPr lang="en-US" sz="1200" b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Authored/ Modified by</a:t>
                      </a:r>
                      <a:endParaRPr lang="en-US" sz="1200" b="0" kern="12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Remarks/ Change History</a:t>
                      </a:r>
                      <a:endParaRPr 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&lt;dd- </a:t>
                      </a:r>
                      <a:r>
                        <a:rPr lang="en-US" sz="1200" dirty="0" err="1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mon</a:t>
                      </a:r>
                      <a:r>
                        <a:rPr lang="en-US" sz="1200" dirty="0" smtClean="0">
                          <a:ln>
                            <a:noFill/>
                          </a:ln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-yy &gt;</a:t>
                      </a:r>
                      <a:endParaRPr 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 anchor="ctr"/>
                </a:tc>
              </a:tr>
              <a:tr h="527244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</a:tr>
              <a:tr h="439369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</a:tr>
              <a:tr h="439369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</a:tr>
              <a:tr h="439369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</a:tr>
              <a:tr h="439369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</a:tr>
              <a:tr h="439369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16" marB="4571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5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Structure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900398"/>
              </p:ext>
            </p:extLst>
          </p:nvPr>
        </p:nvGraphicFramePr>
        <p:xfrm>
          <a:off x="337639" y="1305719"/>
          <a:ext cx="9448800" cy="3156206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376459"/>
                <a:gridCol w="7072341"/>
              </a:tblGrid>
              <a:tr h="481517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400" kern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Target audience</a:t>
                      </a:r>
                      <a:endParaRPr lang="en-US" sz="14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</a:tr>
              <a:tr h="652797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Level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</a:tr>
              <a:tr h="609524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Pre-requisites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</a:tr>
              <a:tr h="706184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Training methods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</a:tr>
              <a:tr h="706184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Evaluation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2" marB="4572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1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534319"/>
            <a:ext cx="4876800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Basics of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 API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Servlets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Lifecycle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 3.0 Annotation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HTTP?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31741"/>
            <a:ext cx="8191500" cy="356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HTTP?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term HTTP was coined by Ted Nelson.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underlying protocol used by the World Wide Web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is a Stateless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standard port for HTTP connections is port 80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has its own methods and status codes.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Slide - Headline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Image result for what is http metho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96119"/>
            <a:ext cx="7620000" cy="415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9485"/>
              </p:ext>
            </p:extLst>
          </p:nvPr>
        </p:nvGraphicFramePr>
        <p:xfrm>
          <a:off x="2895600" y="806399"/>
          <a:ext cx="7086600" cy="4461720"/>
        </p:xfrm>
        <a:graphic>
          <a:graphicData uri="http://schemas.openxmlformats.org/drawingml/2006/table">
            <a:tbl>
              <a:tblPr/>
              <a:tblGrid>
                <a:gridCol w="1600200"/>
                <a:gridCol w="2819400"/>
                <a:gridCol w="2667000"/>
              </a:tblGrid>
              <a:tr h="173530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1xx - 2xx</a:t>
                      </a:r>
                    </a:p>
                  </a:txBody>
                  <a:tcPr marL="29451" marR="29451" marT="14726" marB="14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3xx - 4xx</a:t>
                      </a:r>
                    </a:p>
                  </a:txBody>
                  <a:tcPr marL="29451" marR="29451" marT="14726" marB="14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5xx</a:t>
                      </a:r>
                    </a:p>
                  </a:txBody>
                  <a:tcPr marL="29451" marR="29451" marT="14726" marB="14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</a:tr>
              <a:tr h="3754790"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2"/>
                        </a:rPr>
                        <a:t>100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(Continue)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3"/>
                        </a:rPr>
                        <a:t>101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(Switch protocols)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4"/>
                        </a:rPr>
                        <a:t>102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(Processing)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5"/>
                        </a:rPr>
                        <a:t>200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(Success)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6"/>
                        </a:rPr>
                        <a:t>201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(Fulfilled)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7"/>
                        </a:rPr>
                        <a:t>202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(Accepted)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8"/>
                        </a:rPr>
                        <a:t>204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(No content)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9"/>
                        </a:rPr>
                        <a:t>205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(Reset content)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10"/>
                        </a:rPr>
                        <a:t>206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(Partial content)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11"/>
                        </a:rPr>
                        <a:t>207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(Multi-Status)</a:t>
                      </a:r>
                    </a:p>
                  </a:txBody>
                  <a:tcPr marL="36814" marR="36814" marT="36814" marB="368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12"/>
                        </a:rPr>
                        <a:t>301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(Moved permanently)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13"/>
                        </a:rPr>
                        <a:t>302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(Moved temporarily)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14"/>
                        </a:rPr>
                        <a:t>304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(Loaded Cached copy)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dirty="0">
                          <a:effectLst/>
                          <a:latin typeface="inherit"/>
                        </a:rPr>
                        <a:t>307 (Internal redirect)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15"/>
                        </a:rPr>
                        <a:t>400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(Bad request)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16"/>
                        </a:rPr>
                        <a:t>401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(Authorization required)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17"/>
                        </a:rPr>
                        <a:t>402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(Payment required)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18"/>
                        </a:rPr>
                        <a:t>403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(Forbidden)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19"/>
                        </a:rPr>
                        <a:t>404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(Not found)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20"/>
                        </a:rPr>
                        <a:t>405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(Method not allowed)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21"/>
                        </a:rPr>
                        <a:t>406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(Not acceptable)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22"/>
                        </a:rPr>
                        <a:t>407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(Proxy authentication required)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23"/>
                        </a:rPr>
                        <a:t>408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(Request timeout)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24"/>
                        </a:rPr>
                        <a:t>409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(Conflict)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25"/>
                        </a:rPr>
                        <a:t>410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(Gone)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dirty="0">
                          <a:effectLst/>
                          <a:latin typeface="inherit"/>
                        </a:rPr>
                        <a:t>411 (Length required)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dirty="0">
                          <a:effectLst/>
                          <a:latin typeface="inherit"/>
                        </a:rPr>
                        <a:t>412 (Precondition failed)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26"/>
                        </a:rPr>
                        <a:t>413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(Request entity too large)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27"/>
                        </a:rPr>
                        <a:t>414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(Request URI too large)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dirty="0">
                          <a:effectLst/>
                          <a:latin typeface="inherit"/>
                        </a:rPr>
                        <a:t>415 (Unsupported media type)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28"/>
                        </a:rPr>
                        <a:t>416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(Request range not </a:t>
                      </a:r>
                      <a:r>
                        <a:rPr lang="en-US" sz="1100" b="0" i="0" dirty="0" err="1">
                          <a:effectLst/>
                          <a:latin typeface="inherit"/>
                        </a:rPr>
                        <a:t>satisfiable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dirty="0">
                          <a:effectLst/>
                          <a:latin typeface="inherit"/>
                        </a:rPr>
                        <a:t>417 (Expectation failed)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dirty="0">
                          <a:effectLst/>
                          <a:latin typeface="inherit"/>
                        </a:rPr>
                        <a:t>422 (</a:t>
                      </a:r>
                      <a:r>
                        <a:rPr lang="en-US" sz="1100" b="0" i="0" dirty="0" err="1">
                          <a:effectLst/>
                          <a:latin typeface="inherit"/>
                        </a:rPr>
                        <a:t>Unprocessable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 entity)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dirty="0">
                          <a:effectLst/>
                          <a:latin typeface="inherit"/>
                        </a:rPr>
                        <a:t>423 (Locked)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dirty="0">
                          <a:effectLst/>
                          <a:latin typeface="inherit"/>
                        </a:rPr>
                        <a:t>424 (Failed dependency)</a:t>
                      </a:r>
                    </a:p>
                  </a:txBody>
                  <a:tcPr marL="36814" marR="36814" marT="36814" marB="368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29"/>
                        </a:rPr>
                        <a:t>500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(Internal server error)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30"/>
                        </a:rPr>
                        <a:t>501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(Not Implemented)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dirty="0">
                          <a:effectLst/>
                          <a:latin typeface="inherit"/>
                        </a:rPr>
                        <a:t>502 (Bad gateway)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31"/>
                        </a:rPr>
                        <a:t>503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(Service unavailable)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dirty="0">
                          <a:effectLst/>
                          <a:latin typeface="inherit"/>
                        </a:rPr>
                        <a:t>504 (Gateway timeout)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32"/>
                        </a:rPr>
                        <a:t>505</a:t>
                      </a:r>
                      <a:r>
                        <a:rPr lang="en-US" sz="1100" b="0" i="0" dirty="0">
                          <a:effectLst/>
                          <a:latin typeface="inherit"/>
                        </a:rPr>
                        <a:t> (HTTP version not supported)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dirty="0">
                          <a:effectLst/>
                          <a:latin typeface="inherit"/>
                        </a:rPr>
                        <a:t>506 (Variant also negotiates)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dirty="0">
                          <a:effectLst/>
                          <a:latin typeface="inherit"/>
                        </a:rPr>
                        <a:t>507 (Insufficient storage)</a:t>
                      </a:r>
                      <a:br>
                        <a:rPr lang="en-US" sz="1100" b="0" i="0" dirty="0">
                          <a:effectLst/>
                          <a:latin typeface="inherit"/>
                        </a:rPr>
                      </a:br>
                      <a:r>
                        <a:rPr lang="en-US" sz="1100" b="0" i="0" dirty="0">
                          <a:effectLst/>
                          <a:latin typeface="inherit"/>
                        </a:rPr>
                        <a:t>510 (Not extended)</a:t>
                      </a:r>
                    </a:p>
                  </a:txBody>
                  <a:tcPr marL="36814" marR="36814" marT="36814" marB="368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status Code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Servlet?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 is a technology to create web application.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an interface that must be implemented for creating any servlet.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class that extend the capabilities of the servers and respond to the incoming request.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It’s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web component deployed on the server to create dynamic web page.</a:t>
            </a:r>
          </a:p>
        </p:txBody>
      </p:sp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368</Words>
  <Application>Microsoft Office PowerPoint</Application>
  <PresentationFormat>Custom</PresentationFormat>
  <Paragraphs>111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Container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Dadaram Manohar Jadhav</cp:lastModifiedBy>
  <cp:revision>123</cp:revision>
  <dcterms:created xsi:type="dcterms:W3CDTF">2018-01-05T05:23:08Z</dcterms:created>
  <dcterms:modified xsi:type="dcterms:W3CDTF">2020-11-04T09:41:38Z</dcterms:modified>
</cp:coreProperties>
</file>