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77" r:id="rId3"/>
    <p:sldId id="622" r:id="rId4"/>
    <p:sldId id="681" r:id="rId5"/>
    <p:sldId id="623" r:id="rId6"/>
    <p:sldId id="624" r:id="rId7"/>
    <p:sldId id="625" r:id="rId8"/>
    <p:sldId id="626" r:id="rId9"/>
    <p:sldId id="628" r:id="rId10"/>
    <p:sldId id="629" r:id="rId11"/>
    <p:sldId id="633" r:id="rId12"/>
    <p:sldId id="679" r:id="rId13"/>
    <p:sldId id="634" r:id="rId14"/>
    <p:sldId id="636" r:id="rId15"/>
    <p:sldId id="680" r:id="rId16"/>
    <p:sldId id="638" r:id="rId17"/>
    <p:sldId id="639" r:id="rId18"/>
    <p:sldId id="643" r:id="rId19"/>
    <p:sldId id="644" r:id="rId20"/>
    <p:sldId id="645" r:id="rId21"/>
    <p:sldId id="646" r:id="rId22"/>
    <p:sldId id="647" r:id="rId23"/>
    <p:sldId id="648" r:id="rId24"/>
    <p:sldId id="650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59" r:id="rId34"/>
    <p:sldId id="660" r:id="rId35"/>
    <p:sldId id="661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76" r:id="rId49"/>
    <p:sldId id="677" r:id="rId50"/>
    <p:sldId id="678" r:id="rId51"/>
    <p:sldId id="288" r:id="rId52"/>
    <p:sldId id="283" r:id="rId5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580" y="-126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RWD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 vs. Adaptive vs. </a:t>
            </a:r>
            <a:r>
              <a:rPr lang="fr-FR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</a:t>
            </a:r>
            <a:r>
              <a:rPr lang="en-US" dirty="0"/>
              <a:t>generally means to react quickly and positively to any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Adaptive means </a:t>
            </a:r>
            <a:r>
              <a:rPr lang="en-US" dirty="0"/>
              <a:t>to be easily modified for </a:t>
            </a:r>
            <a:r>
              <a:rPr lang="en-US" dirty="0" smtClean="0"/>
              <a:t>new </a:t>
            </a:r>
            <a:r>
              <a:rPr lang="en-US" dirty="0"/>
              <a:t>purpose or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With </a:t>
            </a:r>
            <a:r>
              <a:rPr lang="en-US" dirty="0"/>
              <a:t>responsive design websites continually and fluidly change based on different factors, such as viewport width, while adaptive websites are built to a group of preset </a:t>
            </a:r>
            <a:r>
              <a:rPr lang="en-US" dirty="0" smtClean="0"/>
              <a:t>factors</a:t>
            </a:r>
          </a:p>
          <a:p>
            <a:r>
              <a:rPr lang="en-US" dirty="0" smtClean="0"/>
              <a:t>A </a:t>
            </a:r>
            <a:r>
              <a:rPr lang="en-US" dirty="0"/>
              <a:t>combination of </a:t>
            </a:r>
            <a:r>
              <a:rPr lang="en-US" dirty="0" smtClean="0"/>
              <a:t>two </a:t>
            </a:r>
            <a:r>
              <a:rPr lang="en-US" dirty="0"/>
              <a:t>is ideal, providing </a:t>
            </a:r>
            <a:r>
              <a:rPr lang="en-US" dirty="0" smtClean="0"/>
              <a:t>perfect </a:t>
            </a:r>
            <a:r>
              <a:rPr lang="en-US" dirty="0"/>
              <a:t>formula for functional </a:t>
            </a:r>
            <a:r>
              <a:rPr lang="en-US" dirty="0" smtClean="0"/>
              <a:t>websites</a:t>
            </a:r>
            <a:endParaRPr lang="en-US" dirty="0"/>
          </a:p>
          <a:p>
            <a:r>
              <a:rPr lang="en-US" dirty="0"/>
              <a:t>Mobile, </a:t>
            </a:r>
            <a:r>
              <a:rPr lang="en-US" dirty="0" smtClean="0"/>
              <a:t>generally </a:t>
            </a:r>
            <a:r>
              <a:rPr lang="en-US" dirty="0"/>
              <a:t>means to build </a:t>
            </a:r>
            <a:r>
              <a:rPr lang="en-US" dirty="0" smtClean="0"/>
              <a:t>separate </a:t>
            </a:r>
            <a:r>
              <a:rPr lang="en-US" dirty="0"/>
              <a:t>website </a:t>
            </a:r>
            <a:r>
              <a:rPr lang="en-US" dirty="0" smtClean="0"/>
              <a:t>on new </a:t>
            </a:r>
            <a:r>
              <a:rPr lang="en-US" dirty="0"/>
              <a:t>domain </a:t>
            </a:r>
            <a:r>
              <a:rPr lang="en-US" dirty="0" smtClean="0"/>
              <a:t>for </a:t>
            </a:r>
            <a:r>
              <a:rPr lang="en-US" dirty="0"/>
              <a:t>mobile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RWD dynamically </a:t>
            </a:r>
            <a:r>
              <a:rPr lang="en-US" dirty="0"/>
              <a:t>adapts to different browser and device </a:t>
            </a:r>
            <a:r>
              <a:rPr lang="en-US" dirty="0" smtClean="0"/>
              <a:t>viewports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Fluid 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Fluid 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websites are built using percentages for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widths</a:t>
            </a:r>
            <a:endParaRPr lang="en-US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</a:t>
            </a:r>
            <a:r>
              <a:rPr lang="en-US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(aka static) 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has a fixed width in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pixels</a:t>
            </a:r>
          </a:p>
          <a:p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container’ of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programmed to not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</a:t>
            </a:r>
          </a:p>
          <a:p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This 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 stays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</a:t>
            </a:r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independently of which screen size or resolution 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viewer 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</a:t>
            </a:r>
            <a:r>
              <a:rPr lang="en-US" dirty="0"/>
              <a:t>designing for mobile before designing for </a:t>
            </a:r>
            <a:r>
              <a:rPr lang="en-US" dirty="0" smtClean="0"/>
              <a:t>other device</a:t>
            </a:r>
          </a:p>
          <a:p>
            <a:r>
              <a:rPr lang="en-US" dirty="0" smtClean="0"/>
              <a:t>This </a:t>
            </a:r>
            <a:r>
              <a:rPr lang="en-US" dirty="0"/>
              <a:t>will make </a:t>
            </a:r>
            <a:r>
              <a:rPr lang="en-US" dirty="0" smtClean="0"/>
              <a:t>page </a:t>
            </a:r>
            <a:r>
              <a:rPr lang="en-US" dirty="0"/>
              <a:t>display faster on smaller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/>
              <a:t>This means that we must make some changes in our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/>
              <a:t>Instead of changing styles when </a:t>
            </a:r>
            <a:r>
              <a:rPr lang="en-US" dirty="0" smtClean="0"/>
              <a:t>width </a:t>
            </a:r>
            <a:r>
              <a:rPr lang="en-US" dirty="0"/>
              <a:t>gets smaller than 768px, we should change </a:t>
            </a:r>
            <a:r>
              <a:rPr lang="en-US" dirty="0" smtClean="0"/>
              <a:t>design </a:t>
            </a:r>
            <a:r>
              <a:rPr lang="en-US" dirty="0"/>
              <a:t>when </a:t>
            </a:r>
            <a:r>
              <a:rPr lang="en-US" dirty="0" smtClean="0"/>
              <a:t>width </a:t>
            </a:r>
            <a:r>
              <a:rPr lang="en-US" dirty="0"/>
              <a:t>gets larger than </a:t>
            </a:r>
            <a:r>
              <a:rPr lang="en-US" dirty="0" smtClean="0"/>
              <a:t>768px</a:t>
            </a:r>
          </a:p>
          <a:p>
            <a:r>
              <a:rPr lang="en-US" dirty="0" smtClean="0"/>
              <a:t>This </a:t>
            </a:r>
            <a:r>
              <a:rPr lang="en-US" dirty="0"/>
              <a:t>will make our design Mobile </a:t>
            </a:r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first vs Desktop </a:t>
            </a:r>
            <a:r>
              <a:rPr lang="en-US" dirty="0"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t="23065" r="19801" b="5258"/>
          <a:stretch/>
        </p:blipFill>
        <p:spPr>
          <a:xfrm>
            <a:off x="2411171" y="1305719"/>
            <a:ext cx="5239324" cy="3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Cm, mm, in, 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ch</a:t>
            </a:r>
            <a:r>
              <a:rPr lang="en-US" dirty="0" smtClean="0"/>
              <a:t>, % </a:t>
            </a:r>
          </a:p>
          <a:p>
            <a:r>
              <a:rPr lang="en-US" dirty="0" smtClean="0"/>
              <a:t>Viewport </a:t>
            </a:r>
            <a:r>
              <a:rPr lang="en-US" dirty="0"/>
              <a:t>Width (</a:t>
            </a:r>
            <a:r>
              <a:rPr lang="en-US" dirty="0" err="1"/>
              <a:t>vw</a:t>
            </a:r>
            <a:r>
              <a:rPr lang="en-US" dirty="0"/>
              <a:t>) – </a:t>
            </a:r>
            <a:r>
              <a:rPr lang="en-US" dirty="0" smtClean="0"/>
              <a:t>% of full </a:t>
            </a:r>
            <a:r>
              <a:rPr lang="en-US" dirty="0"/>
              <a:t>viewport </a:t>
            </a:r>
            <a:r>
              <a:rPr lang="en-US" dirty="0" smtClean="0"/>
              <a:t>width</a:t>
            </a:r>
          </a:p>
          <a:p>
            <a:r>
              <a:rPr lang="en-US" dirty="0" smtClean="0"/>
              <a:t>10vw </a:t>
            </a:r>
            <a:r>
              <a:rPr lang="en-US" dirty="0"/>
              <a:t>will resolve to 10% of </a:t>
            </a:r>
            <a:r>
              <a:rPr lang="en-US" dirty="0" smtClean="0"/>
              <a:t>current </a:t>
            </a:r>
            <a:r>
              <a:rPr lang="en-US" dirty="0"/>
              <a:t>viewport </a:t>
            </a:r>
            <a:r>
              <a:rPr lang="en-US" dirty="0" smtClean="0"/>
              <a:t>width</a:t>
            </a:r>
          </a:p>
          <a:p>
            <a:r>
              <a:rPr lang="en-US" dirty="0" smtClean="0"/>
              <a:t>Viewport </a:t>
            </a:r>
            <a:r>
              <a:rPr lang="en-US" dirty="0"/>
              <a:t>Height (</a:t>
            </a:r>
            <a:r>
              <a:rPr lang="en-US" dirty="0" err="1"/>
              <a:t>vh</a:t>
            </a:r>
            <a:r>
              <a:rPr lang="en-US" dirty="0"/>
              <a:t>) – </a:t>
            </a:r>
            <a:r>
              <a:rPr lang="en-US" dirty="0" smtClean="0"/>
              <a:t>% </a:t>
            </a:r>
            <a:r>
              <a:rPr lang="en-US" dirty="0"/>
              <a:t>of </a:t>
            </a:r>
            <a:r>
              <a:rPr lang="en-US" dirty="0" smtClean="0"/>
              <a:t>full </a:t>
            </a:r>
            <a:r>
              <a:rPr lang="en-US" dirty="0"/>
              <a:t>viewport height. </a:t>
            </a:r>
          </a:p>
          <a:p>
            <a:r>
              <a:rPr lang="en-US" dirty="0" smtClean="0"/>
              <a:t>Viewport </a:t>
            </a:r>
            <a:r>
              <a:rPr lang="en-US" dirty="0"/>
              <a:t>Minimum (</a:t>
            </a:r>
            <a:r>
              <a:rPr lang="en-US" dirty="0" err="1"/>
              <a:t>vmin</a:t>
            </a:r>
            <a:r>
              <a:rPr lang="en-US" dirty="0"/>
              <a:t>) – </a:t>
            </a:r>
            <a:r>
              <a:rPr lang="en-US" dirty="0" smtClean="0"/>
              <a:t>% of viewport </a:t>
            </a:r>
            <a:r>
              <a:rPr lang="en-US" dirty="0"/>
              <a:t>width or height, whichever is </a:t>
            </a:r>
            <a:r>
              <a:rPr lang="en-US" dirty="0" smtClean="0"/>
              <a:t>smaller</a:t>
            </a:r>
          </a:p>
          <a:p>
            <a:r>
              <a:rPr lang="en-US" dirty="0" smtClean="0"/>
              <a:t>10vmin </a:t>
            </a:r>
            <a:r>
              <a:rPr lang="en-US" dirty="0"/>
              <a:t>will resolve to 10% of </a:t>
            </a:r>
            <a:r>
              <a:rPr lang="en-US" dirty="0" smtClean="0"/>
              <a:t>current </a:t>
            </a:r>
            <a:r>
              <a:rPr lang="en-US" dirty="0"/>
              <a:t>viewport width in portrait </a:t>
            </a:r>
            <a:r>
              <a:rPr lang="en-US" dirty="0" smtClean="0"/>
              <a:t>orientations</a:t>
            </a:r>
          </a:p>
          <a:p>
            <a:r>
              <a:rPr lang="en-US" dirty="0" smtClean="0"/>
              <a:t>Viewport </a:t>
            </a:r>
            <a:r>
              <a:rPr lang="en-US" dirty="0"/>
              <a:t>Maximum (</a:t>
            </a:r>
            <a:r>
              <a:rPr lang="en-US" dirty="0" err="1"/>
              <a:t>vmax</a:t>
            </a:r>
            <a:r>
              <a:rPr lang="en-US" dirty="0"/>
              <a:t>) – </a:t>
            </a:r>
            <a:r>
              <a:rPr lang="en-US" dirty="0" smtClean="0"/>
              <a:t>% </a:t>
            </a:r>
            <a:r>
              <a:rPr lang="en-US" dirty="0"/>
              <a:t>of </a:t>
            </a:r>
            <a:r>
              <a:rPr lang="en-US" dirty="0" smtClean="0"/>
              <a:t>viewport </a:t>
            </a:r>
            <a:r>
              <a:rPr lang="en-US" dirty="0"/>
              <a:t>width or height, whichever is </a:t>
            </a:r>
            <a:r>
              <a:rPr lang="en-US" dirty="0" smtClean="0"/>
              <a:t>larger</a:t>
            </a:r>
          </a:p>
          <a:p>
            <a:r>
              <a:rPr lang="en-US" dirty="0" smtClean="0"/>
              <a:t>10vmax </a:t>
            </a:r>
            <a:r>
              <a:rPr lang="en-US" dirty="0"/>
              <a:t>will resolve to 10% of </a:t>
            </a:r>
            <a:r>
              <a:rPr lang="en-US" dirty="0" smtClean="0"/>
              <a:t>current </a:t>
            </a:r>
            <a:r>
              <a:rPr lang="en-US" dirty="0"/>
              <a:t>viewport height in portrait </a:t>
            </a:r>
            <a:r>
              <a:rPr lang="en-US" dirty="0" smtClean="0"/>
              <a:t>orientations</a:t>
            </a:r>
          </a:p>
        </p:txBody>
      </p:sp>
    </p:spTree>
    <p:extLst>
      <p:ext uri="{BB962C8B-B14F-4D97-AF65-F5344CB8AC3E}">
        <p14:creationId xmlns:p14="http://schemas.microsoft.com/office/powerpoint/2010/main" val="26100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Flexible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components, flexible layouts, media queries, and flexible media</a:t>
            </a:r>
          </a:p>
          <a:p>
            <a:r>
              <a:rPr lang="en-US" dirty="0" smtClean="0"/>
              <a:t>Flexible layouts, is about building layout of website with flexible grid</a:t>
            </a:r>
          </a:p>
          <a:p>
            <a:r>
              <a:rPr lang="en-US" dirty="0" smtClean="0"/>
              <a:t>Flexible grids are built using relative length units, most commonly percentages or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Relative length are used to declare grid property values</a:t>
            </a:r>
          </a:p>
        </p:txBody>
      </p:sp>
    </p:spTree>
    <p:extLst>
      <p:ext uri="{BB962C8B-B14F-4D97-AF65-F5344CB8AC3E}">
        <p14:creationId xmlns:p14="http://schemas.microsoft.com/office/powerpoint/2010/main" val="31595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CSS3 introduced relative length units, specifically related to viewport</a:t>
            </a:r>
          </a:p>
          <a:p>
            <a:r>
              <a:rPr lang="en-US" dirty="0" smtClean="0"/>
              <a:t>These new units include </a:t>
            </a:r>
            <a:r>
              <a:rPr lang="en-US" dirty="0" err="1" smtClean="0"/>
              <a:t>vw</a:t>
            </a:r>
            <a:r>
              <a:rPr lang="en-US" dirty="0" smtClean="0"/>
              <a:t>, </a:t>
            </a:r>
            <a:r>
              <a:rPr lang="en-US" dirty="0" err="1" smtClean="0"/>
              <a:t>vh</a:t>
            </a:r>
            <a:r>
              <a:rPr lang="en-US" dirty="0" smtClean="0"/>
              <a:t>, </a:t>
            </a:r>
            <a:r>
              <a:rPr lang="en-US" dirty="0" err="1" smtClean="0"/>
              <a:t>vmin</a:t>
            </a:r>
            <a:r>
              <a:rPr lang="en-US" dirty="0" smtClean="0"/>
              <a:t>, and </a:t>
            </a:r>
            <a:r>
              <a:rPr lang="en-US" dirty="0" err="1" smtClean="0"/>
              <a:t>vmax</a:t>
            </a:r>
            <a:endParaRPr lang="en-US" dirty="0" smtClean="0"/>
          </a:p>
          <a:p>
            <a:r>
              <a:rPr lang="en-US" dirty="0" err="1" smtClean="0"/>
              <a:t>Vw</a:t>
            </a:r>
            <a:r>
              <a:rPr lang="en-US" dirty="0" smtClean="0"/>
              <a:t>: Viewports width</a:t>
            </a:r>
          </a:p>
          <a:p>
            <a:r>
              <a:rPr lang="en-US" dirty="0" err="1" smtClean="0"/>
              <a:t>Vh</a:t>
            </a:r>
            <a:r>
              <a:rPr lang="en-US" dirty="0" smtClean="0"/>
              <a:t>: Viewports height</a:t>
            </a:r>
          </a:p>
          <a:p>
            <a:r>
              <a:rPr lang="en-US" dirty="0" err="1" smtClean="0"/>
              <a:t>Vmin</a:t>
            </a:r>
            <a:r>
              <a:rPr lang="en-US" dirty="0" smtClean="0"/>
              <a:t>: Minimum of viewport’s height and width</a:t>
            </a:r>
          </a:p>
          <a:p>
            <a:r>
              <a:rPr lang="en-US" dirty="0" smtClean="0"/>
              <a:t>Vmax: Maximum of viewport’s height 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Viewport is users </a:t>
            </a:r>
            <a:r>
              <a:rPr lang="en-US" dirty="0"/>
              <a:t>visible area of </a:t>
            </a:r>
            <a:r>
              <a:rPr lang="en-US" dirty="0" smtClean="0"/>
              <a:t>web page</a:t>
            </a:r>
            <a:endParaRPr lang="en-US" dirty="0"/>
          </a:p>
          <a:p>
            <a:r>
              <a:rPr lang="en-US" dirty="0" smtClean="0"/>
              <a:t>Viewport varies </a:t>
            </a:r>
            <a:r>
              <a:rPr lang="en-US" dirty="0"/>
              <a:t>with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Earlier web </a:t>
            </a:r>
            <a:r>
              <a:rPr lang="en-US" dirty="0"/>
              <a:t>pages </a:t>
            </a:r>
            <a:r>
              <a:rPr lang="en-US" dirty="0" smtClean="0"/>
              <a:t>have static </a:t>
            </a:r>
            <a:r>
              <a:rPr lang="en-US" dirty="0"/>
              <a:t>design and </a:t>
            </a:r>
            <a:r>
              <a:rPr lang="en-US" dirty="0" smtClean="0"/>
              <a:t>fixed size</a:t>
            </a:r>
            <a:endParaRPr lang="en-US" dirty="0"/>
          </a:p>
          <a:p>
            <a:r>
              <a:rPr lang="en-US" dirty="0" smtClean="0"/>
              <a:t>For small devices, </a:t>
            </a:r>
            <a:r>
              <a:rPr lang="en-US" dirty="0"/>
              <a:t>fixed size web pages were too large to fit </a:t>
            </a:r>
            <a:r>
              <a:rPr lang="en-US" dirty="0" smtClean="0"/>
              <a:t>viewport</a:t>
            </a:r>
          </a:p>
          <a:p>
            <a:r>
              <a:rPr lang="en-US" dirty="0" smtClean="0"/>
              <a:t>To </a:t>
            </a:r>
            <a:r>
              <a:rPr lang="en-US" dirty="0"/>
              <a:t>fix this, browsers on those devices scaled down </a:t>
            </a:r>
            <a:r>
              <a:rPr lang="en-US" dirty="0" smtClean="0"/>
              <a:t>entire </a:t>
            </a:r>
            <a:r>
              <a:rPr lang="en-US" dirty="0"/>
              <a:t>web page to fit </a:t>
            </a: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60" y="1305719"/>
            <a:ext cx="4620578" cy="293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3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</a:t>
            </a:r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using HTML5 &lt;meta&gt; tag</a:t>
            </a:r>
          </a:p>
          <a:p>
            <a:r>
              <a:rPr lang="en-US" dirty="0" smtClean="0"/>
              <a:t>&lt;meta name="viewport" content="width=device-width, maximum-scale=1.0, initial-scale=1.0", user-scalable=no" /&gt;</a:t>
            </a:r>
          </a:p>
          <a:p>
            <a:r>
              <a:rPr lang="en-US" dirty="0" smtClean="0"/>
              <a:t>width - device width of viewport in pixels</a:t>
            </a:r>
          </a:p>
          <a:p>
            <a:r>
              <a:rPr lang="en-US" dirty="0" smtClean="0"/>
              <a:t>height - device height of viewport in pixels</a:t>
            </a:r>
          </a:p>
          <a:p>
            <a:r>
              <a:rPr lang="en-US" dirty="0" smtClean="0"/>
              <a:t>initial-scale - sets initial scaling of viewport</a:t>
            </a:r>
          </a:p>
          <a:p>
            <a:r>
              <a:rPr lang="en-US" dirty="0" smtClean="0"/>
              <a:t>user-scalable - specifies whether user can scale web page</a:t>
            </a:r>
          </a:p>
          <a:p>
            <a:r>
              <a:rPr lang="en-US" dirty="0" smtClean="0"/>
              <a:t>maximum-scale or minimum-scale - sets maximum or minimum scaling for web page</a:t>
            </a:r>
          </a:p>
          <a:p>
            <a:r>
              <a:rPr lang="en-US" dirty="0" smtClean="0"/>
              <a:t>Values range from 0.25 to 10.0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RWD</a:t>
            </a:r>
          </a:p>
          <a:p>
            <a:r>
              <a:rPr lang="en-US" dirty="0" smtClean="0"/>
              <a:t>Responsive </a:t>
            </a:r>
            <a:r>
              <a:rPr lang="en-US" dirty="0"/>
              <a:t>vs. Adaptive vs. Mobile</a:t>
            </a:r>
          </a:p>
          <a:p>
            <a:r>
              <a:rPr lang="en-US" dirty="0"/>
              <a:t>Mobile First</a:t>
            </a:r>
          </a:p>
          <a:p>
            <a:r>
              <a:rPr lang="en-US" dirty="0"/>
              <a:t>Flexible Layouts</a:t>
            </a:r>
          </a:p>
          <a:p>
            <a:r>
              <a:rPr lang="en-US" dirty="0" smtClean="0"/>
              <a:t>Viewport </a:t>
            </a:r>
            <a:endParaRPr lang="en-US" dirty="0"/>
          </a:p>
          <a:p>
            <a:r>
              <a:rPr lang="en-US" dirty="0" smtClean="0"/>
              <a:t>Flexbox </a:t>
            </a:r>
            <a:endParaRPr lang="en-US" dirty="0"/>
          </a:p>
          <a:p>
            <a:r>
              <a:rPr lang="en-US" dirty="0"/>
              <a:t>Media Queries</a:t>
            </a:r>
          </a:p>
          <a:p>
            <a:r>
              <a:rPr lang="en-US" dirty="0"/>
              <a:t>Breakpoint </a:t>
            </a:r>
          </a:p>
          <a:p>
            <a:r>
              <a:rPr lang="en-US" dirty="0"/>
              <a:t>Flexible Media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Videos</a:t>
            </a:r>
          </a:p>
          <a:p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Content to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scrolling not recommended </a:t>
            </a:r>
            <a:endParaRPr lang="en-US" dirty="0"/>
          </a:p>
          <a:p>
            <a:r>
              <a:rPr lang="en-US" b="1" dirty="0" smtClean="0"/>
              <a:t>Do </a:t>
            </a:r>
            <a:r>
              <a:rPr lang="en-US" b="1" dirty="0"/>
              <a:t>NOT use large fixed width elements - </a:t>
            </a:r>
            <a:r>
              <a:rPr lang="en-US" dirty="0"/>
              <a:t>For example, if an image is displayed at a width wider than </a:t>
            </a:r>
            <a:r>
              <a:rPr lang="en-US" dirty="0" smtClean="0"/>
              <a:t>viewport </a:t>
            </a:r>
            <a:r>
              <a:rPr lang="en-US" dirty="0"/>
              <a:t>it can cause </a:t>
            </a:r>
            <a:r>
              <a:rPr lang="en-US" dirty="0" smtClean="0"/>
              <a:t>viewport </a:t>
            </a:r>
            <a:r>
              <a:rPr lang="en-US" dirty="0"/>
              <a:t>to scroll </a:t>
            </a:r>
            <a:r>
              <a:rPr lang="en-US" dirty="0" smtClean="0"/>
              <a:t>horizontally</a:t>
            </a:r>
          </a:p>
          <a:p>
            <a:r>
              <a:rPr lang="en-US" b="1" dirty="0" smtClean="0"/>
              <a:t>Do </a:t>
            </a:r>
            <a:r>
              <a:rPr lang="en-US" b="1" dirty="0"/>
              <a:t>NOT let </a:t>
            </a:r>
            <a:r>
              <a:rPr lang="en-US" b="1" dirty="0" smtClean="0"/>
              <a:t>content </a:t>
            </a:r>
            <a:r>
              <a:rPr lang="en-US" b="1" dirty="0"/>
              <a:t>rely on </a:t>
            </a:r>
            <a:r>
              <a:rPr lang="en-US" b="1" dirty="0" smtClean="0"/>
              <a:t>particular </a:t>
            </a:r>
            <a:r>
              <a:rPr lang="en-US" b="1" dirty="0"/>
              <a:t>viewport width to render well</a:t>
            </a:r>
            <a:r>
              <a:rPr lang="en-US" dirty="0"/>
              <a:t> - </a:t>
            </a:r>
            <a:r>
              <a:rPr lang="en-US" dirty="0" smtClean="0"/>
              <a:t>content </a:t>
            </a:r>
            <a:r>
              <a:rPr lang="en-US" dirty="0"/>
              <a:t>should not rely on </a:t>
            </a:r>
            <a:r>
              <a:rPr lang="en-US" dirty="0" smtClean="0"/>
              <a:t>particular </a:t>
            </a:r>
            <a:r>
              <a:rPr lang="en-US" dirty="0"/>
              <a:t>viewport width to render </a:t>
            </a:r>
            <a:r>
              <a:rPr lang="en-US" dirty="0" smtClean="0"/>
              <a:t>well</a:t>
            </a:r>
            <a:endParaRPr lang="en-US" dirty="0"/>
          </a:p>
          <a:p>
            <a:r>
              <a:rPr lang="en-US" b="1" dirty="0" smtClean="0"/>
              <a:t>Use </a:t>
            </a:r>
            <a:r>
              <a:rPr lang="en-US" b="1" dirty="0"/>
              <a:t>CSS media queries to apply different styling for small and large screens</a:t>
            </a:r>
            <a:r>
              <a:rPr lang="en-US" dirty="0"/>
              <a:t> - </a:t>
            </a:r>
            <a:r>
              <a:rPr lang="en-US" dirty="0" smtClean="0"/>
              <a:t>use </a:t>
            </a:r>
            <a:r>
              <a:rPr lang="en-US" dirty="0"/>
              <a:t>relative width values, such as width: 100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viewport zooming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&lt;meta name='viewport‘ content='width=device-width, initial-scale=1.0, maximum-scale=1.0'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 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Flexbox Layout module, there were four layout modes:</a:t>
            </a:r>
          </a:p>
          <a:p>
            <a:r>
              <a:rPr lang="en-US" dirty="0"/>
              <a:t>Block, for sections in a webpage</a:t>
            </a:r>
          </a:p>
          <a:p>
            <a:r>
              <a:rPr lang="en-US" dirty="0"/>
              <a:t>Inline, for text</a:t>
            </a:r>
          </a:p>
          <a:p>
            <a:r>
              <a:rPr lang="en-US" dirty="0"/>
              <a:t>Table, for two-dimensional table data</a:t>
            </a:r>
          </a:p>
          <a:p>
            <a:r>
              <a:rPr lang="en-US" dirty="0"/>
              <a:t>Positioned, for explicit position of an element</a:t>
            </a:r>
          </a:p>
          <a:p>
            <a:r>
              <a:rPr lang="en-US" dirty="0"/>
              <a:t>The Flexible Box Layout Module, makes it easier to design flexible responsive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.container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display: flex</a:t>
            </a:r>
            <a:r>
              <a:rPr lang="en-US" dirty="0" smtClean="0"/>
              <a:t>;</a:t>
            </a:r>
          </a:p>
          <a:p>
            <a:pPr marL="502783" lvl="1" indent="0">
              <a:buNone/>
            </a:pPr>
            <a:r>
              <a:rPr lang="en-US" dirty="0"/>
              <a:t>flex-direction: row</a:t>
            </a:r>
            <a:r>
              <a:rPr lang="en-US" dirty="0" smtClean="0"/>
              <a:t>;</a:t>
            </a:r>
          </a:p>
          <a:p>
            <a:pPr marL="502783" lvl="1" indent="0">
              <a:buNone/>
            </a:pPr>
            <a:r>
              <a:rPr lang="en-US" dirty="0"/>
              <a:t>flex-wrap: wrap</a:t>
            </a:r>
            <a:r>
              <a:rPr lang="en-US" dirty="0" smtClean="0"/>
              <a:t>;</a:t>
            </a:r>
          </a:p>
          <a:p>
            <a:pPr marL="502783" lvl="1" indent="0">
              <a:buNone/>
            </a:pPr>
            <a:r>
              <a:rPr lang="en-US" dirty="0"/>
              <a:t>justify-content: center</a:t>
            </a:r>
            <a:r>
              <a:rPr lang="en-US" dirty="0" smtClean="0"/>
              <a:t>;</a:t>
            </a:r>
          </a:p>
          <a:p>
            <a:pPr marL="502783" lvl="1" indent="0">
              <a:buNone/>
            </a:pPr>
            <a:r>
              <a:rPr lang="en-US" dirty="0"/>
              <a:t>align-items: center;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1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query is CSS technique introduced in CSS3</a:t>
            </a:r>
          </a:p>
          <a:p>
            <a:r>
              <a:rPr lang="en-US" dirty="0" smtClean="0"/>
              <a:t>Uses @media rule to include  CSS properties for certain condition</a:t>
            </a:r>
          </a:p>
          <a:p>
            <a:r>
              <a:rPr lang="en-US" dirty="0" smtClean="0"/>
              <a:t>Example</a:t>
            </a:r>
          </a:p>
          <a:p>
            <a:pPr marL="377190" lvl="1" indent="0">
              <a:buNone/>
            </a:pPr>
            <a:r>
              <a:rPr lang="en-US" dirty="0"/>
              <a:t>@media only screen and (max-width: 600px) {</a:t>
            </a:r>
            <a:br>
              <a:rPr lang="en-US" dirty="0"/>
            </a:br>
            <a:r>
              <a:rPr lang="en-US" dirty="0"/>
              <a:t>  body {</a:t>
            </a:r>
            <a:br>
              <a:rPr lang="en-US" dirty="0"/>
            </a:br>
            <a:r>
              <a:rPr lang="en-US" dirty="0"/>
              <a:t>    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7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6" y="1305719"/>
            <a:ext cx="3582731" cy="34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It is nothing but different rules for different design</a:t>
            </a:r>
          </a:p>
          <a:p>
            <a:r>
              <a:rPr lang="en-US" dirty="0" smtClean="0"/>
              <a:t>We can use media queries to add breakpoint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71" y="1297351"/>
            <a:ext cx="2978229" cy="3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Device </a:t>
            </a:r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81063"/>
            <a:ext cx="6019801" cy="30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Orientation: Portrait /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queries can </a:t>
            </a:r>
            <a:r>
              <a:rPr lang="en-US" dirty="0" smtClean="0"/>
              <a:t>be </a:t>
            </a:r>
            <a:r>
              <a:rPr lang="en-US" dirty="0"/>
              <a:t>used to change layout of </a:t>
            </a:r>
            <a:r>
              <a:rPr lang="en-US" dirty="0" smtClean="0"/>
              <a:t>page </a:t>
            </a:r>
            <a:r>
              <a:rPr lang="en-US" dirty="0"/>
              <a:t>depending on </a:t>
            </a:r>
            <a:r>
              <a:rPr lang="en-US" dirty="0" smtClean="0"/>
              <a:t>orientation </a:t>
            </a:r>
          </a:p>
          <a:p>
            <a:r>
              <a:rPr lang="en-US" dirty="0" smtClean="0"/>
              <a:t>Can have set </a:t>
            </a:r>
            <a:r>
              <a:rPr lang="en-US" dirty="0"/>
              <a:t>of CSS properties that will only apply when </a:t>
            </a:r>
            <a:r>
              <a:rPr lang="en-US" dirty="0" smtClean="0"/>
              <a:t>browser </a:t>
            </a:r>
            <a:r>
              <a:rPr lang="en-US" dirty="0"/>
              <a:t>window is wider than its height, </a:t>
            </a:r>
            <a:r>
              <a:rPr lang="en-US" dirty="0" smtClean="0"/>
              <a:t>so </a:t>
            </a:r>
            <a:r>
              <a:rPr lang="en-US" dirty="0"/>
              <a:t>called "Landscape" </a:t>
            </a:r>
            <a:r>
              <a:rPr lang="en-US" dirty="0" smtClean="0"/>
              <a:t>orientation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96319"/>
            <a:ext cx="4349950" cy="11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Elements With 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common </a:t>
            </a:r>
            <a:r>
              <a:rPr lang="en-US" dirty="0" smtClean="0"/>
              <a:t>use, </a:t>
            </a:r>
            <a:r>
              <a:rPr lang="en-US" dirty="0"/>
              <a:t>is to hide elements on different screen </a:t>
            </a:r>
            <a:r>
              <a:rPr lang="en-US" dirty="0" smtClean="0"/>
              <a:t>sizes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4" y="1686719"/>
            <a:ext cx="5718244" cy="12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Font Size With 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85136"/>
            <a:ext cx="6765846" cy="29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Browser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Separate CSS files </a:t>
            </a:r>
            <a:r>
              <a:rPr lang="en-US" b="1" dirty="0" smtClean="0"/>
              <a:t>per </a:t>
            </a:r>
            <a:r>
              <a:rPr lang="en-US" b="1" dirty="0"/>
              <a:t>@media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media="screen and (max-width: 767px)"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/mobile.css" /&gt; </a:t>
            </a:r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media="screen and (min-width: 768px)"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/tablet.css" /&gt; </a:t>
            </a:r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media="screen and (min-width: 1000px)"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/desktop.css" /&gt;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in 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different logical operators and, not, and only</a:t>
            </a:r>
          </a:p>
          <a:p>
            <a:r>
              <a:rPr lang="en-US" dirty="0" smtClean="0"/>
              <a:t>And allows an extra condition to be added</a:t>
            </a:r>
          </a:p>
          <a:p>
            <a:r>
              <a:rPr lang="en-US" dirty="0" smtClean="0"/>
              <a:t>only logical operator is new operator</a:t>
            </a:r>
          </a:p>
          <a:p>
            <a:r>
              <a:rPr lang="en-US" dirty="0" smtClean="0"/>
              <a:t>Below, expression selects only screens in portrait orientation</a:t>
            </a:r>
          </a:p>
          <a:p>
            <a:r>
              <a:rPr lang="en-US" dirty="0" smtClean="0"/>
              <a:t>@media only screen and (orientation: portrait) {...}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operators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39119"/>
            <a:ext cx="6035040" cy="141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1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ensure that only one media query is in effect at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It </a:t>
            </a:r>
            <a:r>
              <a:rPr lang="en-US" dirty="0"/>
              <a:t>may be easier to mentally manage them this </a:t>
            </a:r>
            <a:r>
              <a:rPr lang="en-US" dirty="0" smtClean="0"/>
              <a:t>way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32" y="1915319"/>
            <a:ext cx="6035040" cy="26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8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/>
              <a:t>Overriding </a:t>
            </a:r>
            <a:r>
              <a:rPr lang="en-US" dirty="0" smtClean="0"/>
              <a:t>more </a:t>
            </a:r>
            <a:r>
              <a:rPr lang="en-US" dirty="0"/>
              <a:t>than one media query </a:t>
            </a:r>
            <a:r>
              <a:rPr lang="en-US" dirty="0" smtClean="0"/>
              <a:t>can be true </a:t>
            </a:r>
            <a:r>
              <a:rPr lang="en-US" dirty="0"/>
              <a:t>at </a:t>
            </a:r>
            <a:r>
              <a:rPr lang="en-US" dirty="0" smtClean="0"/>
              <a:t>same time</a:t>
            </a:r>
          </a:p>
          <a:p>
            <a:r>
              <a:rPr lang="en-US" dirty="0" smtClean="0"/>
              <a:t>It </a:t>
            </a:r>
            <a:r>
              <a:rPr lang="en-US" dirty="0"/>
              <a:t>may be more efficient to use this in some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3" y="2143919"/>
            <a:ext cx="5925026" cy="264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 Media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Aspect-ratio features specifies width/height pixel ratio of targeted rendering area </a:t>
            </a:r>
          </a:p>
          <a:p>
            <a:r>
              <a:rPr lang="en-US" dirty="0" smtClean="0"/>
              <a:t>Min and max prefixes are available to use with different aspect ratio features</a:t>
            </a:r>
          </a:p>
          <a:p>
            <a:r>
              <a:rPr lang="en-US" dirty="0" smtClean="0"/>
              <a:t>Value for aspect ratio feature consist of two positive integers separated by a forward slash</a:t>
            </a:r>
          </a:p>
          <a:p>
            <a:r>
              <a:rPr lang="en-US" dirty="0" smtClean="0"/>
              <a:t>First integer identifies width in pixels while second integer identifies height in pixels.</a:t>
            </a:r>
          </a:p>
          <a:p>
            <a:r>
              <a:rPr lang="en-US" dirty="0" smtClean="0"/>
              <a:t>@media all and (min-device-aspect-ratio: 16/9) {...}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Media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specifies resolution of output device in pixel density (dots per inch or DPI)</a:t>
            </a:r>
          </a:p>
          <a:p>
            <a:r>
              <a:rPr lang="en-US" dirty="0" smtClean="0"/>
              <a:t>Resolution media feature does accept min and max prefixes</a:t>
            </a:r>
          </a:p>
          <a:p>
            <a:r>
              <a:rPr lang="en-US" dirty="0" smtClean="0"/>
              <a:t>@media print and (min-resolution: 300dpi)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viewports begin to change size media doesn’t always follow suit</a:t>
            </a:r>
          </a:p>
          <a:p>
            <a:r>
              <a:rPr lang="en-US" dirty="0" smtClean="0"/>
              <a:t>Images, videos, and other media types need to be scalable</a:t>
            </a:r>
          </a:p>
          <a:p>
            <a:r>
              <a:rPr lang="en-US" dirty="0" smtClean="0"/>
              <a:t>One way to make media scalable is by using max-width to 100%</a:t>
            </a:r>
          </a:p>
          <a:p>
            <a:r>
              <a:rPr lang="en-US" dirty="0" smtClean="0"/>
              <a:t>Doing so ensures that as viewport gets smaller any media will scale down according to its containers width</a:t>
            </a:r>
          </a:p>
          <a:p>
            <a:pPr marL="377190" lvl="1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, video, canvas {</a:t>
            </a:r>
          </a:p>
          <a:p>
            <a:pPr marL="377190" lvl="1" indent="0">
              <a:buNone/>
            </a:pPr>
            <a:r>
              <a:rPr lang="en-US" dirty="0" smtClean="0"/>
              <a:t>  max-width: 100%;</a:t>
            </a:r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setting width to percentage and height to "auto”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max-width Property: If max-width property is set to 100%, image will scale down, but never scale up to be larger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85083"/>
            <a:ext cx="1980248" cy="111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92" y="3408357"/>
            <a:ext cx="2328970" cy="11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images can also respond to resizing and scaling</a:t>
            </a:r>
          </a:p>
          <a:p>
            <a:r>
              <a:rPr lang="en-US" dirty="0" smtClean="0"/>
              <a:t>If background-size property is set to "contain", background image will scale, and try to fit content area</a:t>
            </a:r>
          </a:p>
          <a:p>
            <a:r>
              <a:rPr lang="en-US" dirty="0" smtClean="0"/>
              <a:t>However, image will keep its aspect ratio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63" y="2601119"/>
            <a:ext cx="3654028" cy="18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makes your web page look good on all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 smtClean="0"/>
              <a:t>It uses </a:t>
            </a:r>
            <a:r>
              <a:rPr lang="en-US" dirty="0"/>
              <a:t>only HTML and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It is </a:t>
            </a:r>
            <a:r>
              <a:rPr lang="en-US" dirty="0"/>
              <a:t>not a program or a </a:t>
            </a:r>
            <a:r>
              <a:rPr lang="en-US" dirty="0" smtClean="0"/>
              <a:t>JavaScript</a:t>
            </a:r>
          </a:p>
          <a:p>
            <a:r>
              <a:rPr lang="en-US" dirty="0"/>
              <a:t>Web pages can be viewed </a:t>
            </a:r>
            <a:r>
              <a:rPr lang="en-US" dirty="0" smtClean="0"/>
              <a:t>using </a:t>
            </a:r>
            <a:r>
              <a:rPr lang="en-US" dirty="0"/>
              <a:t>desktops, tablets, and </a:t>
            </a:r>
            <a:r>
              <a:rPr lang="en-US" dirty="0" smtClean="0"/>
              <a:t>phones</a:t>
            </a:r>
          </a:p>
          <a:p>
            <a:r>
              <a:rPr lang="en-US" dirty="0" smtClean="0"/>
              <a:t>CSS </a:t>
            </a:r>
            <a:r>
              <a:rPr lang="en-US" dirty="0"/>
              <a:t>and </a:t>
            </a:r>
            <a:r>
              <a:rPr lang="en-US" dirty="0" smtClean="0"/>
              <a:t>HTML used to </a:t>
            </a:r>
            <a:r>
              <a:rPr lang="en-US" dirty="0"/>
              <a:t>resize, hide, shrink, enlarge, or move </a:t>
            </a:r>
            <a:r>
              <a:rPr lang="en-US" dirty="0" smtClean="0"/>
              <a:t>content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background-size property is set to "100% 100%", background image will stretch to cover entire content area: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58" y="1991519"/>
            <a:ext cx="3709035" cy="15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background-size property is set to "cover", background image will scale to cover entire content area</a:t>
            </a:r>
          </a:p>
          <a:p>
            <a:r>
              <a:rPr lang="en-US" dirty="0" smtClean="0"/>
              <a:t>Notice that "cover" value keeps aspect ratio, and some part of background image may be clipped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59" y="2601119"/>
            <a:ext cx="3897630" cy="16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Images for Different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image </a:t>
            </a:r>
            <a:r>
              <a:rPr lang="en-US" dirty="0"/>
              <a:t>can be perfect on b</a:t>
            </a:r>
            <a:r>
              <a:rPr lang="en-US" dirty="0" smtClean="0"/>
              <a:t>ig screen</a:t>
            </a:r>
            <a:r>
              <a:rPr lang="en-US" dirty="0"/>
              <a:t>, but </a:t>
            </a:r>
            <a:r>
              <a:rPr lang="en-US" dirty="0" smtClean="0"/>
              <a:t>not on small screen</a:t>
            </a:r>
          </a:p>
          <a:p>
            <a:r>
              <a:rPr lang="en-US" dirty="0" smtClean="0"/>
              <a:t>Why to load large </a:t>
            </a:r>
            <a:r>
              <a:rPr lang="en-US" dirty="0"/>
              <a:t>image when you have to scale it down anyway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media </a:t>
            </a:r>
            <a:r>
              <a:rPr lang="en-US" dirty="0"/>
              <a:t>queries </a:t>
            </a:r>
            <a:r>
              <a:rPr lang="en-US" dirty="0" smtClean="0"/>
              <a:t>can display </a:t>
            </a:r>
            <a:r>
              <a:rPr lang="en-US" dirty="0"/>
              <a:t>different images on different </a:t>
            </a:r>
            <a:r>
              <a:rPr lang="en-US" dirty="0" smtClean="0"/>
              <a:t>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50" y="2220119"/>
            <a:ext cx="4303850" cy="25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Images for Different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media query min-device-width, instead of min-width</a:t>
            </a:r>
          </a:p>
          <a:p>
            <a:r>
              <a:rPr lang="en-US" dirty="0" smtClean="0"/>
              <a:t>It checks device width, instead of browser width</a:t>
            </a:r>
          </a:p>
          <a:p>
            <a:r>
              <a:rPr lang="en-US" dirty="0" smtClean="0"/>
              <a:t>Image will not change when you resize browser window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12644"/>
            <a:ext cx="5638800" cy="25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&lt;picture&gt;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&lt;picture&gt; allows to define more than one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define &lt;</a:t>
            </a:r>
            <a:r>
              <a:rPr lang="en-US" dirty="0" err="1" smtClean="0"/>
              <a:t>img</a:t>
            </a:r>
            <a:r>
              <a:rPr lang="en-US" dirty="0" smtClean="0"/>
              <a:t>&gt; for browsers that do not support &lt;picture&gt;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33" y="1686718"/>
            <a:ext cx="5752148" cy="12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width property is set to 100%, video player will be responsive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Video player can be scaled up to be larger than its original size</a:t>
            </a:r>
          </a:p>
          <a:p>
            <a:r>
              <a:rPr lang="en-US" dirty="0" smtClean="0"/>
              <a:t>Better solution, in many cases, will be to use max-width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33243"/>
            <a:ext cx="2231708" cy="12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max-width property is set to 100%, video player will scale down</a:t>
            </a:r>
          </a:p>
          <a:p>
            <a:r>
              <a:rPr lang="en-US" dirty="0" smtClean="0"/>
              <a:t>It will never scale up to be larger than its original size: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1" y="2067719"/>
            <a:ext cx="2349579" cy="12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Embedded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max-width property doesn’t work well for </a:t>
            </a:r>
            <a:r>
              <a:rPr lang="en-US" dirty="0" err="1" smtClean="0"/>
              <a:t>iframes</a:t>
            </a:r>
            <a:r>
              <a:rPr lang="en-US" dirty="0" smtClean="0"/>
              <a:t> and embedded media</a:t>
            </a:r>
          </a:p>
          <a:p>
            <a:r>
              <a:rPr lang="en-US" dirty="0" smtClean="0"/>
              <a:t>Common example includes YouTube, who use </a:t>
            </a:r>
            <a:r>
              <a:rPr lang="en-US" dirty="0" err="1" smtClean="0"/>
              <a:t>iframes</a:t>
            </a:r>
            <a:r>
              <a:rPr lang="en-US" dirty="0" smtClean="0"/>
              <a:t> for embedded media</a:t>
            </a:r>
          </a:p>
          <a:p>
            <a:r>
              <a:rPr lang="en-US" dirty="0" smtClean="0"/>
              <a:t>To get embedded media to be fully responsive, embedded element needs to be absolutely positioned within a parent element</a:t>
            </a:r>
          </a:p>
          <a:p>
            <a:r>
              <a:rPr lang="en-US" dirty="0" smtClean="0"/>
              <a:t>parent element needs to have width of 100% so that it may scale based on width of viewport</a:t>
            </a:r>
          </a:p>
          <a:p>
            <a:r>
              <a:rPr lang="en-US" dirty="0" smtClean="0"/>
              <a:t>The parent element also needs to have a height of 0</a:t>
            </a:r>
          </a:p>
        </p:txBody>
      </p:sp>
    </p:spTree>
    <p:extLst>
      <p:ext uri="{BB962C8B-B14F-4D97-AF65-F5344CB8AC3E}">
        <p14:creationId xmlns:p14="http://schemas.microsoft.com/office/powerpoint/2010/main" val="21601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Embedded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24" y="1229519"/>
            <a:ext cx="6482953" cy="880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202" y="2215942"/>
            <a:ext cx="2935398" cy="27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W3.CSS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81919"/>
            <a:ext cx="4022745" cy="23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is important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Browsing Habits have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mobile searches lead to an action within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40% of people will choose a different search result if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mobile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friendly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Nearly 8 in 10 customers would stop engaging with content that doesn’t display well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Google, 61% of users are unlikely to return to a site on mobile if they had trouble accessing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smartphone conversion rates are up 64% compared to desktop conversion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30" y="1296581"/>
            <a:ext cx="4867515" cy="35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9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334150"/>
            <a:ext cx="5207181" cy="347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8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responsive web design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HTML </a:t>
            </a:r>
            <a:r>
              <a:rPr lang="en-US" dirty="0"/>
              <a:t>and CSS </a:t>
            </a:r>
            <a:r>
              <a:rPr lang="en-US" dirty="0" smtClean="0"/>
              <a:t>to make </a:t>
            </a:r>
            <a:r>
              <a:rPr lang="en-US" dirty="0"/>
              <a:t>web pages respond to different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It </a:t>
            </a:r>
            <a:r>
              <a:rPr lang="en-US" dirty="0"/>
              <a:t>makes your site mobile-friendly</a:t>
            </a:r>
          </a:p>
          <a:p>
            <a:r>
              <a:rPr lang="en-US" dirty="0" smtClean="0"/>
              <a:t>It </a:t>
            </a:r>
            <a:r>
              <a:rPr lang="en-US" dirty="0"/>
              <a:t>helps to get leads</a:t>
            </a:r>
          </a:p>
          <a:p>
            <a:r>
              <a:rPr lang="en-US" dirty="0" smtClean="0"/>
              <a:t>It’s </a:t>
            </a:r>
            <a:r>
              <a:rPr lang="en-US" dirty="0"/>
              <a:t>easy to maintain with a lower cost</a:t>
            </a:r>
          </a:p>
          <a:p>
            <a:r>
              <a:rPr lang="en-US" dirty="0"/>
              <a:t>You don’t need to manage two (or more) separate </a:t>
            </a:r>
            <a:r>
              <a:rPr lang="en-US" dirty="0" smtClean="0"/>
              <a:t>sites</a:t>
            </a:r>
            <a:r>
              <a:rPr lang="en-US" dirty="0"/>
              <a:t> </a:t>
            </a:r>
          </a:p>
          <a:p>
            <a:r>
              <a:rPr lang="en-US" dirty="0"/>
              <a:t>It makes your website more flexible</a:t>
            </a:r>
          </a:p>
          <a:p>
            <a:r>
              <a:rPr lang="en-US" dirty="0" smtClean="0"/>
              <a:t>There </a:t>
            </a:r>
            <a:r>
              <a:rPr lang="en-US" dirty="0"/>
              <a:t>is no need to resize, scroll, zoom in and out, </a:t>
            </a:r>
            <a:r>
              <a:rPr lang="en-US" dirty="0" smtClean="0"/>
              <a:t>for different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1683</Words>
  <Application>Microsoft Office PowerPoint</Application>
  <PresentationFormat>Custom</PresentationFormat>
  <Paragraphs>232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Custom Design</vt:lpstr>
      <vt:lpstr>PowerPoint Presentation</vt:lpstr>
      <vt:lpstr>Agenda </vt:lpstr>
      <vt:lpstr>Software setup</vt:lpstr>
      <vt:lpstr>Introduction </vt:lpstr>
      <vt:lpstr>RWD</vt:lpstr>
      <vt:lpstr>Why it is important?</vt:lpstr>
      <vt:lpstr>Mobile phone users</vt:lpstr>
      <vt:lpstr>Example </vt:lpstr>
      <vt:lpstr>What is responsive web design?</vt:lpstr>
      <vt:lpstr>Responsive vs. Adaptive vs. Mobile</vt:lpstr>
      <vt:lpstr>Fluid Vs Fixed</vt:lpstr>
      <vt:lpstr>Mobile First</vt:lpstr>
      <vt:lpstr>Mobile first vs Desktop first</vt:lpstr>
      <vt:lpstr>Units </vt:lpstr>
      <vt:lpstr>Flexible Layouts</vt:lpstr>
      <vt:lpstr>Flexible Layouts</vt:lpstr>
      <vt:lpstr>Viewport </vt:lpstr>
      <vt:lpstr>Viewport </vt:lpstr>
      <vt:lpstr>Setting Viewport</vt:lpstr>
      <vt:lpstr>Size Content to Viewport</vt:lpstr>
      <vt:lpstr>Disabling viewport zooming</vt:lpstr>
      <vt:lpstr>Flex box </vt:lpstr>
      <vt:lpstr>Media Queries</vt:lpstr>
      <vt:lpstr>Media queries </vt:lpstr>
      <vt:lpstr>Breakpoint </vt:lpstr>
      <vt:lpstr>Typical Device Breakpoints</vt:lpstr>
      <vt:lpstr>Orientation: Portrait / Landscape</vt:lpstr>
      <vt:lpstr>Hide Elements With Media Queries</vt:lpstr>
      <vt:lpstr>Change Font Size With Media Queries</vt:lpstr>
      <vt:lpstr>Separate CSS files per @media </vt:lpstr>
      <vt:lpstr>Logical Operators in Media Queries</vt:lpstr>
      <vt:lpstr>Media queries </vt:lpstr>
      <vt:lpstr>Media queries </vt:lpstr>
      <vt:lpstr>Media queries </vt:lpstr>
      <vt:lpstr>Aspect Ratio Media Features</vt:lpstr>
      <vt:lpstr>Resolution Media Feature</vt:lpstr>
      <vt:lpstr>Flexible Media</vt:lpstr>
      <vt:lpstr>Images</vt:lpstr>
      <vt:lpstr>Background Images</vt:lpstr>
      <vt:lpstr>Background image</vt:lpstr>
      <vt:lpstr>Background image</vt:lpstr>
      <vt:lpstr>Different Images for Different Devices</vt:lpstr>
      <vt:lpstr>Different Images for Different Devices</vt:lpstr>
      <vt:lpstr>HTML5 &lt;picture&gt; Element</vt:lpstr>
      <vt:lpstr>Videos</vt:lpstr>
      <vt:lpstr>Videos</vt:lpstr>
      <vt:lpstr>Flexible Embedded Media</vt:lpstr>
      <vt:lpstr>Flexible Embedded Media</vt:lpstr>
      <vt:lpstr>Frameworks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686</cp:revision>
  <dcterms:created xsi:type="dcterms:W3CDTF">2018-01-05T05:23:08Z</dcterms:created>
  <dcterms:modified xsi:type="dcterms:W3CDTF">2020-09-24T06:45:48Z</dcterms:modified>
</cp:coreProperties>
</file>