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6"/>
  </p:notesMasterIdLst>
  <p:sldIdLst>
    <p:sldId id="277" r:id="rId3"/>
    <p:sldId id="341" r:id="rId4"/>
    <p:sldId id="289" r:id="rId5"/>
    <p:sldId id="290" r:id="rId6"/>
    <p:sldId id="342" r:id="rId7"/>
    <p:sldId id="343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47" r:id="rId16"/>
    <p:sldId id="348" r:id="rId17"/>
    <p:sldId id="344" r:id="rId18"/>
    <p:sldId id="345" r:id="rId19"/>
    <p:sldId id="346" r:id="rId20"/>
    <p:sldId id="298" r:id="rId21"/>
    <p:sldId id="299" r:id="rId22"/>
    <p:sldId id="300" r:id="rId23"/>
    <p:sldId id="301" r:id="rId24"/>
    <p:sldId id="350" r:id="rId25"/>
    <p:sldId id="351" r:id="rId26"/>
    <p:sldId id="305" r:id="rId27"/>
    <p:sldId id="306" r:id="rId28"/>
    <p:sldId id="307" r:id="rId29"/>
    <p:sldId id="308" r:id="rId30"/>
    <p:sldId id="353" r:id="rId31"/>
    <p:sldId id="354" r:id="rId32"/>
    <p:sldId id="309" r:id="rId33"/>
    <p:sldId id="310" r:id="rId34"/>
    <p:sldId id="311" r:id="rId35"/>
    <p:sldId id="312" r:id="rId36"/>
    <p:sldId id="355" r:id="rId37"/>
    <p:sldId id="356" r:id="rId38"/>
    <p:sldId id="313" r:id="rId39"/>
    <p:sldId id="314" r:id="rId40"/>
    <p:sldId id="315" r:id="rId41"/>
    <p:sldId id="316" r:id="rId42"/>
    <p:sldId id="317" r:id="rId43"/>
    <p:sldId id="318" r:id="rId44"/>
    <p:sldId id="320" r:id="rId45"/>
    <p:sldId id="321" r:id="rId46"/>
    <p:sldId id="322" r:id="rId47"/>
    <p:sldId id="357" r:id="rId48"/>
    <p:sldId id="358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59" r:id="rId59"/>
    <p:sldId id="360" r:id="rId60"/>
    <p:sldId id="335" r:id="rId61"/>
    <p:sldId id="339" r:id="rId62"/>
    <p:sldId id="362" r:id="rId63"/>
    <p:sldId id="288" r:id="rId64"/>
    <p:sldId id="283" r:id="rId65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4" d="100"/>
          <a:sy n="144" d="100"/>
        </p:scale>
        <p:origin x="-234" y="-7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675278" y="648031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slide template</a:t>
            </a:r>
          </a:p>
        </p:txBody>
      </p:sp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675278" y="648031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slide template</a:t>
            </a:r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sass-lang.com/guide" TargetMode="Externa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byinstaller.org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SASS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Dadaram 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Dadaram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two syntax</a:t>
            </a:r>
          </a:p>
          <a:p>
            <a:pPr lvl="1"/>
            <a:r>
              <a:rPr lang="en-US" dirty="0" smtClean="0"/>
              <a:t>SASS</a:t>
            </a:r>
          </a:p>
          <a:p>
            <a:pPr lvl="1"/>
            <a:r>
              <a:rPr lang="en-US" dirty="0" smtClean="0"/>
              <a:t>SCSS</a:t>
            </a:r>
          </a:p>
          <a:p>
            <a:r>
              <a:rPr lang="en-US" dirty="0"/>
              <a:t>Both are similar and do same thing, but written in different </a:t>
            </a:r>
            <a:r>
              <a:rPr lang="en-US" dirty="0" smtClean="0"/>
              <a:t>style</a:t>
            </a:r>
          </a:p>
          <a:p>
            <a:r>
              <a:rPr lang="en-US" b="1" dirty="0" smtClean="0"/>
              <a:t>Sass</a:t>
            </a:r>
            <a:r>
              <a:rPr lang="en-US" b="1" dirty="0"/>
              <a:t>:</a:t>
            </a:r>
            <a:r>
              <a:rPr lang="en-US" dirty="0"/>
              <a:t> Sass is derived from another </a:t>
            </a:r>
            <a:r>
              <a:rPr lang="en-US" dirty="0" smtClean="0"/>
              <a:t>preprocessor </a:t>
            </a:r>
            <a:r>
              <a:rPr lang="en-US" dirty="0" err="1" smtClean="0"/>
              <a:t>Haml</a:t>
            </a:r>
            <a:endParaRPr lang="en-US" dirty="0" smtClean="0"/>
          </a:p>
          <a:p>
            <a:r>
              <a:rPr lang="en-US" dirty="0" smtClean="0"/>
              <a:t>Sass uses </a:t>
            </a:r>
            <a:r>
              <a:rPr lang="en-US" dirty="0"/>
              <a:t>Ruby like syntax with no braces, no semi-colons and a strict </a:t>
            </a:r>
            <a:r>
              <a:rPr lang="en-US" dirty="0" smtClean="0"/>
              <a:t>indentation</a:t>
            </a:r>
          </a:p>
          <a:p>
            <a:r>
              <a:rPr lang="en-US" dirty="0" smtClean="0"/>
              <a:t>In </a:t>
            </a:r>
            <a:r>
              <a:rPr lang="en-US" dirty="0"/>
              <a:t>Sass, the variable sign is ! instead of $ and assignment sign is = instead of </a:t>
            </a:r>
            <a:r>
              <a:rPr lang="en-US" dirty="0" smtClean="0"/>
              <a:t>:.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syntax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783" lvl="1" indent="0">
              <a:buNone/>
            </a:pPr>
            <a:r>
              <a:rPr lang="en-US" sz="1200" dirty="0"/>
              <a:t>// Variable  </a:t>
            </a:r>
          </a:p>
          <a:p>
            <a:pPr marL="502783" lvl="1" indent="0">
              <a:buNone/>
            </a:pPr>
            <a:r>
              <a:rPr lang="en-US" sz="1200" dirty="0"/>
              <a:t>!primary-color= </a:t>
            </a:r>
            <a:r>
              <a:rPr lang="en-US" sz="1200" dirty="0" err="1"/>
              <a:t>hotpink</a:t>
            </a:r>
            <a:r>
              <a:rPr lang="en-US" sz="1200" dirty="0"/>
              <a:t>  </a:t>
            </a:r>
          </a:p>
          <a:p>
            <a:pPr marL="502783" lvl="1" indent="0">
              <a:buNone/>
            </a:pPr>
            <a:r>
              <a:rPr lang="en-US" sz="1200" dirty="0"/>
              <a:t>  </a:t>
            </a:r>
          </a:p>
          <a:p>
            <a:pPr marL="502783" lvl="1" indent="0">
              <a:buNone/>
            </a:pPr>
            <a:r>
              <a:rPr lang="en-US" sz="1200" dirty="0"/>
              <a:t>// </a:t>
            </a:r>
            <a:r>
              <a:rPr lang="en-US" sz="1200" dirty="0" err="1"/>
              <a:t>Mixin</a:t>
            </a:r>
            <a:r>
              <a:rPr lang="en-US" sz="1200" dirty="0"/>
              <a:t>  </a:t>
            </a:r>
          </a:p>
          <a:p>
            <a:pPr marL="502783" lvl="1" indent="0">
              <a:buNone/>
            </a:pPr>
            <a:r>
              <a:rPr lang="en-US" sz="1200" dirty="0"/>
              <a:t>=border-radius(!radius)  </a:t>
            </a:r>
          </a:p>
          <a:p>
            <a:pPr marL="502783" lvl="1" indent="0">
              <a:buNone/>
            </a:pPr>
            <a:r>
              <a:rPr lang="en-US" sz="1200" dirty="0"/>
              <a:t>    -</a:t>
            </a:r>
            <a:r>
              <a:rPr lang="en-US" sz="1200" dirty="0" err="1"/>
              <a:t>webkit</a:t>
            </a:r>
            <a:r>
              <a:rPr lang="en-US" sz="1200" dirty="0"/>
              <a:t>-border-radius= !radius  </a:t>
            </a:r>
          </a:p>
          <a:p>
            <a:pPr marL="502783" lvl="1" indent="0">
              <a:buNone/>
            </a:pPr>
            <a:r>
              <a:rPr lang="en-US" sz="1200" dirty="0"/>
              <a:t>    -</a:t>
            </a:r>
            <a:r>
              <a:rPr lang="en-US" sz="1200" dirty="0" err="1"/>
              <a:t>moz</a:t>
            </a:r>
            <a:r>
              <a:rPr lang="en-US" sz="1200" dirty="0"/>
              <a:t>-border-radius= !radius  </a:t>
            </a:r>
          </a:p>
          <a:p>
            <a:pPr marL="502783" lvl="1" indent="0">
              <a:buNone/>
            </a:pPr>
            <a:r>
              <a:rPr lang="en-US" sz="1200" dirty="0"/>
              <a:t>    border-radius= !radius  </a:t>
            </a:r>
          </a:p>
          <a:p>
            <a:pPr marL="502783" lvl="1" indent="0">
              <a:buNone/>
            </a:pPr>
            <a:r>
              <a:rPr lang="en-US" sz="1200" dirty="0"/>
              <a:t>  </a:t>
            </a:r>
          </a:p>
          <a:p>
            <a:pPr marL="502783" lvl="1" indent="0">
              <a:buNone/>
            </a:pPr>
            <a:r>
              <a:rPr lang="en-US" sz="1200" dirty="0"/>
              <a:t>.my-element  </a:t>
            </a:r>
          </a:p>
          <a:p>
            <a:pPr marL="502783" lvl="1" indent="0">
              <a:buNone/>
            </a:pPr>
            <a:r>
              <a:rPr lang="en-US" sz="1200" dirty="0"/>
              <a:t>    color= !primary-color  </a:t>
            </a:r>
          </a:p>
          <a:p>
            <a:pPr marL="502783" lvl="1" indent="0">
              <a:buNone/>
            </a:pPr>
            <a:r>
              <a:rPr lang="en-US" sz="1200" dirty="0"/>
              <a:t>    width= 100%  </a:t>
            </a:r>
          </a:p>
          <a:p>
            <a:pPr marL="502783" lvl="1" indent="0">
              <a:buNone/>
            </a:pPr>
            <a:r>
              <a:rPr lang="en-US" sz="1200" dirty="0"/>
              <a:t>    overflow= hidden  </a:t>
            </a:r>
          </a:p>
          <a:p>
            <a:pPr marL="502783" lvl="1" indent="0">
              <a:buNone/>
            </a:pPr>
            <a:r>
              <a:rPr lang="en-US" sz="1200" dirty="0"/>
              <a:t>  </a:t>
            </a:r>
          </a:p>
          <a:p>
            <a:pPr marL="502783" lvl="1" indent="0">
              <a:buNone/>
            </a:pPr>
            <a:r>
              <a:rPr lang="en-US" sz="1200" dirty="0"/>
              <a:t>.my-other-element  </a:t>
            </a:r>
          </a:p>
          <a:p>
            <a:pPr marL="502783" lvl="1" indent="0">
              <a:buNone/>
            </a:pPr>
            <a:r>
              <a:rPr lang="en-US" sz="1200" dirty="0"/>
              <a:t>    +border-radius(5px)  </a:t>
            </a:r>
          </a:p>
        </p:txBody>
      </p:sp>
    </p:spTree>
    <p:extLst>
      <p:ext uri="{BB962C8B-B14F-4D97-AF65-F5344CB8AC3E}">
        <p14:creationId xmlns:p14="http://schemas.microsoft.com/office/powerpoint/2010/main" val="2586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SCSS syntax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SCSS is called Sassy </a:t>
            </a:r>
            <a:r>
              <a:rPr lang="en-US" dirty="0" smtClean="0"/>
              <a:t>CSS</a:t>
            </a:r>
            <a:endParaRPr lang="en-US" dirty="0"/>
          </a:p>
          <a:p>
            <a:pPr marL="502783" lvl="1" indent="0">
              <a:buNone/>
            </a:pPr>
            <a:r>
              <a:rPr lang="en-US" sz="1200" dirty="0"/>
              <a:t>// Variable  </a:t>
            </a:r>
          </a:p>
          <a:p>
            <a:pPr marL="502783" lvl="1" indent="0">
              <a:buNone/>
            </a:pPr>
            <a:r>
              <a:rPr lang="en-US" sz="1200" dirty="0"/>
              <a:t>$primary-color: </a:t>
            </a:r>
            <a:r>
              <a:rPr lang="en-US" sz="1200" dirty="0" smtClean="0"/>
              <a:t>red;</a:t>
            </a:r>
            <a:r>
              <a:rPr lang="en-US" sz="1200" dirty="0"/>
              <a:t>  </a:t>
            </a:r>
          </a:p>
          <a:p>
            <a:pPr marL="502783" lvl="1" indent="0">
              <a:buNone/>
            </a:pPr>
            <a:r>
              <a:rPr lang="en-US" sz="1200" dirty="0"/>
              <a:t> </a:t>
            </a:r>
          </a:p>
          <a:p>
            <a:pPr marL="502783" lvl="1" indent="0">
              <a:buNone/>
            </a:pPr>
            <a:r>
              <a:rPr lang="en-US" sz="1200" dirty="0"/>
              <a:t>// </a:t>
            </a:r>
            <a:r>
              <a:rPr lang="en-US" sz="1200" dirty="0" err="1"/>
              <a:t>Mixin</a:t>
            </a:r>
            <a:r>
              <a:rPr lang="en-US" sz="1200" dirty="0"/>
              <a:t>  </a:t>
            </a:r>
          </a:p>
          <a:p>
            <a:pPr marL="502783" lvl="1" indent="0">
              <a:buNone/>
            </a:pPr>
            <a:r>
              <a:rPr lang="en-US" sz="1200" dirty="0"/>
              <a:t>@</a:t>
            </a:r>
            <a:r>
              <a:rPr lang="en-US" sz="1200" dirty="0" err="1"/>
              <a:t>mixin</a:t>
            </a:r>
            <a:r>
              <a:rPr lang="en-US" sz="1200" dirty="0"/>
              <a:t> border-radius($radius) {  </a:t>
            </a:r>
          </a:p>
          <a:p>
            <a:pPr marL="502783" lvl="1" indent="0">
              <a:buNone/>
            </a:pPr>
            <a:r>
              <a:rPr lang="en-US" sz="1200" dirty="0"/>
              <a:t>    -</a:t>
            </a:r>
            <a:r>
              <a:rPr lang="en-US" sz="1200" dirty="0" err="1"/>
              <a:t>webkit</a:t>
            </a:r>
            <a:r>
              <a:rPr lang="en-US" sz="1200" dirty="0"/>
              <a:t>-border-radius: $radius;  </a:t>
            </a:r>
          </a:p>
          <a:p>
            <a:pPr marL="502783" lvl="1" indent="0">
              <a:buNone/>
            </a:pPr>
            <a:r>
              <a:rPr lang="en-US" sz="1200" dirty="0"/>
              <a:t>    -</a:t>
            </a:r>
            <a:r>
              <a:rPr lang="en-US" sz="1200" dirty="0" err="1"/>
              <a:t>moz</a:t>
            </a:r>
            <a:r>
              <a:rPr lang="en-US" sz="1200" dirty="0"/>
              <a:t>-border-radius: $radius; </a:t>
            </a:r>
          </a:p>
          <a:p>
            <a:pPr marL="502783" lvl="1" indent="0">
              <a:buNone/>
            </a:pPr>
            <a:r>
              <a:rPr lang="en-US" sz="1200" dirty="0"/>
              <a:t>}  </a:t>
            </a:r>
          </a:p>
          <a:p>
            <a:pPr marL="502783" lvl="1" indent="0">
              <a:buNone/>
            </a:pPr>
            <a:r>
              <a:rPr lang="en-US" sz="1200" dirty="0"/>
              <a:t>.my-element {  </a:t>
            </a:r>
          </a:p>
          <a:p>
            <a:pPr marL="502783" lvl="1" indent="0">
              <a:buNone/>
            </a:pPr>
            <a:r>
              <a:rPr lang="en-US" sz="1200" dirty="0"/>
              <a:t>    color: $primary-color</a:t>
            </a:r>
            <a:r>
              <a:rPr lang="en-US" sz="1200" dirty="0" smtClean="0"/>
              <a:t>;</a:t>
            </a:r>
            <a:r>
              <a:rPr lang="en-US" sz="1200" dirty="0"/>
              <a:t>  </a:t>
            </a:r>
          </a:p>
          <a:p>
            <a:pPr marL="502783" lvl="1" indent="0">
              <a:buNone/>
            </a:pPr>
            <a:r>
              <a:rPr lang="en-US" sz="1200" dirty="0" smtClean="0"/>
              <a:t>}</a:t>
            </a:r>
            <a:r>
              <a:rPr lang="en-US" sz="1200" dirty="0"/>
              <a:t>  </a:t>
            </a:r>
          </a:p>
          <a:p>
            <a:pPr marL="502783" lvl="1" indent="0">
              <a:buNone/>
            </a:pPr>
            <a:r>
              <a:rPr lang="en-US" sz="1200" dirty="0"/>
              <a:t>.my-other-element {  </a:t>
            </a:r>
          </a:p>
          <a:p>
            <a:pPr marL="502783" lvl="1" indent="0">
              <a:buNone/>
            </a:pPr>
            <a:r>
              <a:rPr lang="en-US" sz="1200" dirty="0"/>
              <a:t>    @include border-radius(5px);  </a:t>
            </a:r>
          </a:p>
          <a:p>
            <a:pPr marL="502783" lvl="1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22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example.scss</a:t>
            </a:r>
            <a:endParaRPr lang="en-US" dirty="0" smtClean="0"/>
          </a:p>
          <a:p>
            <a:r>
              <a:rPr lang="en-US" dirty="0" smtClean="0"/>
              <a:t>Add sample </a:t>
            </a:r>
            <a:r>
              <a:rPr lang="en-US" dirty="0" err="1" smtClean="0"/>
              <a:t>scss</a:t>
            </a:r>
            <a:r>
              <a:rPr lang="en-US" dirty="0" smtClean="0"/>
              <a:t> code</a:t>
            </a:r>
          </a:p>
          <a:p>
            <a:pPr marL="1445501" lvl="3" indent="0">
              <a:buNone/>
            </a:pPr>
            <a:r>
              <a:rPr lang="es-E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s-E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textColor</a:t>
            </a:r>
            <a:r>
              <a:rPr lang="es-E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 red;</a:t>
            </a:r>
          </a:p>
          <a:p>
            <a:pPr marL="1445501" lvl="3" indent="0">
              <a:buNone/>
            </a:pPr>
            <a:r>
              <a:rPr lang="es-E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h1{</a:t>
            </a:r>
          </a:p>
          <a:p>
            <a:pPr marL="1445501" lvl="3" indent="0">
              <a:buNone/>
            </a:pPr>
            <a:r>
              <a:rPr lang="es-E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color: $</a:t>
            </a:r>
            <a:r>
              <a:rPr lang="es-E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textColor</a:t>
            </a:r>
            <a:r>
              <a:rPr lang="es-E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1445501" lvl="3" indent="0">
              <a:buNone/>
            </a:pPr>
            <a:r>
              <a:rPr lang="es-E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2000" dirty="0" smtClean="0"/>
          </a:p>
          <a:p>
            <a:r>
              <a:rPr lang="en-US" dirty="0" err="1" smtClean="0"/>
              <a:t>Transpile</a:t>
            </a:r>
            <a:r>
              <a:rPr lang="en-US" dirty="0" smtClean="0"/>
              <a:t> file</a:t>
            </a:r>
          </a:p>
          <a:p>
            <a:pPr marL="502783" lvl="1" indent="0">
              <a:buNone/>
            </a:pPr>
            <a:r>
              <a:rPr lang="en-US" dirty="0" smtClean="0"/>
              <a:t>	sass </a:t>
            </a:r>
            <a:r>
              <a:rPr lang="en-US" dirty="0" err="1" smtClean="0"/>
              <a:t>styles.scss:styles.css</a:t>
            </a:r>
            <a:endParaRPr lang="en-US" dirty="0" smtClean="0"/>
          </a:p>
          <a:p>
            <a:r>
              <a:rPr lang="en-US" dirty="0" smtClean="0"/>
              <a:t>Watch file</a:t>
            </a:r>
          </a:p>
          <a:p>
            <a:pPr marL="502783" lvl="1" indent="0">
              <a:buNone/>
            </a:pPr>
            <a:r>
              <a:rPr lang="en-US" dirty="0" smtClean="0"/>
              <a:t>	sass --watch </a:t>
            </a:r>
            <a:r>
              <a:rPr lang="en-US" dirty="0" err="1" smtClean="0"/>
              <a:t>styles.scss:styles.css</a:t>
            </a:r>
            <a:endParaRPr lang="en-US" dirty="0" smtClean="0"/>
          </a:p>
          <a:p>
            <a:r>
              <a:rPr lang="en-US" dirty="0" smtClean="0"/>
              <a:t>Link generated file in sample html file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SECTION-II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SECTION-III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Variables </a:t>
            </a:r>
          </a:p>
          <a:p>
            <a:pPr marL="3657600" indent="0">
              <a:buNone/>
            </a:pPr>
            <a:r>
              <a:rPr lang="en-US" dirty="0" smtClean="0"/>
              <a:t>Selectors </a:t>
            </a:r>
          </a:p>
          <a:p>
            <a:pPr marL="3657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 variables are used to store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Reused throughout stylesheet</a:t>
            </a:r>
          </a:p>
          <a:p>
            <a:r>
              <a:rPr lang="en-US" dirty="0" smtClean="0"/>
              <a:t>You </a:t>
            </a:r>
            <a:r>
              <a:rPr lang="en-US" dirty="0"/>
              <a:t>can store things like colors, font stacks, or any CSS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/>
              <a:t>symbol is used to make </a:t>
            </a:r>
            <a:r>
              <a:rPr lang="en-US" dirty="0" smtClean="0"/>
              <a:t>variable</a:t>
            </a:r>
            <a:endParaRPr lang="en-US" dirty="0"/>
          </a:p>
          <a:p>
            <a:pPr marL="502783" lvl="1" indent="0">
              <a:buNone/>
            </a:pPr>
            <a:r>
              <a:rPr lang="en-US" dirty="0"/>
              <a:t>$font-stack:    Helvetica, sans-serif;  </a:t>
            </a:r>
          </a:p>
          <a:p>
            <a:pPr marL="502783" lvl="1" indent="0">
              <a:buNone/>
            </a:pPr>
            <a:r>
              <a:rPr lang="en-US" dirty="0"/>
              <a:t>$primary-color: #333;  </a:t>
            </a:r>
          </a:p>
        </p:txBody>
      </p:sp>
    </p:spTree>
    <p:extLst>
      <p:ext uri="{BB962C8B-B14F-4D97-AF65-F5344CB8AC3E}">
        <p14:creationId xmlns:p14="http://schemas.microsoft.com/office/powerpoint/2010/main" val="42745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block scoped</a:t>
            </a:r>
          </a:p>
          <a:p>
            <a:r>
              <a:rPr lang="en-US" dirty="0" smtClean="0"/>
              <a:t>They are available where they are defined</a:t>
            </a:r>
          </a:p>
          <a:p>
            <a:pPr marL="502783" lvl="1" indent="0">
              <a:buNone/>
            </a:pPr>
            <a:r>
              <a:rPr lang="en-US" dirty="0" smtClean="0"/>
              <a:t>$</a:t>
            </a:r>
            <a:r>
              <a:rPr lang="en-US" dirty="0" err="1"/>
              <a:t>myColor</a:t>
            </a:r>
            <a:r>
              <a:rPr lang="en-US" dirty="0"/>
              <a:t>: </a:t>
            </a:r>
            <a:r>
              <a:rPr lang="en-US" dirty="0" smtClean="0"/>
              <a:t>red;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 $</a:t>
            </a:r>
            <a:r>
              <a:rPr lang="en-US" dirty="0" err="1"/>
              <a:t>myColor</a:t>
            </a:r>
            <a:r>
              <a:rPr lang="en-US" dirty="0"/>
              <a:t>: green;</a:t>
            </a:r>
            <a:br>
              <a:rPr lang="en-US" dirty="0"/>
            </a:br>
            <a:r>
              <a:rPr lang="en-US" dirty="0"/>
              <a:t>  color: $</a:t>
            </a:r>
            <a:r>
              <a:rPr lang="en-US" dirty="0" err="1"/>
              <a:t>myColor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502783" lvl="1" indent="0">
              <a:buNone/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 color: $</a:t>
            </a:r>
            <a:r>
              <a:rPr lang="en-US" dirty="0" err="1"/>
              <a:t>myColor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Color of p will be red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6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!global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behavior </a:t>
            </a:r>
            <a:r>
              <a:rPr lang="en-US" dirty="0"/>
              <a:t>for variable scope can be overridden by </a:t>
            </a:r>
            <a:r>
              <a:rPr lang="en-US" dirty="0" smtClean="0"/>
              <a:t>using </a:t>
            </a:r>
            <a:r>
              <a:rPr lang="en-US" dirty="0"/>
              <a:t>!</a:t>
            </a:r>
            <a:r>
              <a:rPr lang="en-US" dirty="0" smtClean="0"/>
              <a:t>global</a:t>
            </a:r>
          </a:p>
          <a:p>
            <a:pPr marL="502783" lvl="1" indent="0">
              <a:buNone/>
            </a:pPr>
            <a:r>
              <a:rPr lang="en-US" dirty="0" smtClean="0"/>
              <a:t>$</a:t>
            </a:r>
            <a:r>
              <a:rPr lang="en-US" dirty="0" err="1"/>
              <a:t>myColor</a:t>
            </a:r>
            <a:r>
              <a:rPr lang="en-US" dirty="0"/>
              <a:t>: red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 $</a:t>
            </a:r>
            <a:r>
              <a:rPr lang="en-US" dirty="0" err="1"/>
              <a:t>myColor</a:t>
            </a:r>
            <a:r>
              <a:rPr lang="en-US" dirty="0"/>
              <a:t>: green !global;</a:t>
            </a:r>
            <a:br>
              <a:rPr lang="en-US" dirty="0"/>
            </a:br>
            <a:r>
              <a:rPr lang="en-US" dirty="0"/>
              <a:t>  color: $</a:t>
            </a:r>
            <a:r>
              <a:rPr lang="en-US" dirty="0" err="1"/>
              <a:t>myColor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 color: $</a:t>
            </a:r>
            <a:r>
              <a:rPr lang="en-US" dirty="0" err="1"/>
              <a:t>myColor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Color of p will be 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about selecting html elements</a:t>
            </a:r>
          </a:p>
          <a:p>
            <a:r>
              <a:rPr lang="en-US" dirty="0" smtClean="0"/>
              <a:t>Supports all </a:t>
            </a:r>
            <a:r>
              <a:rPr lang="en-US" dirty="0" err="1" smtClean="0"/>
              <a:t>css</a:t>
            </a:r>
            <a:r>
              <a:rPr lang="en-US" dirty="0" smtClean="0"/>
              <a:t> selectors </a:t>
            </a:r>
          </a:p>
          <a:p>
            <a:r>
              <a:rPr lang="en-US" dirty="0" smtClean="0"/>
              <a:t>More options available with nested selectors, </a:t>
            </a:r>
            <a:r>
              <a:rPr lang="en-US" dirty="0" err="1" smtClean="0"/>
              <a:t>combinators</a:t>
            </a:r>
            <a:r>
              <a:rPr lang="en-US" dirty="0" smtClean="0"/>
              <a:t>, parent selectors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Training overview</a:t>
            </a:r>
          </a:p>
          <a:p>
            <a:pPr marL="3657600" indent="0">
              <a:buNone/>
            </a:pPr>
            <a:r>
              <a:rPr lang="en-US" dirty="0" smtClean="0"/>
              <a:t>Agenda </a:t>
            </a:r>
          </a:p>
          <a:p>
            <a:pPr marL="3657600" indent="0">
              <a:buNone/>
            </a:pPr>
            <a:r>
              <a:rPr lang="en-US" dirty="0" smtClean="0"/>
              <a:t>Software setup</a:t>
            </a:r>
            <a:endParaRPr lang="en-US" dirty="0"/>
          </a:p>
          <a:p>
            <a:pPr marL="3943350" indent="-285750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 CSS </a:t>
            </a:r>
            <a:r>
              <a:rPr lang="en-US" dirty="0"/>
              <a:t>selectors in </a:t>
            </a:r>
            <a:r>
              <a:rPr lang="en-US" dirty="0" smtClean="0"/>
              <a:t>same </a:t>
            </a:r>
            <a:r>
              <a:rPr lang="en-US" dirty="0"/>
              <a:t>way as </a:t>
            </a:r>
            <a:r>
              <a:rPr lang="en-US" dirty="0" smtClean="0"/>
              <a:t>HTML</a:t>
            </a:r>
            <a:endParaRPr lang="en-US" dirty="0"/>
          </a:p>
          <a:p>
            <a:pPr marL="502783" lvl="1" indent="0">
              <a:buNone/>
            </a:pPr>
            <a:r>
              <a:rPr lang="en-US" dirty="0" err="1" smtClean="0"/>
              <a:t>nav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ul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en-US" dirty="0" smtClean="0"/>
              <a:t>    margin: 0;</a:t>
            </a:r>
            <a:br>
              <a:rPr lang="en-US" dirty="0" smtClean="0"/>
            </a:br>
            <a:r>
              <a:rPr lang="en-US" dirty="0" smtClean="0"/>
              <a:t>    padding: 0;</a:t>
            </a:r>
            <a:br>
              <a:rPr lang="en-US" dirty="0" smtClean="0"/>
            </a:br>
            <a:r>
              <a:rPr lang="en-US" dirty="0" smtClean="0"/>
              <a:t>    list-style: none;</a:t>
            </a:r>
            <a:br>
              <a:rPr lang="en-US" dirty="0" smtClean="0"/>
            </a:br>
            <a:r>
              <a:rPr lang="en-US" dirty="0" smtClean="0"/>
              <a:t>  }</a:t>
            </a:r>
            <a:br>
              <a:rPr lang="en-US" dirty="0" smtClean="0"/>
            </a:br>
            <a:r>
              <a:rPr lang="en-US" dirty="0" smtClean="0"/>
              <a:t>  li {</a:t>
            </a:r>
            <a:br>
              <a:rPr lang="en-US" dirty="0" smtClean="0"/>
            </a:br>
            <a:r>
              <a:rPr lang="en-US" dirty="0" smtClean="0"/>
              <a:t>    display: inline-block;</a:t>
            </a:r>
            <a:br>
              <a:rPr lang="en-US" dirty="0" smtClean="0"/>
            </a:br>
            <a:r>
              <a:rPr lang="en-US" dirty="0" smtClean="0"/>
              <a:t>  }</a:t>
            </a:r>
            <a:br>
              <a:rPr lang="en-US" dirty="0" smtClean="0"/>
            </a:br>
            <a:r>
              <a:rPr lang="en-US" dirty="0" smtClean="0"/>
              <a:t>  a {</a:t>
            </a:r>
            <a:br>
              <a:rPr lang="en-US" dirty="0" smtClean="0"/>
            </a:br>
            <a:r>
              <a:rPr lang="en-US" dirty="0" smtClean="0"/>
              <a:t>    display: block;</a:t>
            </a:r>
            <a:br>
              <a:rPr lang="en-US" dirty="0" smtClean="0"/>
            </a:br>
            <a:r>
              <a:rPr lang="en-US" dirty="0" smtClean="0"/>
              <a:t>    padding: 6px 12px;</a:t>
            </a:r>
            <a:br>
              <a:rPr lang="en-US" dirty="0" smtClean="0"/>
            </a:br>
            <a:r>
              <a:rPr lang="en-US" dirty="0" smtClean="0"/>
              <a:t>    text-decoration: none;</a:t>
            </a:r>
            <a:br>
              <a:rPr lang="en-US" dirty="0" smtClean="0"/>
            </a:br>
            <a:r>
              <a:rPr lang="en-US" dirty="0" smtClean="0"/>
              <a:t>  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  <a:r>
              <a:rPr lang="en-US" dirty="0"/>
              <a:t> </a:t>
            </a:r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nest </a:t>
            </a:r>
            <a:r>
              <a:rPr lang="en-US" dirty="0"/>
              <a:t>selectors that use </a:t>
            </a:r>
            <a:r>
              <a:rPr lang="en-US" dirty="0" err="1"/>
              <a:t>combinators</a:t>
            </a:r>
            <a:r>
              <a:rPr lang="en-US" dirty="0"/>
              <a:t> as </a:t>
            </a:r>
            <a:r>
              <a:rPr lang="en-US" dirty="0" smtClean="0"/>
              <a:t>well</a:t>
            </a:r>
          </a:p>
          <a:p>
            <a:pPr marL="502783" lvl="1" indent="0">
              <a:buNone/>
            </a:pPr>
            <a:r>
              <a:rPr lang="en-US" sz="1200" dirty="0" err="1"/>
              <a:t>ul</a:t>
            </a:r>
            <a:r>
              <a:rPr lang="en-US" sz="1200" dirty="0"/>
              <a:t> &gt; {</a:t>
            </a:r>
          </a:p>
          <a:p>
            <a:pPr marL="502783" lvl="1" indent="0">
              <a:buNone/>
            </a:pPr>
            <a:r>
              <a:rPr lang="en-US" sz="1200" dirty="0"/>
              <a:t>  li {</a:t>
            </a:r>
          </a:p>
          <a:p>
            <a:pPr marL="502783" lvl="1" indent="0">
              <a:buNone/>
            </a:pPr>
            <a:r>
              <a:rPr lang="en-US" sz="1200" dirty="0"/>
              <a:t>    list-style-type: none;</a:t>
            </a:r>
          </a:p>
          <a:p>
            <a:pPr marL="502783" lvl="1" indent="0">
              <a:buNone/>
            </a:pPr>
            <a:r>
              <a:rPr lang="en-US" sz="1200" dirty="0"/>
              <a:t>  }</a:t>
            </a:r>
          </a:p>
          <a:p>
            <a:pPr marL="502783" lvl="1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  <a:p>
            <a:pPr marL="502783" lvl="1" indent="0">
              <a:buNone/>
            </a:pPr>
            <a:r>
              <a:rPr lang="en-US" sz="1200" dirty="0"/>
              <a:t>h2 {</a:t>
            </a:r>
          </a:p>
          <a:p>
            <a:pPr marL="502783" lvl="1" indent="0">
              <a:buNone/>
            </a:pPr>
            <a:r>
              <a:rPr lang="en-US" sz="1200" dirty="0"/>
              <a:t>  + p {</a:t>
            </a:r>
          </a:p>
          <a:p>
            <a:pPr marL="502783" lvl="1" indent="0">
              <a:buNone/>
            </a:pPr>
            <a:r>
              <a:rPr lang="en-US" sz="1200" dirty="0"/>
              <a:t>    border-top: 1px solid gray;</a:t>
            </a:r>
          </a:p>
          <a:p>
            <a:pPr marL="502783" lvl="1" indent="0">
              <a:buNone/>
            </a:pPr>
            <a:r>
              <a:rPr lang="en-US" sz="1200" dirty="0"/>
              <a:t>  </a:t>
            </a:r>
            <a:r>
              <a:rPr lang="en-US" sz="1200" dirty="0" smtClean="0"/>
              <a:t>}  }</a:t>
            </a:r>
            <a:endParaRPr lang="en-US" sz="1200" dirty="0"/>
          </a:p>
          <a:p>
            <a:pPr marL="502783" lvl="1" indent="0">
              <a:buNone/>
            </a:pPr>
            <a:r>
              <a:rPr lang="en-US" sz="1200" dirty="0"/>
              <a:t>p {</a:t>
            </a:r>
          </a:p>
          <a:p>
            <a:pPr marL="502783" lvl="1" indent="0">
              <a:buNone/>
            </a:pPr>
            <a:r>
              <a:rPr lang="en-US" sz="1200" dirty="0"/>
              <a:t>  ~ {</a:t>
            </a:r>
          </a:p>
          <a:p>
            <a:pPr marL="502783" lvl="1" indent="0">
              <a:buNone/>
            </a:pPr>
            <a:r>
              <a:rPr lang="en-US" sz="1200" dirty="0"/>
              <a:t>    span {</a:t>
            </a:r>
          </a:p>
          <a:p>
            <a:pPr marL="502783" lvl="1" indent="0">
              <a:buNone/>
            </a:pPr>
            <a:r>
              <a:rPr lang="en-US" sz="1200" dirty="0"/>
              <a:t>      opacity: 0.8;</a:t>
            </a:r>
          </a:p>
          <a:p>
            <a:pPr marL="502783" lvl="1" indent="0">
              <a:buNone/>
            </a:pPr>
            <a:r>
              <a:rPr lang="en-US" sz="1200" dirty="0"/>
              <a:t>    }</a:t>
            </a:r>
          </a:p>
          <a:p>
            <a:pPr marL="502783" lvl="1" indent="0">
              <a:buNone/>
            </a:pPr>
            <a:r>
              <a:rPr lang="en-US" sz="1200" dirty="0"/>
              <a:t>  </a:t>
            </a:r>
            <a:r>
              <a:rPr lang="en-US" sz="1200" dirty="0" smtClean="0"/>
              <a:t>}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43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Nested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CSS properties have </a:t>
            </a:r>
            <a:r>
              <a:rPr lang="en-US" dirty="0" smtClean="0"/>
              <a:t>same </a:t>
            </a:r>
            <a:r>
              <a:rPr lang="en-US" dirty="0"/>
              <a:t>prefix, like font-family, font-size and font-weight or </a:t>
            </a:r>
            <a:r>
              <a:rPr lang="en-US" dirty="0" smtClean="0"/>
              <a:t>text-align</a:t>
            </a:r>
          </a:p>
          <a:p>
            <a:r>
              <a:rPr lang="en-US" dirty="0" smtClean="0"/>
              <a:t>Can write </a:t>
            </a:r>
            <a:r>
              <a:rPr lang="en-US" dirty="0"/>
              <a:t>them as nested </a:t>
            </a:r>
            <a:r>
              <a:rPr lang="en-US" dirty="0" smtClean="0"/>
              <a:t>properties</a:t>
            </a:r>
            <a:endParaRPr lang="en-US" dirty="0"/>
          </a:p>
          <a:p>
            <a:pPr marL="502783" lvl="1" indent="0">
              <a:buNone/>
            </a:pPr>
            <a:r>
              <a:rPr lang="en-US" dirty="0"/>
              <a:t>font: {</a:t>
            </a:r>
            <a:br>
              <a:rPr lang="en-US" dirty="0"/>
            </a:br>
            <a:r>
              <a:rPr lang="en-US" dirty="0"/>
              <a:t>  family: Helvetica, sans-serif;</a:t>
            </a:r>
            <a:br>
              <a:rPr lang="en-US" dirty="0"/>
            </a:br>
            <a:r>
              <a:rPr lang="en-US" dirty="0"/>
              <a:t>  size: 18px;</a:t>
            </a:r>
            <a:br>
              <a:rPr lang="en-US" dirty="0"/>
            </a:br>
            <a:r>
              <a:rPr lang="en-US" dirty="0"/>
              <a:t>  weight: bold;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text: {</a:t>
            </a:r>
            <a:br>
              <a:rPr lang="en-US" dirty="0"/>
            </a:br>
            <a:r>
              <a:rPr lang="en-US" dirty="0"/>
              <a:t>  align: center;</a:t>
            </a:r>
            <a:br>
              <a:rPr lang="en-US" dirty="0"/>
            </a:br>
            <a:r>
              <a:rPr lang="en-US" dirty="0"/>
              <a:t>  transform: lowercase;</a:t>
            </a:r>
            <a:br>
              <a:rPr lang="en-US" dirty="0"/>
            </a:br>
            <a:r>
              <a:rPr lang="en-US" dirty="0"/>
              <a:t>  overflow: hidden;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14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SECTION-III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SECTION-IV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Operators </a:t>
            </a:r>
          </a:p>
          <a:p>
            <a:pPr marL="3657600" indent="0">
              <a:buNone/>
            </a:pPr>
            <a:r>
              <a:rPr lang="en-US" dirty="0" smtClean="0"/>
              <a:t>Data types</a:t>
            </a:r>
          </a:p>
          <a:p>
            <a:pPr marL="3657600" indent="0">
              <a:buNone/>
            </a:pPr>
            <a:r>
              <a:rPr lang="en-US" dirty="0" smtClean="0"/>
              <a:t>List </a:t>
            </a:r>
          </a:p>
          <a:p>
            <a:pPr marL="3657600" indent="0">
              <a:buNone/>
            </a:pPr>
            <a:r>
              <a:rPr lang="en-US" dirty="0" smtClean="0"/>
              <a:t>Map </a:t>
            </a:r>
          </a:p>
          <a:p>
            <a:pPr marL="3657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 </a:t>
            </a:r>
            <a:r>
              <a:rPr lang="en-US" dirty="0" smtClean="0"/>
              <a:t>facilitates </a:t>
            </a:r>
            <a:r>
              <a:rPr lang="en-US" dirty="0"/>
              <a:t>to do basic mathematical </a:t>
            </a:r>
            <a:r>
              <a:rPr lang="en-US" dirty="0" smtClean="0"/>
              <a:t>operations</a:t>
            </a:r>
            <a:endParaRPr lang="en-US" dirty="0"/>
          </a:p>
          <a:p>
            <a:pPr marL="502783" lvl="1" indent="0">
              <a:buNone/>
            </a:pPr>
            <a:endParaRPr lang="en-US" dirty="0" smtClean="0"/>
          </a:p>
          <a:p>
            <a:pPr marL="502783" lvl="1" indent="0">
              <a:buNone/>
            </a:pPr>
            <a:r>
              <a:rPr lang="en-US" dirty="0" smtClean="0"/>
              <a:t>.</a:t>
            </a:r>
            <a:r>
              <a:rPr lang="en-US" dirty="0"/>
              <a:t>container { width: 100%; }  </a:t>
            </a:r>
          </a:p>
          <a:p>
            <a:pPr marL="502783" lvl="1" indent="0">
              <a:buNone/>
            </a:pPr>
            <a:r>
              <a:rPr lang="en-US" dirty="0" smtClean="0"/>
              <a:t>article{</a:t>
            </a:r>
            <a:r>
              <a:rPr lang="en-US" dirty="0"/>
              <a:t>  </a:t>
            </a:r>
          </a:p>
          <a:p>
            <a:pPr marL="502783" lvl="1" indent="0">
              <a:buNone/>
            </a:pPr>
            <a:r>
              <a:rPr lang="en-US" dirty="0"/>
              <a:t>  float: left;  </a:t>
            </a:r>
          </a:p>
          <a:p>
            <a:pPr marL="502783" lvl="1" indent="0">
              <a:buNone/>
            </a:pPr>
            <a:r>
              <a:rPr lang="en-US" dirty="0"/>
              <a:t>  width: 600px / 960px * 100%;  </a:t>
            </a:r>
          </a:p>
          <a:p>
            <a:pPr marL="502783" lvl="1" indent="0">
              <a:buNone/>
            </a:pPr>
            <a:r>
              <a:rPr lang="en-US" dirty="0"/>
              <a:t>}  </a:t>
            </a:r>
          </a:p>
          <a:p>
            <a:pPr marL="502783" lvl="1" indent="0">
              <a:buNone/>
            </a:pPr>
            <a:r>
              <a:rPr lang="en-US" dirty="0" smtClean="0"/>
              <a:t>aside {</a:t>
            </a:r>
            <a:r>
              <a:rPr lang="en-US" dirty="0"/>
              <a:t>  </a:t>
            </a:r>
          </a:p>
          <a:p>
            <a:pPr marL="502783" lvl="1" indent="0">
              <a:buNone/>
            </a:pPr>
            <a:r>
              <a:rPr lang="en-US" dirty="0"/>
              <a:t>  float: right;  </a:t>
            </a:r>
          </a:p>
          <a:p>
            <a:pPr marL="502783" lvl="1" indent="0">
              <a:buNone/>
            </a:pPr>
            <a:r>
              <a:rPr lang="en-US" dirty="0"/>
              <a:t>  width: 300px / 960px * 100%;  </a:t>
            </a:r>
          </a:p>
          <a:p>
            <a:pPr marL="502783" lvl="1" indent="0">
              <a:buNone/>
            </a:pPr>
            <a:r>
              <a:rPr lang="en-US" dirty="0"/>
              <a:t>}</a:t>
            </a:r>
          </a:p>
          <a:p>
            <a:pPr marL="50278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SassScript</a:t>
            </a:r>
            <a:r>
              <a:rPr lang="en-US" dirty="0"/>
              <a:t> includes seven different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Maps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list of values </a:t>
            </a:r>
          </a:p>
          <a:p>
            <a:r>
              <a:rPr lang="en-US" dirty="0" smtClean="0"/>
              <a:t>Element separated by comma or space</a:t>
            </a:r>
          </a:p>
          <a:p>
            <a:r>
              <a:rPr lang="en-US" dirty="0" smtClean="0"/>
              <a:t>Get element from list: nth(10px </a:t>
            </a:r>
            <a:r>
              <a:rPr lang="en-US" dirty="0"/>
              <a:t>12px 16px, 2); </a:t>
            </a:r>
            <a:r>
              <a:rPr lang="en-US" dirty="0" smtClean="0"/>
              <a:t>// returns 12px</a:t>
            </a:r>
            <a:endParaRPr lang="en-US" dirty="0"/>
          </a:p>
          <a:p>
            <a:r>
              <a:rPr lang="en-US" dirty="0" smtClean="0"/>
              <a:t>Add element</a:t>
            </a:r>
            <a:r>
              <a:rPr lang="en-US" dirty="0"/>
              <a:t>: append(10px 12px 16px, 25px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Find element: </a:t>
            </a:r>
            <a:r>
              <a:rPr lang="es-ES" dirty="0" err="1" smtClean="0"/>
              <a:t>index</a:t>
            </a:r>
            <a:r>
              <a:rPr lang="es-ES" dirty="0" smtClean="0"/>
              <a:t>(1px </a:t>
            </a:r>
            <a:r>
              <a:rPr lang="es-ES" dirty="0" err="1"/>
              <a:t>solid</a:t>
            </a:r>
            <a:r>
              <a:rPr lang="es-ES" dirty="0"/>
              <a:t> red, 1px); // </a:t>
            </a:r>
            <a:r>
              <a:rPr lang="es-ES" dirty="0" err="1" smtClean="0"/>
              <a:t>returns</a:t>
            </a:r>
            <a:r>
              <a:rPr lang="es-ES" dirty="0" smtClean="0"/>
              <a:t> 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</a:t>
            </a:r>
            <a:r>
              <a:rPr lang="en-US" dirty="0"/>
              <a:t>are key-value </a:t>
            </a:r>
            <a:r>
              <a:rPr lang="en-US" dirty="0" smtClean="0"/>
              <a:t>pairs</a:t>
            </a:r>
          </a:p>
          <a:p>
            <a:r>
              <a:rPr lang="en-US" dirty="0" smtClean="0"/>
              <a:t>Example </a:t>
            </a:r>
          </a:p>
          <a:p>
            <a:pPr marL="502783" lvl="1" indent="0">
              <a:buNone/>
            </a:pPr>
            <a:r>
              <a:rPr lang="en-US" dirty="0" smtClean="0"/>
              <a:t>$</a:t>
            </a:r>
            <a:r>
              <a:rPr lang="en-US" dirty="0"/>
              <a:t>red-map: (light: #e57373, medium: #f44336, dark: #b71c1c);</a:t>
            </a:r>
          </a:p>
          <a:p>
            <a:pPr marL="502783" lvl="1" indent="0">
              <a:buNone/>
            </a:pPr>
            <a:r>
              <a:rPr lang="en-US" dirty="0" smtClean="0"/>
              <a:t>p </a:t>
            </a:r>
            <a:r>
              <a:rPr lang="en-US" dirty="0"/>
              <a:t>{</a:t>
            </a:r>
          </a:p>
          <a:p>
            <a:pPr marL="502783" lvl="1" indent="0">
              <a:buNone/>
            </a:pPr>
            <a:r>
              <a:rPr lang="en-US" dirty="0"/>
              <a:t>   color: map-get($red-map, light);</a:t>
            </a:r>
          </a:p>
          <a:p>
            <a:pPr marL="502783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SECTION-IV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  <a:p>
            <a:r>
              <a:rPr lang="en-US" dirty="0"/>
              <a:t>Selectors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Data types </a:t>
            </a:r>
          </a:p>
          <a:p>
            <a:r>
              <a:rPr lang="en-US" dirty="0"/>
              <a:t>@</a:t>
            </a:r>
            <a:r>
              <a:rPr lang="en-US" dirty="0" err="1"/>
              <a:t>mixins</a:t>
            </a:r>
            <a:endParaRPr lang="en-US" dirty="0"/>
          </a:p>
          <a:p>
            <a:r>
              <a:rPr lang="en-US" dirty="0"/>
              <a:t>@-rules</a:t>
            </a:r>
          </a:p>
          <a:p>
            <a:r>
              <a:rPr lang="en-US" dirty="0"/>
              <a:t>Control directives</a:t>
            </a:r>
          </a:p>
          <a:p>
            <a:r>
              <a:rPr lang="en-US" dirty="0"/>
              <a:t>Built-in modules</a:t>
            </a:r>
          </a:p>
        </p:txBody>
      </p:sp>
    </p:spTree>
    <p:extLst>
      <p:ext uri="{BB962C8B-B14F-4D97-AF65-F5344CB8AC3E}">
        <p14:creationId xmlns:p14="http://schemas.microsoft.com/office/powerpoint/2010/main" val="31398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Colors</a:t>
            </a:r>
          </a:p>
          <a:p>
            <a:pPr marL="365760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mixins</a:t>
            </a:r>
            <a:endParaRPr lang="en-US" dirty="0"/>
          </a:p>
          <a:p>
            <a:pPr marL="3657600" indent="0">
              <a:buNone/>
            </a:pPr>
            <a:r>
              <a:rPr lang="en-US" dirty="0" smtClean="0"/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14651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@debug #f2ece4; // #f2ece4</a:t>
            </a:r>
          </a:p>
          <a:p>
            <a:r>
              <a:rPr lang="en-US" dirty="0"/>
              <a:t>@debug #b37399aa; // </a:t>
            </a:r>
            <a:r>
              <a:rPr lang="en-US" dirty="0" err="1"/>
              <a:t>rgba</a:t>
            </a:r>
            <a:r>
              <a:rPr lang="en-US" dirty="0"/>
              <a:t>(179, 115, 153, 67%)</a:t>
            </a:r>
          </a:p>
          <a:p>
            <a:r>
              <a:rPr lang="en-US" dirty="0"/>
              <a:t>@debug </a:t>
            </a:r>
            <a:r>
              <a:rPr lang="en-US" dirty="0" err="1"/>
              <a:t>midnightblue</a:t>
            </a:r>
            <a:r>
              <a:rPr lang="en-US" dirty="0"/>
              <a:t>; // #191970</a:t>
            </a:r>
          </a:p>
          <a:p>
            <a:r>
              <a:rPr lang="en-US" dirty="0"/>
              <a:t>@debug </a:t>
            </a:r>
            <a:r>
              <a:rPr lang="en-US" dirty="0" err="1"/>
              <a:t>rgb</a:t>
            </a:r>
            <a:r>
              <a:rPr lang="en-US" dirty="0"/>
              <a:t>(204, 102, 153); // #c69</a:t>
            </a:r>
          </a:p>
          <a:p>
            <a:r>
              <a:rPr lang="en-US" dirty="0" smtClean="0"/>
              <a:t>@</a:t>
            </a:r>
            <a:r>
              <a:rPr lang="en-US" dirty="0"/>
              <a:t>debug </a:t>
            </a:r>
            <a:r>
              <a:rPr lang="en-US" dirty="0" err="1"/>
              <a:t>hsl</a:t>
            </a:r>
            <a:r>
              <a:rPr lang="en-US" dirty="0"/>
              <a:t>(228, 7%, 86%); // #</a:t>
            </a:r>
            <a:r>
              <a:rPr lang="en-US" dirty="0" err="1"/>
              <a:t>dadbdf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/>
              <a:t>venus</a:t>
            </a:r>
            <a:r>
              <a:rPr lang="en-US" dirty="0"/>
              <a:t>: #998099;</a:t>
            </a:r>
          </a:p>
          <a:p>
            <a:r>
              <a:rPr lang="en-US" dirty="0" smtClean="0"/>
              <a:t>@</a:t>
            </a:r>
            <a:r>
              <a:rPr lang="en-US" dirty="0"/>
              <a:t>debug scale-color($</a:t>
            </a:r>
            <a:r>
              <a:rPr lang="en-US" dirty="0" err="1"/>
              <a:t>venus</a:t>
            </a:r>
            <a:r>
              <a:rPr lang="en-US" dirty="0"/>
              <a:t>, $lightness: +15%); // #a893a8</a:t>
            </a:r>
          </a:p>
          <a:p>
            <a:r>
              <a:rPr lang="en-US" dirty="0"/>
              <a:t>@debug mix($</a:t>
            </a:r>
            <a:r>
              <a:rPr lang="en-US" dirty="0" err="1"/>
              <a:t>venus</a:t>
            </a:r>
            <a:r>
              <a:rPr lang="en-US" dirty="0"/>
              <a:t>, </a:t>
            </a:r>
            <a:r>
              <a:rPr lang="en-US" dirty="0" err="1"/>
              <a:t>midnightblue</a:t>
            </a:r>
            <a:r>
              <a:rPr lang="en-US" dirty="0"/>
              <a:t>); // #594d85</a:t>
            </a:r>
          </a:p>
        </p:txBody>
      </p:sp>
    </p:spTree>
    <p:extLst>
      <p:ext uri="{BB962C8B-B14F-4D97-AF65-F5344CB8AC3E}">
        <p14:creationId xmlns:p14="http://schemas.microsoft.com/office/powerpoint/2010/main" val="4144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mixins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smtClean="0"/>
              <a:t>lets </a:t>
            </a:r>
            <a:r>
              <a:rPr lang="en-US" dirty="0"/>
              <a:t>you create CSS code that is to be </a:t>
            </a:r>
            <a:r>
              <a:rPr lang="en-US" dirty="0" smtClean="0"/>
              <a:t>reused</a:t>
            </a:r>
          </a:p>
          <a:p>
            <a:r>
              <a:rPr lang="en-US" dirty="0" smtClean="0"/>
              <a:t>@include </a:t>
            </a:r>
            <a:r>
              <a:rPr lang="en-US" dirty="0"/>
              <a:t>is created to let you use (include) </a:t>
            </a:r>
            <a:r>
              <a:rPr lang="en-US" dirty="0" err="1" smtClean="0"/>
              <a:t>mixins</a:t>
            </a: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err="1" smtClean="0"/>
              <a:t>mixins</a:t>
            </a:r>
            <a:endParaRPr lang="en-US" dirty="0" smtClean="0"/>
          </a:p>
          <a:p>
            <a:pPr marL="502783" lvl="1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mixin</a:t>
            </a:r>
            <a:r>
              <a:rPr lang="en-US" dirty="0"/>
              <a:t> name {</a:t>
            </a:r>
            <a:br>
              <a:rPr lang="en-US" dirty="0"/>
            </a:br>
            <a:r>
              <a:rPr lang="en-US" dirty="0"/>
              <a:t>  property: value;</a:t>
            </a:r>
            <a:br>
              <a:rPr lang="en-US" dirty="0"/>
            </a:br>
            <a:r>
              <a:rPr lang="en-US" dirty="0"/>
              <a:t>  property: value;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mixins</a:t>
            </a:r>
            <a:endParaRPr lang="en-US" dirty="0" smtClean="0"/>
          </a:p>
          <a:p>
            <a:pPr marL="439935" lvl="1" indent="0">
              <a:buNone/>
            </a:pPr>
            <a:r>
              <a:rPr lang="en-US" dirty="0"/>
              <a:t>selector {</a:t>
            </a:r>
            <a:br>
              <a:rPr lang="en-US" dirty="0"/>
            </a:br>
            <a:r>
              <a:rPr lang="en-US" dirty="0"/>
              <a:t>  @include </a:t>
            </a:r>
            <a:r>
              <a:rPr lang="en-US" dirty="0" err="1"/>
              <a:t>mixin</a:t>
            </a:r>
            <a:r>
              <a:rPr lang="en-US" dirty="0"/>
              <a:t>-name;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63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embed </a:t>
            </a:r>
            <a:r>
              <a:rPr lang="en-US" dirty="0"/>
              <a:t>result of a </a:t>
            </a:r>
            <a:r>
              <a:rPr lang="en-US" dirty="0" err="1"/>
              <a:t>SassScript</a:t>
            </a:r>
            <a:r>
              <a:rPr lang="en-US" dirty="0"/>
              <a:t> </a:t>
            </a:r>
            <a:r>
              <a:rPr lang="en-US" dirty="0" smtClean="0"/>
              <a:t>expression</a:t>
            </a:r>
          </a:p>
          <a:p>
            <a:r>
              <a:rPr lang="en-US" dirty="0" smtClean="0"/>
              <a:t>Just </a:t>
            </a:r>
            <a:r>
              <a:rPr lang="en-US" dirty="0"/>
              <a:t>wrap </a:t>
            </a:r>
            <a:r>
              <a:rPr lang="en-US" dirty="0" smtClean="0"/>
              <a:t>expression </a:t>
            </a:r>
            <a:r>
              <a:rPr lang="en-US" dirty="0"/>
              <a:t>in </a:t>
            </a:r>
            <a:r>
              <a:rPr lang="en-US" dirty="0" smtClean="0"/>
              <a:t>#{}</a:t>
            </a:r>
          </a:p>
          <a:p>
            <a:pPr marL="502783" lvl="1" indent="0">
              <a:buNone/>
            </a:pPr>
            <a:r>
              <a:rPr lang="en-US" dirty="0"/>
              <a:t>@</a:t>
            </a:r>
            <a:r>
              <a:rPr lang="en-US" dirty="0" err="1"/>
              <a:t>mixin</a:t>
            </a:r>
            <a:r>
              <a:rPr lang="en-US" dirty="0"/>
              <a:t> interpolation($changeable, $</a:t>
            </a:r>
            <a:r>
              <a:rPr lang="en-US" dirty="0" err="1"/>
              <a:t>val</a:t>
            </a:r>
            <a:r>
              <a:rPr lang="en-US" dirty="0"/>
              <a:t>, $val2, $prop1, $prop2)</a:t>
            </a:r>
          </a:p>
          <a:p>
            <a:pPr marL="502783" lvl="1" indent="0">
              <a:buNone/>
            </a:pPr>
            <a:r>
              <a:rPr lang="en-US" dirty="0"/>
              <a:t>{</a:t>
            </a:r>
          </a:p>
          <a:p>
            <a:pPr marL="502783" lvl="1" indent="0">
              <a:buNone/>
            </a:pPr>
            <a:r>
              <a:rPr lang="en-US" dirty="0"/>
              <a:t>    background-#{$changeable}: $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502783" lvl="1" indent="0">
              <a:buNone/>
            </a:pPr>
            <a:r>
              <a:rPr lang="en-US" dirty="0"/>
              <a:t>    position: $val2;</a:t>
            </a:r>
          </a:p>
          <a:p>
            <a:pPr marL="502783" lvl="1" indent="0">
              <a:buNone/>
            </a:pPr>
            <a:r>
              <a:rPr lang="en-US" dirty="0"/>
              <a:t>    #{$prop1}: 0px; </a:t>
            </a:r>
          </a:p>
          <a:p>
            <a:pPr marL="502783" lvl="1" indent="0">
              <a:buNone/>
            </a:pPr>
            <a:r>
              <a:rPr lang="en-US" dirty="0"/>
              <a:t>    #{$prop2}: 0px;</a:t>
            </a:r>
          </a:p>
          <a:p>
            <a:pPr marL="502783" lvl="1" indent="0">
              <a:buNone/>
            </a:pPr>
            <a:r>
              <a:rPr lang="en-US" dirty="0"/>
              <a:t>}</a:t>
            </a:r>
          </a:p>
          <a:p>
            <a:pPr marL="502783" lvl="1" indent="0">
              <a:buNone/>
            </a:pPr>
            <a:r>
              <a:rPr lang="en-US" dirty="0"/>
              <a:t>.</a:t>
            </a:r>
            <a:r>
              <a:rPr lang="en-US" dirty="0" err="1"/>
              <a:t>blockarea</a:t>
            </a:r>
            <a:r>
              <a:rPr lang="en-US" dirty="0"/>
              <a:t>{</a:t>
            </a:r>
          </a:p>
          <a:p>
            <a:pPr marL="502783" lvl="1" indent="0">
              <a:buNone/>
            </a:pPr>
            <a:r>
              <a:rPr lang="en-US" dirty="0"/>
              <a:t>    @include interpolation("image", </a:t>
            </a:r>
            <a:r>
              <a:rPr lang="en-US" dirty="0" err="1"/>
              <a:t>url</a:t>
            </a:r>
            <a:r>
              <a:rPr lang="en-US" dirty="0"/>
              <a:t>("img.png"), absolute, top, right);</a:t>
            </a:r>
          </a:p>
          <a:p>
            <a:pPr marL="502783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Multiline(/*…*/) and single line(//) comment supported</a:t>
            </a:r>
          </a:p>
          <a:p>
            <a:r>
              <a:rPr lang="en-US" dirty="0" smtClean="0"/>
              <a:t>Interpolation in multiline comments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$</a:t>
            </a:r>
            <a:r>
              <a:rPr lang="en-US" dirty="0" smtClean="0"/>
              <a:t>version </a:t>
            </a:r>
            <a:r>
              <a:rPr lang="en-US" dirty="0"/>
              <a:t>: </a:t>
            </a:r>
            <a:r>
              <a:rPr lang="en-US" dirty="0" smtClean="0"/>
              <a:t>1.2.3;</a:t>
            </a:r>
            <a:endParaRPr lang="en-US" dirty="0"/>
          </a:p>
          <a:p>
            <a:pPr lvl="1"/>
            <a:r>
              <a:rPr lang="en-US" dirty="0"/>
              <a:t>/* multiline comments #{$</a:t>
            </a:r>
            <a:r>
              <a:rPr lang="en-US" dirty="0" smtClean="0"/>
              <a:t>version} */</a:t>
            </a:r>
          </a:p>
          <a:p>
            <a:r>
              <a:rPr lang="en-US" dirty="0" smtClean="0"/>
              <a:t>Output </a:t>
            </a:r>
          </a:p>
          <a:p>
            <a:pPr marL="502783" lvl="1" indent="0">
              <a:buNone/>
            </a:pPr>
            <a:r>
              <a:rPr lang="en-US" dirty="0"/>
              <a:t>/* multiline comments 1.2 */ </a:t>
            </a:r>
          </a:p>
        </p:txBody>
      </p:sp>
    </p:spTree>
    <p:extLst>
      <p:ext uri="{BB962C8B-B14F-4D97-AF65-F5344CB8AC3E}">
        <p14:creationId xmlns:p14="http://schemas.microsoft.com/office/powerpoint/2010/main" val="36819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SECTION-VI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@rules</a:t>
            </a:r>
          </a:p>
          <a:p>
            <a:pPr marL="3657600" indent="0">
              <a:buNone/>
            </a:pPr>
            <a:r>
              <a:rPr lang="en-US" dirty="0" smtClean="0"/>
              <a:t>Directives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@-Rules and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Sass rule Directiv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16"/>
          <a:stretch/>
        </p:blipFill>
        <p:spPr bwMode="auto">
          <a:xfrm>
            <a:off x="3505200" y="1295665"/>
            <a:ext cx="2362200" cy="360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/>
              <a:t>import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code can be stored in separate files</a:t>
            </a:r>
          </a:p>
          <a:p>
            <a:r>
              <a:rPr lang="en-US" dirty="0" smtClean="0"/>
              <a:t>@</a:t>
            </a:r>
            <a:r>
              <a:rPr lang="en-US" dirty="0"/>
              <a:t>import </a:t>
            </a:r>
            <a:r>
              <a:rPr lang="en-US" dirty="0" smtClean="0"/>
              <a:t>allows </a:t>
            </a:r>
            <a:r>
              <a:rPr lang="en-US" dirty="0"/>
              <a:t>you to include </a:t>
            </a:r>
            <a:r>
              <a:rPr lang="en-US" dirty="0" smtClean="0"/>
              <a:t>content </a:t>
            </a:r>
            <a:r>
              <a:rPr lang="en-US" dirty="0"/>
              <a:t>of one file in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Extra HTTP </a:t>
            </a:r>
            <a:r>
              <a:rPr lang="en-US" dirty="0"/>
              <a:t>request each time you call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Sass </a:t>
            </a:r>
            <a:r>
              <a:rPr lang="en-US" dirty="0"/>
              <a:t>@import directive includes </a:t>
            </a:r>
            <a:r>
              <a:rPr lang="en-US" dirty="0" smtClean="0"/>
              <a:t>file </a:t>
            </a:r>
            <a:r>
              <a:rPr lang="en-US" dirty="0"/>
              <a:t>in </a:t>
            </a:r>
            <a:r>
              <a:rPr lang="en-US" dirty="0" smtClean="0"/>
              <a:t>CSS</a:t>
            </a:r>
            <a:r>
              <a:rPr lang="en-US" dirty="0"/>
              <a:t>; so no extra HTTP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@import filename</a:t>
            </a:r>
          </a:p>
          <a:p>
            <a:pPr marL="502783" lvl="1" indent="0">
              <a:buNone/>
            </a:pPr>
            <a:r>
              <a:rPr lang="nn-NO" dirty="0" smtClean="0"/>
              <a:t>@</a:t>
            </a:r>
            <a:r>
              <a:rPr lang="nn-NO" dirty="0"/>
              <a:t>import "variables";</a:t>
            </a:r>
            <a:br>
              <a:rPr lang="nn-NO" dirty="0"/>
            </a:br>
            <a:r>
              <a:rPr lang="nn-NO" dirty="0"/>
              <a:t>@import "colors";</a:t>
            </a:r>
            <a:br>
              <a:rPr lang="nn-NO" dirty="0"/>
            </a:br>
            <a:r>
              <a:rPr lang="nn-NO" dirty="0"/>
              <a:t>@import "reset";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</a:t>
            </a:r>
            <a:r>
              <a:rPr lang="en-US" dirty="0" smtClean="0"/>
              <a:t>Partials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Sass </a:t>
            </a:r>
            <a:r>
              <a:rPr lang="en-US" dirty="0" err="1"/>
              <a:t>transpiles</a:t>
            </a:r>
            <a:r>
              <a:rPr lang="en-US" dirty="0"/>
              <a:t> </a:t>
            </a:r>
            <a:r>
              <a:rPr lang="en-US" dirty="0" err="1" smtClean="0"/>
              <a:t>all.scss</a:t>
            </a:r>
            <a:r>
              <a:rPr lang="en-US" dirty="0" smtClean="0"/>
              <a:t> </a:t>
            </a:r>
            <a:r>
              <a:rPr lang="en-US" dirty="0"/>
              <a:t>files </a:t>
            </a:r>
            <a:r>
              <a:rPr lang="en-US" dirty="0" smtClean="0"/>
              <a:t>directly </a:t>
            </a:r>
          </a:p>
          <a:p>
            <a:r>
              <a:rPr lang="en-US" dirty="0" smtClean="0"/>
              <a:t>However</a:t>
            </a:r>
            <a:r>
              <a:rPr lang="en-US" dirty="0"/>
              <a:t>, when you want to import a file, you do not need </a:t>
            </a:r>
            <a:r>
              <a:rPr lang="en-US" dirty="0" smtClean="0"/>
              <a:t>file </a:t>
            </a:r>
            <a:r>
              <a:rPr lang="en-US" dirty="0"/>
              <a:t>to be </a:t>
            </a:r>
            <a:r>
              <a:rPr lang="en-US" dirty="0" err="1"/>
              <a:t>transpiled</a:t>
            </a:r>
            <a:r>
              <a:rPr lang="en-US" dirty="0"/>
              <a:t> </a:t>
            </a:r>
            <a:r>
              <a:rPr lang="en-US" dirty="0" smtClean="0"/>
              <a:t>directly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start </a:t>
            </a:r>
            <a:r>
              <a:rPr lang="en-US" dirty="0" smtClean="0"/>
              <a:t>filename </a:t>
            </a:r>
            <a:r>
              <a:rPr lang="en-US" dirty="0"/>
              <a:t>with an underscore, Sass will not </a:t>
            </a:r>
            <a:r>
              <a:rPr lang="en-US" dirty="0" err="1"/>
              <a:t>transpile</a:t>
            </a:r>
            <a:r>
              <a:rPr lang="en-US" dirty="0"/>
              <a:t> </a:t>
            </a:r>
            <a:r>
              <a:rPr lang="en-US" dirty="0" smtClean="0"/>
              <a:t>it </a:t>
            </a:r>
          </a:p>
          <a:p>
            <a:r>
              <a:rPr lang="en-US" dirty="0" smtClean="0"/>
              <a:t>Partial Sass </a:t>
            </a:r>
            <a:r>
              <a:rPr lang="en-US" dirty="0"/>
              <a:t>file is named with </a:t>
            </a:r>
            <a:r>
              <a:rPr lang="en-US" dirty="0" smtClean="0"/>
              <a:t>leading underscore (</a:t>
            </a:r>
            <a:r>
              <a:rPr lang="en-US" dirty="0"/>
              <a:t>_</a:t>
            </a:r>
            <a:r>
              <a:rPr lang="en-US" dirty="0" err="1" smtClean="0"/>
              <a:t>colors.scss</a:t>
            </a:r>
            <a:r>
              <a:rPr lang="en-US" dirty="0" smtClean="0"/>
              <a:t>)</a:t>
            </a:r>
          </a:p>
          <a:p>
            <a:r>
              <a:rPr lang="en-US" dirty="0"/>
              <a:t>This file will not be </a:t>
            </a:r>
            <a:r>
              <a:rPr lang="en-US" dirty="0" err="1"/>
              <a:t>transpiled</a:t>
            </a:r>
            <a:r>
              <a:rPr lang="en-US" dirty="0"/>
              <a:t> directly to "colors.css"</a:t>
            </a:r>
          </a:p>
        </p:txBody>
      </p:sp>
    </p:spTree>
    <p:extLst>
      <p:ext uri="{BB962C8B-B14F-4D97-AF65-F5344CB8AC3E}">
        <p14:creationId xmlns:p14="http://schemas.microsoft.com/office/powerpoint/2010/main" val="40756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Node</a:t>
            </a:r>
          </a:p>
          <a:p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media </a:t>
            </a:r>
            <a:r>
              <a:rPr lang="en-US" dirty="0"/>
              <a:t>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/>
              <a:t>media </a:t>
            </a:r>
            <a:r>
              <a:rPr lang="en-US" dirty="0" smtClean="0"/>
              <a:t>is </a:t>
            </a:r>
            <a:r>
              <a:rPr lang="en-US" dirty="0"/>
              <a:t>used to set style rules to different media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Sass </a:t>
            </a:r>
            <a:r>
              <a:rPr lang="en-US" dirty="0"/>
              <a:t>both </a:t>
            </a:r>
            <a:r>
              <a:rPr lang="en-US" dirty="0" smtClean="0"/>
              <a:t>supports and extends @media rules</a:t>
            </a:r>
          </a:p>
          <a:p>
            <a:pPr marL="502783" lvl="1" indent="0">
              <a:buNone/>
            </a:pPr>
            <a:r>
              <a:rPr lang="en-US" dirty="0"/>
              <a:t>h2{  </a:t>
            </a:r>
          </a:p>
          <a:p>
            <a:pPr marL="502783" lvl="1" indent="0">
              <a:buNone/>
            </a:pPr>
            <a:r>
              <a:rPr lang="en-US" dirty="0"/>
              <a:t>color: violet;  </a:t>
            </a:r>
          </a:p>
          <a:p>
            <a:pPr marL="502783" lvl="1" indent="0">
              <a:buNone/>
            </a:pPr>
            <a:r>
              <a:rPr lang="en-US" dirty="0"/>
              <a:t>}  </a:t>
            </a:r>
          </a:p>
          <a:p>
            <a:pPr marL="502783" lvl="1" indent="0">
              <a:buNone/>
            </a:pPr>
            <a:r>
              <a:rPr lang="en-US" dirty="0"/>
              <a:t>.style{  </a:t>
            </a:r>
          </a:p>
          <a:p>
            <a:pPr marL="502783" lvl="1" indent="0">
              <a:buNone/>
            </a:pPr>
            <a:r>
              <a:rPr lang="en-US" dirty="0"/>
              <a:t>width: 500px;  </a:t>
            </a:r>
          </a:p>
          <a:p>
            <a:pPr marL="502783" lvl="1" indent="0">
              <a:buNone/>
            </a:pPr>
            <a:r>
              <a:rPr lang="en-US" dirty="0"/>
              <a:t>@media screen and (orientation: portrait){  </a:t>
            </a:r>
          </a:p>
          <a:p>
            <a:pPr marL="502783" lvl="1" indent="0">
              <a:buNone/>
            </a:pPr>
            <a:r>
              <a:rPr lang="en-US" dirty="0"/>
              <a:t>width:200px;  </a:t>
            </a:r>
          </a:p>
          <a:p>
            <a:pPr marL="502783" lvl="1" indent="0">
              <a:buNone/>
            </a:pPr>
            <a:r>
              <a:rPr lang="en-US" dirty="0"/>
              <a:t>margin-left: 80px;  </a:t>
            </a:r>
          </a:p>
          <a:p>
            <a:pPr marL="502783" lvl="1" indent="0">
              <a:buNone/>
            </a:pPr>
            <a:r>
              <a:rPr lang="en-US" dirty="0"/>
              <a:t>}  </a:t>
            </a:r>
          </a:p>
          <a:p>
            <a:pPr marL="502783" lvl="1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define function</a:t>
            </a:r>
          </a:p>
          <a:p>
            <a:pPr marL="502783" lvl="1" indent="0">
              <a:buNone/>
            </a:pPr>
            <a:r>
              <a:rPr lang="en-US" dirty="0"/>
              <a:t>@function fun($</a:t>
            </a:r>
            <a:r>
              <a:rPr lang="en-US" dirty="0" err="1"/>
              <a:t>num</a:t>
            </a:r>
            <a:r>
              <a:rPr lang="en-US" dirty="0"/>
              <a:t>){</a:t>
            </a:r>
          </a:p>
          <a:p>
            <a:pPr marL="502783" lvl="1" indent="0">
              <a:buNone/>
            </a:pPr>
            <a:r>
              <a:rPr lang="en-US" dirty="0"/>
              <a:t>    @return $</a:t>
            </a:r>
            <a:r>
              <a:rPr lang="en-US" dirty="0" err="1"/>
              <a:t>num</a:t>
            </a:r>
            <a:r>
              <a:rPr lang="en-US" dirty="0"/>
              <a:t>*$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502783" lvl="1" indent="0">
              <a:buNone/>
            </a:pPr>
            <a:r>
              <a:rPr lang="en-US" dirty="0"/>
              <a:t>}</a:t>
            </a:r>
          </a:p>
          <a:p>
            <a:pPr marL="502783" lvl="1" indent="0">
              <a:buNone/>
            </a:pPr>
            <a:r>
              <a:rPr lang="en-US" dirty="0"/>
              <a:t>@debug 'square of 5 is : '+ fun(5)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@extend </a:t>
            </a:r>
            <a:r>
              <a:rPr lang="en-US" dirty="0"/>
              <a:t>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/>
              <a:t>extend directive lets </a:t>
            </a:r>
            <a:r>
              <a:rPr lang="en-US" dirty="0" smtClean="0"/>
              <a:t>share </a:t>
            </a:r>
            <a:r>
              <a:rPr lang="en-US" dirty="0"/>
              <a:t>set of CSS properties from one selector to </a:t>
            </a:r>
            <a:r>
              <a:rPr lang="en-US" dirty="0" smtClean="0"/>
              <a:t>another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/>
              <a:t>extend </a:t>
            </a:r>
            <a:r>
              <a:rPr lang="en-US" dirty="0" smtClean="0"/>
              <a:t>is </a:t>
            </a:r>
            <a:r>
              <a:rPr lang="en-US" dirty="0"/>
              <a:t>useful if you have almost identically styled </a:t>
            </a:r>
            <a:r>
              <a:rPr lang="en-US" dirty="0" smtClean="0"/>
              <a:t>that </a:t>
            </a:r>
            <a:r>
              <a:rPr lang="en-US" dirty="0"/>
              <a:t>only </a:t>
            </a:r>
            <a:r>
              <a:rPr lang="en-US" dirty="0" smtClean="0"/>
              <a:t>differs little</a:t>
            </a:r>
            <a:endParaRPr lang="en-US" dirty="0"/>
          </a:p>
          <a:p>
            <a:pPr marL="502783" lvl="1" indent="0">
              <a:buNone/>
            </a:pPr>
            <a:endParaRPr lang="en-US" dirty="0" smtClean="0"/>
          </a:p>
          <a:p>
            <a:pPr marL="502783" lvl="1" indent="0">
              <a:buNone/>
            </a:pPr>
            <a:r>
              <a:rPr lang="en-US" dirty="0" smtClean="0"/>
              <a:t>.</a:t>
            </a:r>
            <a:r>
              <a:rPr lang="en-US" dirty="0"/>
              <a:t>button-basic  {</a:t>
            </a:r>
            <a:br>
              <a:rPr lang="en-US" dirty="0"/>
            </a:br>
            <a:r>
              <a:rPr lang="en-US" dirty="0"/>
              <a:t>  border: none;</a:t>
            </a:r>
            <a:br>
              <a:rPr lang="en-US" dirty="0"/>
            </a:br>
            <a:r>
              <a:rPr lang="en-US" dirty="0"/>
              <a:t>  padding: 15px 30px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.button-report  {</a:t>
            </a:r>
            <a:br>
              <a:rPr lang="en-US" dirty="0"/>
            </a:br>
            <a:r>
              <a:rPr lang="en-US" dirty="0"/>
              <a:t>  @extend .button-basic;</a:t>
            </a:r>
            <a:br>
              <a:rPr lang="en-US" dirty="0"/>
            </a:br>
            <a:r>
              <a:rPr lang="en-US" dirty="0"/>
              <a:t>  background-color: red;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.button-submit  {</a:t>
            </a:r>
            <a:br>
              <a:rPr lang="en-US" dirty="0"/>
            </a:br>
            <a:r>
              <a:rPr lang="en-US" dirty="0"/>
              <a:t>  @extend .button-basic;</a:t>
            </a:r>
            <a:br>
              <a:rPr lang="en-US" dirty="0"/>
            </a:br>
            <a:r>
              <a:rPr lang="en-US" dirty="0"/>
              <a:t>  background-color: green;</a:t>
            </a:r>
            <a:br>
              <a:rPr lang="en-US" dirty="0"/>
            </a:br>
            <a:r>
              <a:rPr lang="en-US" dirty="0"/>
              <a:t>  color: white;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7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debug </a:t>
            </a:r>
            <a:r>
              <a:rPr lang="en-US" dirty="0"/>
              <a:t>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@debug </a:t>
            </a:r>
            <a:r>
              <a:rPr lang="en-US" dirty="0"/>
              <a:t>is used to detect </a:t>
            </a:r>
            <a:r>
              <a:rPr lang="en-US" dirty="0" smtClean="0"/>
              <a:t>errors </a:t>
            </a:r>
          </a:p>
          <a:p>
            <a:endParaRPr lang="en-US" dirty="0"/>
          </a:p>
          <a:p>
            <a:pPr marL="502783" lvl="1" indent="0">
              <a:buNone/>
            </a:pPr>
            <a:r>
              <a:rPr lang="en-US" dirty="0"/>
              <a:t>$font-sizes: 10px + 20px;  </a:t>
            </a:r>
          </a:p>
          <a:p>
            <a:pPr marL="502783" lvl="1" indent="0">
              <a:buNone/>
            </a:pPr>
            <a:r>
              <a:rPr lang="en-US" dirty="0"/>
              <a:t>$style: (  </a:t>
            </a:r>
          </a:p>
          <a:p>
            <a:pPr marL="502783" lvl="1" indent="0">
              <a:buNone/>
            </a:pPr>
            <a:r>
              <a:rPr lang="en-US" dirty="0"/>
              <a:t>  color: #bdc3c7  </a:t>
            </a:r>
          </a:p>
          <a:p>
            <a:pPr marL="502783" lvl="1" indent="0">
              <a:buNone/>
            </a:pPr>
            <a:r>
              <a:rPr lang="en-US" dirty="0"/>
              <a:t>);  </a:t>
            </a:r>
          </a:p>
          <a:p>
            <a:pPr marL="502783" lvl="1" indent="0">
              <a:buNone/>
            </a:pPr>
            <a:r>
              <a:rPr lang="en-US" dirty="0"/>
              <a:t>.container{  </a:t>
            </a:r>
          </a:p>
          <a:p>
            <a:pPr marL="502783" lvl="1" indent="0">
              <a:buNone/>
            </a:pPr>
            <a:r>
              <a:rPr lang="en-US" dirty="0"/>
              <a:t>  @debug $style;  </a:t>
            </a:r>
          </a:p>
          <a:p>
            <a:pPr marL="502783" lvl="1" indent="0">
              <a:buNone/>
            </a:pPr>
            <a:r>
              <a:rPr lang="en-US" dirty="0"/>
              <a:t>  @debug $font-sizes;  </a:t>
            </a:r>
          </a:p>
          <a:p>
            <a:pPr marL="502783" lvl="1" indent="0">
              <a:buNone/>
            </a:pPr>
            <a:r>
              <a:rPr lang="en-US" dirty="0"/>
              <a:t>}   </a:t>
            </a:r>
          </a:p>
        </p:txBody>
      </p:sp>
    </p:spTree>
    <p:extLst>
      <p:ext uri="{BB962C8B-B14F-4D97-AF65-F5344CB8AC3E}">
        <p14:creationId xmlns:p14="http://schemas.microsoft.com/office/powerpoint/2010/main" val="30345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warn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@warn is </a:t>
            </a:r>
            <a:r>
              <a:rPr lang="en-US" dirty="0"/>
              <a:t>used </a:t>
            </a:r>
            <a:r>
              <a:rPr lang="en-US" dirty="0" smtClean="0"/>
              <a:t>to give </a:t>
            </a:r>
            <a:r>
              <a:rPr lang="en-US" dirty="0"/>
              <a:t>cautionary advice to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It </a:t>
            </a:r>
            <a:r>
              <a:rPr lang="en-US" dirty="0"/>
              <a:t>displays </a:t>
            </a:r>
            <a:r>
              <a:rPr lang="en-US" dirty="0" smtClean="0"/>
              <a:t>value </a:t>
            </a:r>
            <a:r>
              <a:rPr lang="en-US" dirty="0"/>
              <a:t>of </a:t>
            </a:r>
            <a:r>
              <a:rPr lang="en-US" dirty="0" err="1" smtClean="0"/>
              <a:t>SassScript</a:t>
            </a:r>
            <a:r>
              <a:rPr lang="en-US" dirty="0" smtClean="0"/>
              <a:t> </a:t>
            </a:r>
            <a:r>
              <a:rPr lang="en-US" dirty="0"/>
              <a:t>expression to </a:t>
            </a:r>
            <a:r>
              <a:rPr lang="en-US" dirty="0" smtClean="0"/>
              <a:t>standard </a:t>
            </a:r>
            <a:r>
              <a:rPr lang="en-US" dirty="0"/>
              <a:t>error output </a:t>
            </a:r>
            <a:r>
              <a:rPr lang="en-US" dirty="0" smtClean="0"/>
              <a:t>stream</a:t>
            </a:r>
            <a:endParaRPr lang="en-US" dirty="0"/>
          </a:p>
          <a:p>
            <a:r>
              <a:rPr lang="en-US" dirty="0"/>
              <a:t>There are two specific differences between </a:t>
            </a:r>
            <a:r>
              <a:rPr lang="en-US" b="1" dirty="0"/>
              <a:t>@warn and @debug:</a:t>
            </a:r>
            <a:endParaRPr lang="en-US" dirty="0"/>
          </a:p>
          <a:p>
            <a:r>
              <a:rPr lang="en-US" dirty="0"/>
              <a:t>Warning can be turned off with </a:t>
            </a:r>
            <a:r>
              <a:rPr lang="en-US" dirty="0" smtClean="0"/>
              <a:t>–quiet</a:t>
            </a:r>
          </a:p>
          <a:p>
            <a:r>
              <a:rPr lang="en-US" dirty="0" smtClean="0"/>
              <a:t>@</a:t>
            </a:r>
            <a:r>
              <a:rPr lang="en-US" dirty="0"/>
              <a:t>warn directive provides </a:t>
            </a:r>
            <a:r>
              <a:rPr lang="en-US" dirty="0" smtClean="0"/>
              <a:t>printed </a:t>
            </a:r>
            <a:r>
              <a:rPr lang="en-US" dirty="0"/>
              <a:t>output along with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Example </a:t>
            </a:r>
          </a:p>
          <a:p>
            <a:pPr marL="502783" lvl="1" indent="0">
              <a:buNone/>
            </a:pPr>
            <a:r>
              <a:rPr lang="en-US" dirty="0"/>
              <a:t>$main-color:  #bdc3c7;  </a:t>
            </a:r>
          </a:p>
          <a:p>
            <a:pPr marL="502783" lvl="1" indent="0">
              <a:buNone/>
            </a:pPr>
            <a:r>
              <a:rPr lang="en-US" dirty="0"/>
              <a:t>@warn "Darker: " darken($main-color, 30%);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@error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@error directive is used when you want to display </a:t>
            </a:r>
            <a:r>
              <a:rPr lang="en-US" dirty="0" smtClean="0"/>
              <a:t>errors</a:t>
            </a:r>
          </a:p>
          <a:p>
            <a:pPr marL="502783" lvl="1" indent="0">
              <a:buNone/>
            </a:pPr>
            <a:r>
              <a:rPr lang="en-US" dirty="0"/>
              <a:t>$colors: (  </a:t>
            </a:r>
          </a:p>
          <a:p>
            <a:pPr marL="502783" lvl="1" indent="0">
              <a:buNone/>
            </a:pPr>
            <a:r>
              <a:rPr lang="en-US" dirty="0"/>
              <a:t>  blue: #c0392b,  </a:t>
            </a:r>
          </a:p>
          <a:p>
            <a:pPr marL="502783" lvl="1" indent="0">
              <a:buNone/>
            </a:pPr>
            <a:r>
              <a:rPr lang="en-US" dirty="0"/>
              <a:t>  black: #2980b9,  </a:t>
            </a:r>
          </a:p>
          <a:p>
            <a:pPr marL="502783" lvl="1" indent="0">
              <a:buNone/>
            </a:pPr>
            <a:r>
              <a:rPr lang="en-US" dirty="0"/>
              <a:t>);  </a:t>
            </a:r>
          </a:p>
          <a:p>
            <a:pPr marL="502783" lvl="1" indent="0">
              <a:buNone/>
            </a:pPr>
            <a:r>
              <a:rPr lang="en-US" dirty="0"/>
              <a:t>@function style-variation($style) {  </a:t>
            </a:r>
          </a:p>
          <a:p>
            <a:pPr marL="502783" lvl="1" indent="0">
              <a:buNone/>
            </a:pPr>
            <a:r>
              <a:rPr lang="en-US" dirty="0"/>
              <a:t>  @if map-has-key($colors, $style) {  </a:t>
            </a:r>
          </a:p>
          <a:p>
            <a:pPr marL="502783" lvl="1" indent="0">
              <a:buNone/>
            </a:pPr>
            <a:r>
              <a:rPr lang="en-US" dirty="0"/>
              <a:t>    @return map-get($colors, $style);  </a:t>
            </a:r>
          </a:p>
          <a:p>
            <a:pPr marL="502783" lvl="1" indent="0">
              <a:buNone/>
            </a:pPr>
            <a:r>
              <a:rPr lang="en-US" dirty="0"/>
              <a:t>  }  </a:t>
            </a:r>
          </a:p>
          <a:p>
            <a:pPr marL="502783" lvl="1" indent="0">
              <a:buNone/>
            </a:pPr>
            <a:r>
              <a:rPr lang="en-US" dirty="0"/>
              <a:t>  @error "Invalid color: '#{$style}'.";  </a:t>
            </a:r>
          </a:p>
          <a:p>
            <a:pPr marL="502783" lvl="1" indent="0">
              <a:buNone/>
            </a:pPr>
            <a:r>
              <a:rPr lang="en-US" dirty="0"/>
              <a:t>}  </a:t>
            </a:r>
          </a:p>
          <a:p>
            <a:pPr marL="502783" lvl="1" indent="0">
              <a:buNone/>
            </a:pPr>
            <a:r>
              <a:rPr lang="en-US" dirty="0"/>
              <a:t>.container {  </a:t>
            </a:r>
          </a:p>
          <a:p>
            <a:pPr marL="502783" lvl="1" indent="0">
              <a:buNone/>
            </a:pPr>
            <a:r>
              <a:rPr lang="en-US" dirty="0"/>
              <a:t>  style: style-variation(white);  </a:t>
            </a:r>
          </a:p>
          <a:p>
            <a:pPr marL="502783" lvl="1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SECTION-VI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SECTION-VII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Control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 control directives and expressions facilitate you to use styling based on some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Control </a:t>
            </a:r>
            <a:r>
              <a:rPr lang="en-US" dirty="0"/>
              <a:t>directives are </a:t>
            </a:r>
            <a:r>
              <a:rPr lang="en-US" dirty="0" smtClean="0"/>
              <a:t>part </a:t>
            </a:r>
            <a:r>
              <a:rPr lang="en-US" dirty="0"/>
              <a:t>of compass </a:t>
            </a:r>
            <a:r>
              <a:rPr lang="en-US" dirty="0" smtClean="0"/>
              <a:t>libraries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42" y="1839119"/>
            <a:ext cx="34956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dirty="0"/>
              <a:t>() function is based on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Result of function </a:t>
            </a:r>
            <a:r>
              <a:rPr lang="en-US" dirty="0"/>
              <a:t>depends on either </a:t>
            </a:r>
            <a:r>
              <a:rPr lang="en-US" dirty="0" smtClean="0"/>
              <a:t>outcome </a:t>
            </a:r>
            <a:r>
              <a:rPr lang="en-US" dirty="0"/>
              <a:t>is true or </a:t>
            </a:r>
            <a:r>
              <a:rPr lang="en-US" dirty="0" smtClean="0"/>
              <a:t>false</a:t>
            </a:r>
            <a:endParaRPr lang="en-US" dirty="0"/>
          </a:p>
          <a:p>
            <a:pPr marL="502783" lvl="1" indent="0">
              <a:buNone/>
            </a:pPr>
            <a:r>
              <a:rPr lang="en-US" dirty="0"/>
              <a:t>h2{  </a:t>
            </a:r>
          </a:p>
          <a:p>
            <a:pPr marL="502783" lvl="1" indent="0">
              <a:buNone/>
            </a:pPr>
            <a:r>
              <a:rPr lang="en-US" dirty="0"/>
              <a:t>    color: if( 1 + 1 == 3 , green , red);  </a:t>
            </a:r>
          </a:p>
          <a:p>
            <a:pPr marL="502783" lvl="1" indent="0">
              <a:buNone/>
            </a:pPr>
            <a:r>
              <a:rPr lang="en-US" dirty="0"/>
              <a:t> }  </a:t>
            </a:r>
          </a:p>
        </p:txBody>
      </p:sp>
    </p:spTree>
    <p:extLst>
      <p:ext uri="{BB962C8B-B14F-4D97-AF65-F5344CB8AC3E}">
        <p14:creationId xmlns:p14="http://schemas.microsoft.com/office/powerpoint/2010/main" val="7622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@if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@if specifies execution </a:t>
            </a:r>
            <a:r>
              <a:rPr lang="en-US" dirty="0"/>
              <a:t>of code statements according to </a:t>
            </a:r>
            <a:r>
              <a:rPr lang="en-US" dirty="0" smtClean="0"/>
              <a:t>result of expression</a:t>
            </a:r>
          </a:p>
          <a:p>
            <a:r>
              <a:rPr lang="en-US" dirty="0" smtClean="0"/>
              <a:t>@</a:t>
            </a:r>
            <a:r>
              <a:rPr lang="en-US" dirty="0"/>
              <a:t>if </a:t>
            </a:r>
            <a:r>
              <a:rPr lang="en-US" dirty="0" smtClean="0"/>
              <a:t>can </a:t>
            </a:r>
            <a:r>
              <a:rPr lang="en-US" dirty="0"/>
              <a:t>be used with several @if else statements and one @else </a:t>
            </a:r>
            <a:r>
              <a:rPr lang="en-US" dirty="0" smtClean="0"/>
              <a:t>statement</a:t>
            </a:r>
            <a:endParaRPr lang="en-US" dirty="0"/>
          </a:p>
          <a:p>
            <a:r>
              <a:rPr lang="en-US" dirty="0"/>
              <a:t>There are two types of @if directive:</a:t>
            </a:r>
          </a:p>
          <a:p>
            <a:pPr lvl="1"/>
            <a:r>
              <a:rPr lang="en-US" dirty="0"/>
              <a:t>@if directive</a:t>
            </a:r>
          </a:p>
          <a:p>
            <a:pPr lvl="1"/>
            <a:r>
              <a:rPr lang="en-US" dirty="0"/>
              <a:t>@else if directive</a:t>
            </a:r>
          </a:p>
          <a:p>
            <a:r>
              <a:rPr lang="en-US" dirty="0" smtClean="0"/>
              <a:t>Example</a:t>
            </a:r>
          </a:p>
          <a:p>
            <a:pPr marL="502783" lvl="1" indent="0">
              <a:buNone/>
            </a:pPr>
            <a:r>
              <a:rPr lang="en-US" dirty="0" smtClean="0"/>
              <a:t>h2</a:t>
            </a:r>
            <a:r>
              <a:rPr lang="en-US" dirty="0"/>
              <a:t> {  </a:t>
            </a:r>
          </a:p>
          <a:p>
            <a:pPr marL="502783" lvl="1" indent="0">
              <a:buNone/>
            </a:pPr>
            <a:r>
              <a:rPr lang="en-US" dirty="0"/>
              <a:t>    @if 1 + 1 == 2 { border: 1px solid;  }  </a:t>
            </a:r>
          </a:p>
          <a:p>
            <a:pPr marL="502783" lvl="1" indent="0">
              <a:buNone/>
            </a:pPr>
            <a:r>
              <a:rPr lang="en-US" dirty="0"/>
              <a:t>    @if 5 &lt; 3      { border: 2px dotted; }  </a:t>
            </a:r>
          </a:p>
          <a:p>
            <a:pPr marL="502783" lvl="1" indent="0">
              <a:buNone/>
            </a:pPr>
            <a:r>
              <a:rPr lang="en-US" dirty="0"/>
              <a:t>    @if null       { border: 3px double; }  </a:t>
            </a:r>
          </a:p>
          <a:p>
            <a:pPr marL="502783" lvl="1" indent="0">
              <a:buNone/>
            </a:pPr>
            <a:r>
              <a:rPr lang="en-US" dirty="0"/>
              <a:t>  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@else-if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783" lvl="1" indent="0">
              <a:buNone/>
            </a:pPr>
            <a:r>
              <a:rPr lang="en-US" dirty="0"/>
              <a:t>$type: monster;  </a:t>
            </a:r>
          </a:p>
          <a:p>
            <a:pPr marL="502783" lvl="1" indent="0">
              <a:buNone/>
            </a:pPr>
            <a:r>
              <a:rPr lang="en-US" dirty="0"/>
              <a:t>p {  </a:t>
            </a:r>
          </a:p>
          <a:p>
            <a:pPr marL="502783" lvl="1" indent="0">
              <a:buNone/>
            </a:pPr>
            <a:r>
              <a:rPr lang="en-US" dirty="0"/>
              <a:t>  @if $type == ocean {  </a:t>
            </a:r>
          </a:p>
          <a:p>
            <a:pPr marL="502783" lvl="1" indent="0">
              <a:buNone/>
            </a:pPr>
            <a:r>
              <a:rPr lang="en-US" dirty="0"/>
              <a:t>    color: blue;  </a:t>
            </a:r>
          </a:p>
          <a:p>
            <a:pPr marL="502783" lvl="1" indent="0">
              <a:buNone/>
            </a:pPr>
            <a:r>
              <a:rPr lang="en-US" dirty="0"/>
              <a:t>  } @else if $type == matador {  </a:t>
            </a:r>
          </a:p>
          <a:p>
            <a:pPr marL="502783" lvl="1" indent="0">
              <a:buNone/>
            </a:pPr>
            <a:r>
              <a:rPr lang="en-US" dirty="0"/>
              <a:t>    color: red;  </a:t>
            </a:r>
          </a:p>
          <a:p>
            <a:pPr marL="502783" lvl="1" indent="0">
              <a:buNone/>
            </a:pPr>
            <a:r>
              <a:rPr lang="en-US" dirty="0"/>
              <a:t>  } @else if $type == monster {  </a:t>
            </a:r>
          </a:p>
          <a:p>
            <a:pPr marL="502783" lvl="1" indent="0">
              <a:buNone/>
            </a:pPr>
            <a:r>
              <a:rPr lang="en-US" dirty="0"/>
              <a:t>    color: green;  </a:t>
            </a:r>
          </a:p>
          <a:p>
            <a:pPr marL="502783" lvl="1" indent="0">
              <a:buNone/>
            </a:pPr>
            <a:r>
              <a:rPr lang="en-US" dirty="0"/>
              <a:t>  } @else {  </a:t>
            </a:r>
          </a:p>
          <a:p>
            <a:pPr marL="502783" lvl="1" indent="0">
              <a:buNone/>
            </a:pPr>
            <a:r>
              <a:rPr lang="en-US" dirty="0"/>
              <a:t>    color: black;  </a:t>
            </a:r>
          </a:p>
          <a:p>
            <a:pPr marL="502783" lvl="1" indent="0">
              <a:buNone/>
            </a:pPr>
            <a:r>
              <a:rPr lang="en-US" dirty="0"/>
              <a:t>  }  </a:t>
            </a:r>
          </a:p>
          <a:p>
            <a:pPr marL="502783" lvl="1" indent="0">
              <a:buNone/>
            </a:pPr>
            <a:r>
              <a:rPr lang="en-US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9800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@for </a:t>
            </a:r>
            <a:r>
              <a:rPr lang="en-US" dirty="0"/>
              <a:t>facilitates you to generate </a:t>
            </a:r>
            <a:r>
              <a:rPr lang="en-US" dirty="0" smtClean="0"/>
              <a:t>style in loop</a:t>
            </a:r>
          </a:p>
          <a:p>
            <a:r>
              <a:rPr lang="en-US" dirty="0" smtClean="0"/>
              <a:t>It </a:t>
            </a:r>
            <a:r>
              <a:rPr lang="en-US" dirty="0"/>
              <a:t>is used when you require repeatedly set of </a:t>
            </a:r>
            <a:r>
              <a:rPr lang="en-US" dirty="0" smtClean="0"/>
              <a:t>styles</a:t>
            </a:r>
          </a:p>
          <a:p>
            <a:r>
              <a:rPr lang="en-US" dirty="0" smtClean="0"/>
              <a:t>It </a:t>
            </a:r>
            <a:r>
              <a:rPr lang="en-US" dirty="0"/>
              <a:t>uses counter variable to set </a:t>
            </a:r>
            <a:r>
              <a:rPr lang="en-US" dirty="0" smtClean="0"/>
              <a:t>output </a:t>
            </a:r>
            <a:r>
              <a:rPr lang="en-US" dirty="0"/>
              <a:t>for each </a:t>
            </a:r>
            <a:r>
              <a:rPr lang="en-US" dirty="0" smtClean="0"/>
              <a:t>iteration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two types of keywords used for @for directive:</a:t>
            </a:r>
          </a:p>
          <a:p>
            <a:pPr lvl="1"/>
            <a:r>
              <a:rPr lang="en-US" dirty="0"/>
              <a:t>Through</a:t>
            </a:r>
          </a:p>
          <a:p>
            <a:pPr lvl="1"/>
            <a:r>
              <a:rPr lang="en-US" dirty="0"/>
              <a:t>To</a:t>
            </a:r>
          </a:p>
          <a:p>
            <a:r>
              <a:rPr lang="en-US" dirty="0" smtClean="0"/>
              <a:t>Example </a:t>
            </a:r>
          </a:p>
          <a:p>
            <a:pPr marL="502783" lvl="1" indent="0">
              <a:buNone/>
            </a:pPr>
            <a:r>
              <a:rPr lang="en-US" dirty="0"/>
              <a:t> @for $</a:t>
            </a:r>
            <a:r>
              <a:rPr lang="en-US" dirty="0" err="1"/>
              <a:t>i</a:t>
            </a:r>
            <a:r>
              <a:rPr lang="en-US" dirty="0"/>
              <a:t> from 1 through 4 {  </a:t>
            </a:r>
          </a:p>
          <a:p>
            <a:pPr marL="502783" lvl="1" indent="0">
              <a:buNone/>
            </a:pPr>
            <a:r>
              <a:rPr lang="en-US" dirty="0"/>
              <a:t>  .p#{$</a:t>
            </a:r>
            <a:r>
              <a:rPr lang="en-US" dirty="0" err="1"/>
              <a:t>i</a:t>
            </a:r>
            <a:r>
              <a:rPr lang="en-US" dirty="0"/>
              <a:t>} { padding-left : $</a:t>
            </a:r>
            <a:r>
              <a:rPr lang="en-US" dirty="0" err="1"/>
              <a:t>i</a:t>
            </a:r>
            <a:r>
              <a:rPr lang="en-US" dirty="0"/>
              <a:t> * 10px; }  </a:t>
            </a:r>
          </a:p>
          <a:p>
            <a:pPr marL="502783" lvl="1" indent="0">
              <a:buNone/>
            </a:pPr>
            <a:r>
              <a:rPr lang="en-US" dirty="0"/>
              <a:t>}   </a:t>
            </a:r>
          </a:p>
          <a:p>
            <a:r>
              <a:rPr lang="en-US" dirty="0" smtClean="0"/>
              <a:t>It count from 1 to 4 (4 included)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 Directive with To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@for, "</a:t>
            </a:r>
            <a:r>
              <a:rPr lang="en-US" dirty="0"/>
              <a:t>to" keyword is used to specify </a:t>
            </a:r>
            <a:r>
              <a:rPr lang="en-US" dirty="0" smtClean="0"/>
              <a:t>range</a:t>
            </a:r>
          </a:p>
          <a:p>
            <a:r>
              <a:rPr lang="en-US" dirty="0" smtClean="0"/>
              <a:t>Final number not included </a:t>
            </a:r>
            <a:endParaRPr lang="en-US" dirty="0"/>
          </a:p>
          <a:p>
            <a:r>
              <a:rPr lang="en-US" dirty="0" smtClean="0"/>
              <a:t>Example </a:t>
            </a:r>
          </a:p>
          <a:p>
            <a:pPr marL="502783" lvl="1" indent="0">
              <a:buNone/>
            </a:pPr>
            <a:r>
              <a:rPr lang="en-US" dirty="0"/>
              <a:t>@for $</a:t>
            </a:r>
            <a:r>
              <a:rPr lang="en-US" dirty="0" err="1"/>
              <a:t>i</a:t>
            </a:r>
            <a:r>
              <a:rPr lang="en-US" dirty="0"/>
              <a:t> from 1 to 4 {  </a:t>
            </a:r>
          </a:p>
          <a:p>
            <a:pPr marL="502783" lvl="1" indent="0">
              <a:buNone/>
            </a:pPr>
            <a:r>
              <a:rPr lang="en-US" dirty="0"/>
              <a:t>  .p#{$</a:t>
            </a:r>
            <a:r>
              <a:rPr lang="en-US" dirty="0" err="1"/>
              <a:t>i</a:t>
            </a:r>
            <a:r>
              <a:rPr lang="en-US" dirty="0"/>
              <a:t>} { padding-left : $</a:t>
            </a:r>
            <a:r>
              <a:rPr lang="en-US" dirty="0" err="1"/>
              <a:t>i</a:t>
            </a:r>
            <a:r>
              <a:rPr lang="en-US" dirty="0"/>
              <a:t> * 10px; }  </a:t>
            </a:r>
          </a:p>
          <a:p>
            <a:pPr marL="502783" lvl="1" indent="0">
              <a:buNone/>
            </a:pPr>
            <a:r>
              <a:rPr lang="en-US" dirty="0"/>
              <a:t>}   </a:t>
            </a:r>
          </a:p>
        </p:txBody>
      </p:sp>
    </p:spTree>
    <p:extLst>
      <p:ext uri="{BB962C8B-B14F-4D97-AF65-F5344CB8AC3E}">
        <p14:creationId xmlns:p14="http://schemas.microsoft.com/office/powerpoint/2010/main" val="42281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@each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/>
              <a:t>each </a:t>
            </a:r>
            <a:r>
              <a:rPr lang="en-US" dirty="0" smtClean="0"/>
              <a:t>contains value </a:t>
            </a:r>
            <a:r>
              <a:rPr lang="en-US" dirty="0"/>
              <a:t>of each item in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It </a:t>
            </a:r>
            <a:r>
              <a:rPr lang="en-US" dirty="0"/>
              <a:t>is also used with multiple assignments and multiple assignments with </a:t>
            </a:r>
            <a:r>
              <a:rPr lang="en-US" dirty="0" smtClean="0"/>
              <a:t>map</a:t>
            </a:r>
            <a:endParaRPr lang="en-US" dirty="0"/>
          </a:p>
          <a:p>
            <a:r>
              <a:rPr lang="en-US" dirty="0"/>
              <a:t>Simple @each directive</a:t>
            </a:r>
          </a:p>
          <a:p>
            <a:pPr lvl="1"/>
            <a:r>
              <a:rPr lang="en-US" dirty="0"/>
              <a:t>@each directive with multiple assignments</a:t>
            </a:r>
          </a:p>
          <a:p>
            <a:pPr lvl="1"/>
            <a:r>
              <a:rPr lang="en-US" dirty="0"/>
              <a:t>@each directive with multiple assignments and maps</a:t>
            </a:r>
          </a:p>
          <a:p>
            <a:r>
              <a:rPr lang="en-US" dirty="0" smtClean="0"/>
              <a:t>Example </a:t>
            </a:r>
          </a:p>
          <a:p>
            <a:pPr marL="502783" lvl="1" indent="0">
              <a:buNone/>
            </a:pPr>
            <a:r>
              <a:rPr lang="en-US" dirty="0"/>
              <a:t>@each $color in pink, violet, yellow, blue {  </a:t>
            </a:r>
          </a:p>
          <a:p>
            <a:pPr marL="502783" lvl="1" indent="0">
              <a:buNone/>
            </a:pPr>
            <a:r>
              <a:rPr lang="en-US" dirty="0"/>
              <a:t>  .p_#{$color} {  </a:t>
            </a:r>
          </a:p>
          <a:p>
            <a:pPr marL="502783" lvl="1" indent="0">
              <a:buNone/>
            </a:pPr>
            <a:r>
              <a:rPr lang="en-US" dirty="0"/>
              <a:t>    background-color: #{$color};  </a:t>
            </a:r>
          </a:p>
          <a:p>
            <a:pPr marL="502783" lvl="1" indent="0">
              <a:buNone/>
            </a:pPr>
            <a:r>
              <a:rPr lang="en-US" dirty="0"/>
              <a:t>  }  </a:t>
            </a:r>
          </a:p>
          <a:p>
            <a:pPr marL="502783" lvl="1" indent="0">
              <a:buNone/>
            </a:pPr>
            <a:r>
              <a:rPr lang="en-US" dirty="0"/>
              <a:t>} 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@each directive with multiple </a:t>
            </a:r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Sass @each directive with multiple values like $var1, $var2, $var3, ... in .</a:t>
            </a:r>
          </a:p>
          <a:p>
            <a:r>
              <a:rPr lang="en-US" dirty="0" smtClean="0"/>
              <a:t>Example </a:t>
            </a:r>
          </a:p>
          <a:p>
            <a:pPr marL="502783" lvl="1" indent="0">
              <a:buNone/>
            </a:pPr>
            <a:r>
              <a:rPr lang="en-US" dirty="0" smtClean="0"/>
              <a:t>@</a:t>
            </a:r>
            <a:r>
              <a:rPr lang="en-US" dirty="0"/>
              <a:t>each $color, $border in (aqua, dotted),  </a:t>
            </a:r>
          </a:p>
          <a:p>
            <a:pPr marL="502783" lvl="1" indent="0">
              <a:buNone/>
            </a:pPr>
            <a:r>
              <a:rPr lang="en-US" dirty="0"/>
              <a:t>                        (red, solid),  </a:t>
            </a:r>
          </a:p>
          <a:p>
            <a:pPr marL="502783" lvl="1" indent="0">
              <a:buNone/>
            </a:pPr>
            <a:r>
              <a:rPr lang="en-US" dirty="0"/>
              <a:t>                        (green, double){  </a:t>
            </a:r>
          </a:p>
          <a:p>
            <a:pPr marL="502783" lvl="1" indent="0">
              <a:buNone/>
            </a:pPr>
            <a:r>
              <a:rPr lang="en-US" dirty="0"/>
              <a:t>  .#{$color} {  </a:t>
            </a:r>
          </a:p>
          <a:p>
            <a:pPr marL="502783" lvl="1" indent="0">
              <a:buNone/>
            </a:pPr>
            <a:r>
              <a:rPr lang="en-US" dirty="0"/>
              <a:t>    background-color : $color;  </a:t>
            </a:r>
          </a:p>
          <a:p>
            <a:pPr marL="502783" lvl="1" indent="0">
              <a:buNone/>
            </a:pPr>
            <a:r>
              <a:rPr lang="en-US" dirty="0"/>
              <a:t>    border: $border;  </a:t>
            </a:r>
          </a:p>
          <a:p>
            <a:pPr marL="502783" lvl="1" indent="0">
              <a:buNone/>
            </a:pPr>
            <a:r>
              <a:rPr lang="en-US" dirty="0"/>
              <a:t>  }  </a:t>
            </a:r>
          </a:p>
          <a:p>
            <a:pPr marL="502783" lvl="1" indent="0">
              <a:buNone/>
            </a:pPr>
            <a:r>
              <a:rPr lang="en-US" dirty="0"/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6962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@while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/>
              <a:t>while directive is very similar to @for </a:t>
            </a:r>
            <a:r>
              <a:rPr lang="en-US" dirty="0" smtClean="0"/>
              <a:t>directive</a:t>
            </a:r>
          </a:p>
          <a:p>
            <a:r>
              <a:rPr lang="en-US" dirty="0" smtClean="0"/>
              <a:t>Example </a:t>
            </a:r>
          </a:p>
          <a:p>
            <a:pPr marL="502783" lvl="1" indent="0"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: 100;  </a:t>
            </a:r>
          </a:p>
          <a:p>
            <a:pPr marL="502783" lvl="1" indent="0">
              <a:buNone/>
            </a:pPr>
            <a:r>
              <a:rPr lang="en-US" dirty="0"/>
              <a:t>@while $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b="1" dirty="0"/>
              <a:t>&gt;</a:t>
            </a:r>
            <a:r>
              <a:rPr lang="en-US" dirty="0"/>
              <a:t> 0 {  </a:t>
            </a:r>
          </a:p>
          <a:p>
            <a:pPr marL="502783" lvl="1" indent="0">
              <a:buNone/>
            </a:pPr>
            <a:r>
              <a:rPr lang="en-US" dirty="0"/>
              <a:t>  .</a:t>
            </a:r>
            <a:r>
              <a:rPr lang="en-US" dirty="0" err="1"/>
              <a:t>paddding</a:t>
            </a:r>
            <a:r>
              <a:rPr lang="en-US" dirty="0"/>
              <a:t>-#{$</a:t>
            </a:r>
            <a:r>
              <a:rPr lang="en-US" dirty="0" err="1"/>
              <a:t>i</a:t>
            </a:r>
            <a:r>
              <a:rPr lang="en-US" dirty="0"/>
              <a:t>} { padding-left: 1px * $</a:t>
            </a:r>
            <a:r>
              <a:rPr lang="en-US" dirty="0" err="1"/>
              <a:t>i</a:t>
            </a:r>
            <a:r>
              <a:rPr lang="en-US" dirty="0"/>
              <a:t>; }  </a:t>
            </a:r>
          </a:p>
          <a:p>
            <a:pPr marL="502783" lvl="1" indent="0">
              <a:buNone/>
            </a:pPr>
            <a:r>
              <a:rPr lang="en-US" dirty="0"/>
              <a:t>  $</a:t>
            </a:r>
            <a:r>
              <a:rPr lang="en-US" dirty="0" err="1"/>
              <a:t>i</a:t>
            </a:r>
            <a:r>
              <a:rPr lang="en-US" dirty="0"/>
              <a:t>: $</a:t>
            </a:r>
            <a:r>
              <a:rPr lang="en-US" dirty="0" err="1"/>
              <a:t>i</a:t>
            </a:r>
            <a:r>
              <a:rPr lang="en-US" dirty="0"/>
              <a:t> - 20;  </a:t>
            </a:r>
          </a:p>
          <a:p>
            <a:pPr marL="502783" lvl="1" indent="0">
              <a:buNone/>
            </a:pPr>
            <a:r>
              <a:rPr lang="en-US" dirty="0"/>
              <a:t>}   </a:t>
            </a:r>
          </a:p>
        </p:txBody>
      </p:sp>
    </p:spTree>
    <p:extLst>
      <p:ext uri="{BB962C8B-B14F-4D97-AF65-F5344CB8AC3E}">
        <p14:creationId xmlns:p14="http://schemas.microsoft.com/office/powerpoint/2010/main" val="15754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SECTION-VII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SECTION-VIII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Built in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 provides many built-in modules which contain useful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These </a:t>
            </a:r>
            <a:r>
              <a:rPr lang="en-US" dirty="0"/>
              <a:t>modules can be loaded with </a:t>
            </a:r>
            <a:r>
              <a:rPr lang="en-US" dirty="0" smtClean="0"/>
              <a:t>@</a:t>
            </a:r>
            <a:r>
              <a:rPr lang="en-US" dirty="0"/>
              <a:t>use rule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can be called like any other module </a:t>
            </a:r>
            <a:r>
              <a:rPr lang="en-US" dirty="0" smtClean="0"/>
              <a:t>member</a:t>
            </a:r>
          </a:p>
          <a:p>
            <a:r>
              <a:rPr lang="en-US" dirty="0" smtClean="0"/>
              <a:t>All </a:t>
            </a:r>
            <a:r>
              <a:rPr lang="en-US" dirty="0"/>
              <a:t>built-in module URLs begin with sass: to indicate that they're part of Sass </a:t>
            </a:r>
            <a:r>
              <a:rPr lang="en-US" dirty="0" smtClean="0"/>
              <a:t>itself.</a:t>
            </a:r>
          </a:p>
          <a:p>
            <a:pPr lvl="1"/>
            <a:r>
              <a:rPr lang="en-US" dirty="0" err="1" smtClean="0"/>
              <a:t>sass:math</a:t>
            </a:r>
            <a:r>
              <a:rPr lang="en-US" dirty="0" smtClean="0"/>
              <a:t> provides functions </a:t>
            </a:r>
            <a:r>
              <a:rPr lang="en-US" dirty="0"/>
              <a:t>that operate on numbers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sass:string</a:t>
            </a:r>
            <a:r>
              <a:rPr lang="en-US" dirty="0" smtClean="0"/>
              <a:t> </a:t>
            </a:r>
            <a:r>
              <a:rPr lang="en-US" dirty="0"/>
              <a:t>module makes it easy to combine, search, or split apart </a:t>
            </a:r>
            <a:r>
              <a:rPr lang="en-US" dirty="0" smtClean="0"/>
              <a:t>strings</a:t>
            </a:r>
            <a:endParaRPr lang="en-US" dirty="0"/>
          </a:p>
          <a:p>
            <a:pPr lvl="1"/>
            <a:r>
              <a:rPr lang="en-US" dirty="0" err="1" smtClean="0"/>
              <a:t>sass:color</a:t>
            </a:r>
            <a:r>
              <a:rPr lang="en-US" dirty="0" smtClean="0"/>
              <a:t> </a:t>
            </a:r>
            <a:r>
              <a:rPr lang="en-US" dirty="0"/>
              <a:t>module generates new colors based on existing </a:t>
            </a:r>
            <a:r>
              <a:rPr lang="en-US" dirty="0" smtClean="0"/>
              <a:t>ones.</a:t>
            </a:r>
            <a:endParaRPr lang="en-US" dirty="0"/>
          </a:p>
          <a:p>
            <a:pPr lvl="1"/>
            <a:r>
              <a:rPr lang="en-US" dirty="0" err="1" smtClean="0"/>
              <a:t>sass:list</a:t>
            </a:r>
            <a:r>
              <a:rPr lang="en-US" dirty="0" smtClean="0"/>
              <a:t> </a:t>
            </a:r>
            <a:r>
              <a:rPr lang="en-US" dirty="0"/>
              <a:t>module lets you access and modify values in </a:t>
            </a:r>
            <a:r>
              <a:rPr lang="en-US" dirty="0" smtClean="0"/>
              <a:t>lists</a:t>
            </a:r>
            <a:endParaRPr lang="en-US" dirty="0"/>
          </a:p>
          <a:p>
            <a:pPr lvl="1"/>
            <a:r>
              <a:rPr lang="en-US" dirty="0" err="1" smtClean="0"/>
              <a:t>sass:map</a:t>
            </a:r>
            <a:r>
              <a:rPr lang="en-US" dirty="0" smtClean="0"/>
              <a:t> </a:t>
            </a:r>
            <a:r>
              <a:rPr lang="en-US" dirty="0"/>
              <a:t>module makes it possible to look up </a:t>
            </a:r>
            <a:r>
              <a:rPr lang="en-US" dirty="0" smtClean="0"/>
              <a:t>value </a:t>
            </a:r>
            <a:r>
              <a:rPr lang="en-US" dirty="0"/>
              <a:t>associated with k</a:t>
            </a:r>
            <a:r>
              <a:rPr lang="en-US" dirty="0" smtClean="0"/>
              <a:t>ey</a:t>
            </a:r>
            <a:endParaRPr lang="en-US" dirty="0"/>
          </a:p>
          <a:p>
            <a:pPr lvl="1"/>
            <a:r>
              <a:rPr lang="en-US" dirty="0" err="1" smtClean="0"/>
              <a:t>sass:selector</a:t>
            </a:r>
            <a:r>
              <a:rPr lang="en-US" dirty="0" smtClean="0"/>
              <a:t> </a:t>
            </a:r>
            <a:r>
              <a:rPr lang="en-US" dirty="0"/>
              <a:t>module provides access to Sass’s powerful selector </a:t>
            </a:r>
            <a:r>
              <a:rPr lang="en-US" dirty="0" smtClean="0"/>
              <a:t>engine</a:t>
            </a:r>
            <a:endParaRPr lang="en-US" dirty="0"/>
          </a:p>
          <a:p>
            <a:pPr lvl="1"/>
            <a:r>
              <a:rPr lang="en-US" dirty="0" err="1" smtClean="0"/>
              <a:t>sass:meta</a:t>
            </a:r>
            <a:r>
              <a:rPr lang="en-US" dirty="0" smtClean="0"/>
              <a:t> </a:t>
            </a:r>
            <a:r>
              <a:rPr lang="en-US" dirty="0"/>
              <a:t>module exposes the details of Sass’s inner </a:t>
            </a:r>
            <a:r>
              <a:rPr lang="en-US" dirty="0" smtClean="0"/>
              <a:t>workings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SECTION-II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Introduction</a:t>
            </a:r>
          </a:p>
          <a:p>
            <a:pPr marL="3657600" indent="0">
              <a:buNone/>
            </a:pPr>
            <a:r>
              <a:rPr lang="en-US" dirty="0" smtClean="0"/>
              <a:t>SASS syntax</a:t>
            </a:r>
          </a:p>
          <a:p>
            <a:pPr marL="3657600" indent="0">
              <a:buNone/>
            </a:pPr>
            <a:r>
              <a:rPr lang="en-US" dirty="0" smtClean="0"/>
              <a:t>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sass-lang.com/guide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1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SECTION-VIII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ruby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https://rubyinstaller.org/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Execute following command </a:t>
            </a:r>
          </a:p>
          <a:p>
            <a:pPr marL="502783" lvl="1" indent="0">
              <a:buNone/>
            </a:pPr>
            <a:r>
              <a:rPr lang="en-US" dirty="0" smtClean="0"/>
              <a:t>	gem</a:t>
            </a:r>
            <a:r>
              <a:rPr lang="en-US" dirty="0"/>
              <a:t> install </a:t>
            </a:r>
            <a:r>
              <a:rPr lang="en-US" dirty="0" smtClean="0"/>
              <a:t>sass</a:t>
            </a:r>
          </a:p>
          <a:p>
            <a:r>
              <a:rPr lang="en-US" dirty="0" err="1" smtClean="0"/>
              <a:t>Transpilation</a:t>
            </a:r>
            <a:endParaRPr lang="en-US" dirty="0" smtClean="0"/>
          </a:p>
          <a:p>
            <a:pPr marL="502783" lvl="1" indent="0">
              <a:buNone/>
            </a:pPr>
            <a:r>
              <a:rPr lang="en-US" dirty="0" smtClean="0"/>
              <a:t>	sass </a:t>
            </a:r>
            <a:r>
              <a:rPr lang="en-US" dirty="0" err="1" smtClean="0"/>
              <a:t>input.scss</a:t>
            </a:r>
            <a:r>
              <a:rPr lang="en-US" dirty="0" smtClean="0"/>
              <a:t> output.css</a:t>
            </a:r>
          </a:p>
          <a:p>
            <a:r>
              <a:rPr lang="en-US" dirty="0" smtClean="0"/>
              <a:t>Watch and update </a:t>
            </a:r>
            <a:r>
              <a:rPr lang="en-US" dirty="0" err="1" smtClean="0"/>
              <a:t>css</a:t>
            </a:r>
            <a:endParaRPr lang="en-US" dirty="0" smtClean="0"/>
          </a:p>
          <a:p>
            <a:pPr marL="502783" lvl="1" indent="0">
              <a:buNone/>
            </a:pPr>
            <a:r>
              <a:rPr lang="en-US" dirty="0" smtClean="0"/>
              <a:t>	sass</a:t>
            </a:r>
            <a:r>
              <a:rPr lang="en-US" dirty="0"/>
              <a:t> --watch </a:t>
            </a:r>
            <a:r>
              <a:rPr lang="en-US" dirty="0" err="1" smtClean="0"/>
              <a:t>input.scss:output.css</a:t>
            </a:r>
            <a:endParaRPr lang="en-US" dirty="0" smtClean="0"/>
          </a:p>
          <a:p>
            <a:r>
              <a:rPr lang="en-US" dirty="0" smtClean="0"/>
              <a:t>Extensions can also be added in visual studio code (live Sass compiler)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 </a:t>
            </a:r>
            <a:r>
              <a:rPr lang="en-US" dirty="0" smtClean="0"/>
              <a:t>is syntactically</a:t>
            </a:r>
            <a:r>
              <a:rPr lang="en-US" dirty="0"/>
              <a:t> </a:t>
            </a:r>
            <a:r>
              <a:rPr lang="en-US" dirty="0" smtClean="0"/>
              <a:t>Awesome </a:t>
            </a:r>
            <a:r>
              <a:rPr lang="en-US" dirty="0"/>
              <a:t>Style </a:t>
            </a:r>
            <a:r>
              <a:rPr lang="en-US" dirty="0" smtClean="0"/>
              <a:t>Sheets</a:t>
            </a:r>
          </a:p>
          <a:p>
            <a:r>
              <a:rPr lang="en-US" dirty="0" smtClean="0"/>
              <a:t>It </a:t>
            </a:r>
            <a:r>
              <a:rPr lang="en-US" dirty="0"/>
              <a:t>is also known as CSS </a:t>
            </a:r>
            <a:r>
              <a:rPr lang="en-US" dirty="0" smtClean="0"/>
              <a:t>pre-processor</a:t>
            </a:r>
          </a:p>
          <a:p>
            <a:r>
              <a:rPr lang="en-US" dirty="0" smtClean="0"/>
              <a:t>Used to add power and elegance to basic language</a:t>
            </a:r>
          </a:p>
          <a:p>
            <a:r>
              <a:rPr lang="en-US" dirty="0" smtClean="0"/>
              <a:t>Facilitates to </a:t>
            </a:r>
            <a:r>
              <a:rPr lang="en-US" dirty="0"/>
              <a:t>add variables, nested rules, </a:t>
            </a:r>
            <a:r>
              <a:rPr lang="en-US" dirty="0" err="1"/>
              <a:t>mixins</a:t>
            </a:r>
            <a:r>
              <a:rPr lang="en-US" dirty="0"/>
              <a:t>, inline imports, inheritance and </a:t>
            </a:r>
            <a:r>
              <a:rPr lang="en-US" dirty="0" smtClean="0"/>
              <a:t>more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very useful to handle large style sheets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13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 is fully </a:t>
            </a:r>
            <a:r>
              <a:rPr lang="en-US" dirty="0" smtClean="0"/>
              <a:t>CSS-compatible</a:t>
            </a:r>
            <a:endParaRPr lang="en-US" dirty="0"/>
          </a:p>
          <a:p>
            <a:r>
              <a:rPr lang="en-US" dirty="0" smtClean="0"/>
              <a:t>More stable</a:t>
            </a:r>
            <a:r>
              <a:rPr lang="en-US" dirty="0"/>
              <a:t>, powerful and elegant than </a:t>
            </a:r>
            <a:r>
              <a:rPr lang="en-US" dirty="0" smtClean="0"/>
              <a:t>CSS</a:t>
            </a:r>
            <a:endParaRPr lang="en-US" dirty="0"/>
          </a:p>
          <a:p>
            <a:r>
              <a:rPr lang="en-US" dirty="0" smtClean="0"/>
              <a:t>Based on </a:t>
            </a:r>
            <a:r>
              <a:rPr lang="en-US" dirty="0"/>
              <a:t>JavaScript and is superset of </a:t>
            </a:r>
            <a:r>
              <a:rPr lang="en-US" dirty="0" smtClean="0"/>
              <a:t>CSS</a:t>
            </a:r>
            <a:endParaRPr lang="en-US" dirty="0"/>
          </a:p>
          <a:p>
            <a:r>
              <a:rPr lang="en-US" dirty="0" smtClean="0"/>
              <a:t>Own syntax </a:t>
            </a:r>
            <a:r>
              <a:rPr lang="en-US" dirty="0"/>
              <a:t>and compiles to readable </a:t>
            </a:r>
            <a:r>
              <a:rPr lang="en-US" dirty="0" smtClean="0"/>
              <a:t>CSS</a:t>
            </a:r>
            <a:endParaRPr lang="en-US" dirty="0"/>
          </a:p>
          <a:p>
            <a:r>
              <a:rPr lang="en-US" dirty="0" smtClean="0"/>
              <a:t>Provides </a:t>
            </a:r>
            <a:r>
              <a:rPr lang="en-US" dirty="0"/>
              <a:t>many useful functions for manipulating colors and other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Provides </a:t>
            </a:r>
            <a:r>
              <a:rPr lang="en-US" dirty="0"/>
              <a:t>many advanced features like control directives for </a:t>
            </a:r>
            <a:r>
              <a:rPr lang="en-US" dirty="0" smtClean="0"/>
              <a:t>libraries</a:t>
            </a:r>
            <a:endParaRPr lang="en-US" dirty="0"/>
          </a:p>
          <a:p>
            <a:r>
              <a:rPr lang="en-US" dirty="0" smtClean="0"/>
              <a:t>Provides well-formatted</a:t>
            </a:r>
            <a:r>
              <a:rPr lang="en-US" dirty="0"/>
              <a:t>, customizable </a:t>
            </a:r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1397</Words>
  <Application>Microsoft Office PowerPoint</Application>
  <PresentationFormat>Custom</PresentationFormat>
  <Paragraphs>433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Office Theme</vt:lpstr>
      <vt:lpstr>Custom Design</vt:lpstr>
      <vt:lpstr>PowerPoint Presentation</vt:lpstr>
      <vt:lpstr>PowerPoint Presentation</vt:lpstr>
      <vt:lpstr>Agenda </vt:lpstr>
      <vt:lpstr>Software setup</vt:lpstr>
      <vt:lpstr>PowerPoint Presentation</vt:lpstr>
      <vt:lpstr>PowerPoint Presentation</vt:lpstr>
      <vt:lpstr>Installation </vt:lpstr>
      <vt:lpstr>SASS</vt:lpstr>
      <vt:lpstr>Features </vt:lpstr>
      <vt:lpstr>Syntax </vt:lpstr>
      <vt:lpstr>SASS syntax </vt:lpstr>
      <vt:lpstr>SCSS syntax </vt:lpstr>
      <vt:lpstr>First example </vt:lpstr>
      <vt:lpstr>PowerPoint Presentation</vt:lpstr>
      <vt:lpstr>PowerPoint Presentation</vt:lpstr>
      <vt:lpstr>Sass Variables</vt:lpstr>
      <vt:lpstr>Variable scope </vt:lpstr>
      <vt:lpstr>!global </vt:lpstr>
      <vt:lpstr>Selectors </vt:lpstr>
      <vt:lpstr>Nested rules</vt:lpstr>
      <vt:lpstr>Selector Combinators</vt:lpstr>
      <vt:lpstr>Sass Nested Properties</vt:lpstr>
      <vt:lpstr>PowerPoint Presentation</vt:lpstr>
      <vt:lpstr>PowerPoint Presentation</vt:lpstr>
      <vt:lpstr>Operators </vt:lpstr>
      <vt:lpstr>Data types </vt:lpstr>
      <vt:lpstr>List </vt:lpstr>
      <vt:lpstr>Map</vt:lpstr>
      <vt:lpstr>PowerPoint Presentation</vt:lpstr>
      <vt:lpstr>PowerPoint Presentation</vt:lpstr>
      <vt:lpstr>Colors </vt:lpstr>
      <vt:lpstr>@mixins </vt:lpstr>
      <vt:lpstr>Interpolation </vt:lpstr>
      <vt:lpstr>Comments </vt:lpstr>
      <vt:lpstr>PowerPoint Presentation</vt:lpstr>
      <vt:lpstr>PowerPoint Presentation</vt:lpstr>
      <vt:lpstr>Sass @-Rules and Directives</vt:lpstr>
      <vt:lpstr>@import Directive</vt:lpstr>
      <vt:lpstr>Sass Partials</vt:lpstr>
      <vt:lpstr>@media Directive</vt:lpstr>
      <vt:lpstr>@function</vt:lpstr>
      <vt:lpstr>@extend Directive</vt:lpstr>
      <vt:lpstr>@debug Directive</vt:lpstr>
      <vt:lpstr>@warn Directive</vt:lpstr>
      <vt:lpstr>@error Directive</vt:lpstr>
      <vt:lpstr>PowerPoint Presentation</vt:lpstr>
      <vt:lpstr>PowerPoint Presentation</vt:lpstr>
      <vt:lpstr>Control Directives</vt:lpstr>
      <vt:lpstr>if() function</vt:lpstr>
      <vt:lpstr>@if Directive</vt:lpstr>
      <vt:lpstr>@else-if</vt:lpstr>
      <vt:lpstr>@for Directive</vt:lpstr>
      <vt:lpstr>@for Directive with To Keyword</vt:lpstr>
      <vt:lpstr>@each Directive</vt:lpstr>
      <vt:lpstr>@each directive with multiple assignments</vt:lpstr>
      <vt:lpstr>@while Directive</vt:lpstr>
      <vt:lpstr>PowerPoint Presentation</vt:lpstr>
      <vt:lpstr>PowerPoint Presentation</vt:lpstr>
      <vt:lpstr>Built in module </vt:lpstr>
      <vt:lpstr>References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127</cp:revision>
  <dcterms:created xsi:type="dcterms:W3CDTF">2018-01-05T05:23:08Z</dcterms:created>
  <dcterms:modified xsi:type="dcterms:W3CDTF">2020-10-06T07:41:52Z</dcterms:modified>
</cp:coreProperties>
</file>