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77" r:id="rId3"/>
    <p:sldId id="295" r:id="rId4"/>
    <p:sldId id="299" r:id="rId5"/>
    <p:sldId id="300" r:id="rId6"/>
    <p:sldId id="349" r:id="rId7"/>
    <p:sldId id="350" r:id="rId8"/>
    <p:sldId id="301" r:id="rId9"/>
    <p:sldId id="302" r:id="rId10"/>
    <p:sldId id="303" r:id="rId11"/>
    <p:sldId id="304" r:id="rId12"/>
    <p:sldId id="352" r:id="rId13"/>
    <p:sldId id="353" r:id="rId14"/>
    <p:sldId id="305" r:id="rId15"/>
    <p:sldId id="306" r:id="rId16"/>
    <p:sldId id="307" r:id="rId17"/>
    <p:sldId id="355" r:id="rId18"/>
    <p:sldId id="356" r:id="rId19"/>
    <p:sldId id="308" r:id="rId20"/>
    <p:sldId id="309" r:id="rId21"/>
    <p:sldId id="310" r:id="rId22"/>
    <p:sldId id="311" r:id="rId23"/>
    <p:sldId id="357" r:id="rId24"/>
    <p:sldId id="358" r:id="rId25"/>
    <p:sldId id="312" r:id="rId26"/>
    <p:sldId id="313" r:id="rId27"/>
    <p:sldId id="314" r:id="rId28"/>
    <p:sldId id="315" r:id="rId29"/>
    <p:sldId id="316" r:id="rId30"/>
    <p:sldId id="317" r:id="rId31"/>
    <p:sldId id="359" r:id="rId32"/>
    <p:sldId id="360" r:id="rId33"/>
    <p:sldId id="318" r:id="rId34"/>
    <p:sldId id="319" r:id="rId35"/>
    <p:sldId id="320" r:id="rId36"/>
    <p:sldId id="361" r:id="rId37"/>
    <p:sldId id="362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63" r:id="rId46"/>
    <p:sldId id="366" r:id="rId47"/>
    <p:sldId id="335" r:id="rId48"/>
    <p:sldId id="336" r:id="rId49"/>
    <p:sldId id="337" r:id="rId50"/>
    <p:sldId id="338" r:id="rId51"/>
    <p:sldId id="367" r:id="rId52"/>
    <p:sldId id="346" r:id="rId53"/>
    <p:sldId id="347" r:id="rId5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8" y="-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head </a:t>
            </a:r>
          </a:p>
          <a:p>
            <a:r>
              <a:rPr lang="en-US" dirty="0" smtClean="0"/>
              <a:t>Added anywhere within the page</a:t>
            </a:r>
          </a:p>
          <a:p>
            <a:r>
              <a:rPr lang="en-US" dirty="0" smtClean="0"/>
              <a:t>Can be added in separate file</a:t>
            </a:r>
          </a:p>
          <a:p>
            <a:r>
              <a:rPr lang="en-US" dirty="0" smtClean="0"/>
              <a:t>JavaScript </a:t>
            </a:r>
            <a:r>
              <a:rPr lang="en-US" dirty="0"/>
              <a:t>files can speed up page loads</a:t>
            </a:r>
          </a:p>
          <a:p>
            <a:r>
              <a:rPr lang="en-US" dirty="0" smtClean="0"/>
              <a:t>External references with full URL</a:t>
            </a:r>
          </a:p>
        </p:txBody>
      </p:sp>
    </p:spTree>
    <p:extLst>
      <p:ext uri="{BB962C8B-B14F-4D97-AF65-F5344CB8AC3E}">
        <p14:creationId xmlns:p14="http://schemas.microsoft.com/office/powerpoint/2010/main" val="11823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Function </a:t>
            </a:r>
          </a:p>
          <a:p>
            <a:pPr marL="3657600" indent="0">
              <a:buNone/>
            </a:pPr>
            <a:r>
              <a:rPr lang="en-US" dirty="0" smtClean="0"/>
              <a:t>Events </a:t>
            </a:r>
          </a:p>
          <a:p>
            <a:pPr marL="3657600" indent="0">
              <a:buNone/>
            </a:pPr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of code </a:t>
            </a:r>
          </a:p>
          <a:p>
            <a:r>
              <a:rPr lang="en-US" dirty="0" smtClean="0"/>
              <a:t>Executed after event </a:t>
            </a:r>
          </a:p>
          <a:p>
            <a:r>
              <a:rPr lang="en-US" dirty="0" smtClean="0"/>
              <a:t>Can be called from another function</a:t>
            </a:r>
          </a:p>
          <a:p>
            <a:r>
              <a:rPr lang="en-US" dirty="0" smtClean="0"/>
              <a:t>May have passing parameter and return values</a:t>
            </a:r>
          </a:p>
          <a:p>
            <a:r>
              <a:rPr lang="en-US" dirty="0" smtClean="0"/>
              <a:t>Arrow operator can be used</a:t>
            </a:r>
          </a:p>
          <a:p>
            <a:r>
              <a:rPr lang="en-US" dirty="0" smtClean="0"/>
              <a:t>Function f1() { ….} is equivalent to f1 = ()=&gt;{….}</a:t>
            </a:r>
          </a:p>
        </p:txBody>
      </p:sp>
    </p:spTree>
    <p:extLst>
      <p:ext uri="{BB962C8B-B14F-4D97-AF65-F5344CB8AC3E}">
        <p14:creationId xmlns:p14="http://schemas.microsoft.com/office/powerpoint/2010/main" val="2286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things happen to html elements</a:t>
            </a:r>
          </a:p>
          <a:p>
            <a:r>
              <a:rPr lang="en-US" dirty="0" smtClean="0"/>
              <a:t>Different reasons to trigger events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 are events</a:t>
            </a:r>
          </a:p>
          <a:p>
            <a:r>
              <a:rPr lang="en-US" dirty="0" smtClean="0"/>
              <a:t>Event handler can be used to handle events</a:t>
            </a:r>
          </a:p>
          <a:p>
            <a:r>
              <a:rPr lang="en-US" dirty="0" smtClean="0"/>
              <a:t>Some function executed on occurrence of event</a:t>
            </a:r>
          </a:p>
        </p:txBody>
      </p:sp>
    </p:spTree>
    <p:extLst>
      <p:ext uri="{BB962C8B-B14F-4D97-AF65-F5344CB8AC3E}">
        <p14:creationId xmlns:p14="http://schemas.microsoft.com/office/powerpoint/2010/main" val="34617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displayed at different places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innerHTML</a:t>
            </a:r>
            <a:r>
              <a:rPr lang="en-US" dirty="0" smtClean="0"/>
              <a:t> property</a:t>
            </a:r>
            <a:endParaRPr lang="en-US" dirty="0"/>
          </a:p>
          <a:p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window.alert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console.log()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SECTION-IV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Variables </a:t>
            </a:r>
          </a:p>
          <a:p>
            <a:pPr marL="3657600" indent="0">
              <a:buNone/>
            </a:pPr>
            <a:r>
              <a:rPr lang="en-US" dirty="0" smtClean="0"/>
              <a:t>Data types </a:t>
            </a:r>
          </a:p>
          <a:p>
            <a:pPr marL="3657600" indent="0">
              <a:buNone/>
            </a:pPr>
            <a:r>
              <a:rPr lang="en-US" dirty="0" smtClean="0"/>
              <a:t>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variable with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Variable can be local or global</a:t>
            </a:r>
          </a:p>
          <a:p>
            <a:r>
              <a:rPr lang="en-US" dirty="0" smtClean="0"/>
              <a:t>Uninitialized variable have assigned undefined value</a:t>
            </a:r>
          </a:p>
          <a:p>
            <a:r>
              <a:rPr lang="en-US" dirty="0" smtClean="0"/>
              <a:t>Empty, null and undefined is different</a:t>
            </a:r>
          </a:p>
          <a:p>
            <a:r>
              <a:rPr lang="en-US" dirty="0" smtClean="0"/>
              <a:t>Comments: single or multiline</a:t>
            </a:r>
          </a:p>
          <a:p>
            <a:r>
              <a:rPr lang="en-US" dirty="0" smtClean="0"/>
              <a:t>Identifiers should start with letters, _ or $ </a:t>
            </a:r>
          </a:p>
          <a:p>
            <a:r>
              <a:rPr lang="en-US" dirty="0" smtClean="0"/>
              <a:t>Remaining characters may be letters, digits, underscores, or dollar</a:t>
            </a:r>
          </a:p>
          <a:p>
            <a:r>
              <a:rPr lang="en-US" dirty="0"/>
              <a:t>Hold any type of value like number, string, char, floating value,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 </a:t>
            </a:r>
          </a:p>
          <a:p>
            <a:r>
              <a:rPr lang="en-US" dirty="0" smtClean="0"/>
              <a:t>Boolean </a:t>
            </a:r>
          </a:p>
          <a:p>
            <a:r>
              <a:rPr lang="en-US" dirty="0" smtClean="0"/>
              <a:t>Complex data: function,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Training overview</a:t>
            </a:r>
          </a:p>
          <a:p>
            <a:pPr marL="3657600" indent="0">
              <a:buNone/>
            </a:pPr>
            <a:r>
              <a:rPr lang="en-US" dirty="0" smtClean="0"/>
              <a:t>Training Agenda</a:t>
            </a:r>
          </a:p>
          <a:p>
            <a:pPr marL="3657600" indent="0">
              <a:buNone/>
            </a:pPr>
            <a:r>
              <a:rPr lang="en-US" dirty="0" smtClean="0"/>
              <a:t>Software setup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values</a:t>
            </a:r>
          </a:p>
          <a:p>
            <a:r>
              <a:rPr lang="en-US" dirty="0" smtClean="0"/>
              <a:t>Created for number, string, Boolean</a:t>
            </a:r>
          </a:p>
          <a:p>
            <a:r>
              <a:rPr lang="en-US" dirty="0" smtClean="0"/>
              <a:t>Full array can be accessed using array name</a:t>
            </a:r>
          </a:p>
          <a:p>
            <a:r>
              <a:rPr lang="en-US" dirty="0" smtClean="0"/>
              <a:t>Arrays are object</a:t>
            </a:r>
          </a:p>
          <a:p>
            <a:r>
              <a:rPr lang="en-US" dirty="0" smtClean="0"/>
              <a:t>Length is property</a:t>
            </a:r>
          </a:p>
          <a:p>
            <a:r>
              <a:rPr lang="en-US" dirty="0" smtClean="0"/>
              <a:t>Add element: push</a:t>
            </a:r>
          </a:p>
          <a:p>
            <a:r>
              <a:rPr lang="en-US" dirty="0" err="1" smtClean="0"/>
              <a:t>Array.isArray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76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iteration methods operate on every array </a:t>
            </a:r>
            <a:r>
              <a:rPr lang="en-US" dirty="0" smtClean="0"/>
              <a:t>item</a:t>
            </a:r>
            <a:endParaRPr lang="en-US" dirty="0"/>
          </a:p>
          <a:p>
            <a:pPr lvl="1"/>
            <a:r>
              <a:rPr lang="en-US" dirty="0" err="1"/>
              <a:t>Array.forEach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Array.map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Array.filter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Array.reduce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Array.find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Array.findIndex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2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SECTION-IV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String</a:t>
            </a:r>
          </a:p>
          <a:p>
            <a:pPr marL="3657600" indent="0">
              <a:buNone/>
            </a:pPr>
            <a:r>
              <a:rPr lang="en-US" dirty="0" smtClean="0"/>
              <a:t>Numbers</a:t>
            </a:r>
          </a:p>
          <a:p>
            <a:pPr marL="3657600" indent="0">
              <a:buNone/>
            </a:pPr>
            <a:r>
              <a:rPr lang="en-US" dirty="0" smtClean="0"/>
              <a:t>Date</a:t>
            </a:r>
          </a:p>
          <a:p>
            <a:pPr marL="3657600" indent="0">
              <a:buNone/>
            </a:pPr>
            <a:r>
              <a:rPr lang="en-US" dirty="0" smtClean="0"/>
              <a:t>Math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characters</a:t>
            </a:r>
          </a:p>
          <a:p>
            <a:r>
              <a:rPr lang="en-US" dirty="0" smtClean="0"/>
              <a:t>Can use \n, \t for line break and tab</a:t>
            </a:r>
          </a:p>
          <a:p>
            <a:r>
              <a:rPr lang="en-US" dirty="0" smtClean="0"/>
              <a:t>String can be created as variable or object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name = ‘</a:t>
            </a:r>
            <a:r>
              <a:rPr lang="en-US" dirty="0" err="1" smtClean="0"/>
              <a:t>dadaram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name = new String(‘</a:t>
            </a:r>
            <a:r>
              <a:rPr lang="en-US" dirty="0" err="1" smtClean="0"/>
              <a:t>Dadaram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’); </a:t>
            </a:r>
          </a:p>
          <a:p>
            <a:pPr marL="0" indent="0">
              <a:buNone/>
            </a:pPr>
            <a:r>
              <a:rPr lang="en-US" dirty="0" smtClean="0"/>
              <a:t>       it slows execution speed</a:t>
            </a:r>
          </a:p>
        </p:txBody>
      </p:sp>
    </p:spTree>
    <p:extLst>
      <p:ext uri="{BB962C8B-B14F-4D97-AF65-F5344CB8AC3E}">
        <p14:creationId xmlns:p14="http://schemas.microsoft.com/office/powerpoint/2010/main" val="15341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slice(start</a:t>
            </a:r>
            <a:r>
              <a:rPr lang="en-US" dirty="0"/>
              <a:t>, end)</a:t>
            </a:r>
          </a:p>
          <a:p>
            <a:r>
              <a:rPr lang="en-US" dirty="0"/>
              <a:t>substring(start, end)</a:t>
            </a:r>
          </a:p>
          <a:p>
            <a:r>
              <a:rPr lang="en-US" dirty="0" err="1"/>
              <a:t>substr</a:t>
            </a:r>
            <a:r>
              <a:rPr lang="en-US" dirty="0"/>
              <a:t>(start, length)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 is similar to slice()</a:t>
            </a:r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 smtClean="0"/>
              <a:t>trim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have one </a:t>
            </a:r>
            <a:r>
              <a:rPr lang="en-US" dirty="0"/>
              <a:t>type of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Extra </a:t>
            </a:r>
            <a:r>
              <a:rPr lang="en-US" dirty="0"/>
              <a:t>large or extra small numbers can be written with </a:t>
            </a:r>
            <a:r>
              <a:rPr lang="en-US" dirty="0" smtClean="0"/>
              <a:t>exponent</a:t>
            </a:r>
          </a:p>
          <a:p>
            <a:pPr marL="382429" indent="44529"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x = 123e5;    // 12300000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 y = 123e-5;   // 0.00123</a:t>
            </a:r>
          </a:p>
          <a:p>
            <a:r>
              <a:rPr lang="en-US" dirty="0" smtClean="0"/>
              <a:t>Numbers </a:t>
            </a:r>
            <a:r>
              <a:rPr lang="en-US" dirty="0"/>
              <a:t>are Always </a:t>
            </a:r>
            <a:r>
              <a:rPr lang="en-US" dirty="0" smtClean="0"/>
              <a:t>64-bit</a:t>
            </a:r>
          </a:p>
          <a:p>
            <a:r>
              <a:rPr lang="en-US" dirty="0" err="1"/>
              <a:t>NaN</a:t>
            </a:r>
            <a:r>
              <a:rPr lang="en-US" dirty="0"/>
              <a:t> is a reserved word indicating that a number is not a legal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 x = 500 / “</a:t>
            </a:r>
            <a:r>
              <a:rPr lang="en-US" dirty="0" err="1"/>
              <a:t>abc</a:t>
            </a:r>
            <a:r>
              <a:rPr lang="en-US" dirty="0"/>
              <a:t>"    </a:t>
            </a:r>
            <a:r>
              <a:rPr lang="en-US" dirty="0">
                <a:sym typeface="Wingdings" panose="05000000000000000000" pitchFamily="2" charset="2"/>
              </a:rPr>
              <a:t> produces </a:t>
            </a:r>
            <a:r>
              <a:rPr lang="en-US" dirty="0" err="1">
                <a:sym typeface="Wingdings" panose="05000000000000000000" pitchFamily="2" charset="2"/>
              </a:rPr>
              <a:t>NaN</a:t>
            </a:r>
            <a:r>
              <a:rPr lang="en-US" dirty="0"/>
              <a:t> </a:t>
            </a:r>
          </a:p>
          <a:p>
            <a:r>
              <a:rPr lang="en-US" dirty="0"/>
              <a:t>Infinity (or -Infinity) if calculation of number goes outside range</a:t>
            </a:r>
          </a:p>
          <a:p>
            <a:r>
              <a:rPr lang="en-US" dirty="0"/>
              <a:t>It can be object also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population = new Number(123456789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toString</a:t>
            </a:r>
            <a:r>
              <a:rPr lang="en-US" dirty="0" smtClean="0"/>
              <a:t>() : convert number into string</a:t>
            </a:r>
          </a:p>
          <a:p>
            <a:r>
              <a:rPr lang="en-US" dirty="0" smtClean="0"/>
              <a:t>Number() : number from string</a:t>
            </a:r>
          </a:p>
          <a:p>
            <a:r>
              <a:rPr lang="en-US" dirty="0" err="1" smtClean="0"/>
              <a:t>parseInt</a:t>
            </a:r>
            <a:r>
              <a:rPr lang="en-US" dirty="0" smtClean="0"/>
              <a:t>() : number from string</a:t>
            </a:r>
          </a:p>
          <a:p>
            <a:r>
              <a:rPr lang="en-US" dirty="0" err="1" smtClean="0"/>
              <a:t>parseFloat</a:t>
            </a:r>
            <a:r>
              <a:rPr lang="en-US" dirty="0"/>
              <a:t>() </a:t>
            </a:r>
            <a:r>
              <a:rPr lang="en-US" dirty="0" smtClean="0"/>
              <a:t>: number </a:t>
            </a:r>
            <a:r>
              <a:rPr lang="en-US" dirty="0"/>
              <a:t>from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used to create and manipulate date</a:t>
            </a:r>
          </a:p>
          <a:p>
            <a:r>
              <a:rPr lang="en-US" dirty="0" err="1"/>
              <a:t>var</a:t>
            </a:r>
            <a:r>
              <a:rPr lang="en-US" dirty="0"/>
              <a:t> d = new Date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new Date()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 Date(year, month, day, hours, minutes, seconds, milliseconds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new Date(milliseconds)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 </a:t>
            </a:r>
            <a:r>
              <a:rPr lang="en-US" dirty="0" smtClean="0"/>
              <a:t>Date(date string)</a:t>
            </a:r>
          </a:p>
          <a:p>
            <a:r>
              <a:rPr lang="en-US" dirty="0" err="1"/>
              <a:t>var</a:t>
            </a:r>
            <a:r>
              <a:rPr lang="en-US" dirty="0"/>
              <a:t> d = new Date("October </a:t>
            </a:r>
            <a:r>
              <a:rPr lang="en-US" dirty="0" smtClean="0"/>
              <a:t>15, 2019 12:22:00")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Math.PI</a:t>
            </a:r>
            <a:r>
              <a:rPr lang="en-US" dirty="0"/>
              <a:t>; </a:t>
            </a:r>
            <a:endParaRPr lang="en-US" dirty="0" smtClean="0"/>
          </a:p>
          <a:p>
            <a:r>
              <a:rPr lang="en-US" dirty="0" err="1" smtClean="0"/>
              <a:t>Math.round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Math.pow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Math.abs</a:t>
            </a:r>
            <a:r>
              <a:rPr lang="en-US" dirty="0"/>
              <a:t>()</a:t>
            </a:r>
          </a:p>
          <a:p>
            <a:r>
              <a:rPr lang="en-US" dirty="0" err="1"/>
              <a:t>Math.ceil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Math.floor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Math.sqrt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 smtClean="0"/>
              <a:t>Math.random</a:t>
            </a:r>
            <a:r>
              <a:rPr lang="en-US" dirty="0" smtClean="0"/>
              <a:t>() returns a random number between 0, 1</a:t>
            </a:r>
          </a:p>
        </p:txBody>
      </p:sp>
    </p:spTree>
    <p:extLst>
      <p:ext uri="{BB962C8B-B14F-4D97-AF65-F5344CB8AC3E}">
        <p14:creationId xmlns:p14="http://schemas.microsoft.com/office/powerpoint/2010/main" val="2569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Variables</a:t>
            </a:r>
            <a:r>
              <a:rPr lang="en-US" dirty="0"/>
              <a:t>, data types</a:t>
            </a:r>
          </a:p>
          <a:p>
            <a:r>
              <a:rPr lang="en-US" dirty="0" smtClean="0"/>
              <a:t>Array, Date, String, Number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statement and looping</a:t>
            </a:r>
          </a:p>
          <a:p>
            <a:r>
              <a:rPr lang="en-US" dirty="0"/>
              <a:t>Error </a:t>
            </a:r>
            <a:r>
              <a:rPr lang="en-US" dirty="0" smtClean="0"/>
              <a:t>handling, Debugging </a:t>
            </a:r>
          </a:p>
          <a:p>
            <a:r>
              <a:rPr lang="en-US" dirty="0" smtClean="0"/>
              <a:t>DOM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Strict mode</a:t>
            </a:r>
          </a:p>
          <a:p>
            <a:r>
              <a:rPr lang="en-US" dirty="0"/>
              <a:t>Hoisting</a:t>
            </a:r>
          </a:p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Operators </a:t>
            </a:r>
          </a:p>
          <a:p>
            <a:pPr marL="3657600" indent="0">
              <a:buNone/>
            </a:pPr>
            <a:r>
              <a:rPr lang="en-US" dirty="0" smtClean="0"/>
              <a:t>Control statement</a:t>
            </a:r>
          </a:p>
          <a:p>
            <a:pPr marL="3657600" indent="0">
              <a:buNone/>
            </a:pPr>
            <a:r>
              <a:rPr lang="en-US" dirty="0" smtClean="0"/>
              <a:t>Looping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Arithmetic: +, -, *, /, %, ++, --</a:t>
            </a:r>
          </a:p>
          <a:p>
            <a:r>
              <a:rPr lang="en-US" dirty="0" smtClean="0"/>
              <a:t>Assignment :=, +=, -=, *=, /=, %=</a:t>
            </a:r>
          </a:p>
          <a:p>
            <a:r>
              <a:rPr lang="en-US" dirty="0" smtClean="0"/>
              <a:t>+ in string is concatenation</a:t>
            </a:r>
          </a:p>
          <a:p>
            <a:r>
              <a:rPr lang="en-US" dirty="0" smtClean="0"/>
              <a:t>Comparison: ==, ===(value with type), !=, !==, &gt;, &lt;, &gt;=, &lt;=, ?</a:t>
            </a:r>
          </a:p>
          <a:p>
            <a:r>
              <a:rPr lang="en-US" dirty="0" smtClean="0"/>
              <a:t>Logical: &amp;&amp;, ||, !</a:t>
            </a:r>
          </a:p>
          <a:p>
            <a:r>
              <a:rPr lang="en-US" dirty="0" smtClean="0"/>
              <a:t>Type operators: </a:t>
            </a:r>
            <a:r>
              <a:rPr lang="en-US" dirty="0" err="1" smtClean="0"/>
              <a:t>typeof</a:t>
            </a:r>
            <a:r>
              <a:rPr lang="en-US" dirty="0" smtClean="0"/>
              <a:t>, </a:t>
            </a:r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Bitwise: &amp;, |, ~, ^, &lt;&lt;, &gt;&gt;, &gt;&gt;&gt;</a:t>
            </a:r>
          </a:p>
          <a:p>
            <a:r>
              <a:rPr lang="en-US" dirty="0" smtClean="0"/>
              <a:t>Operator priority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/>
              <a:t>Switch cases use strict comparison </a:t>
            </a:r>
            <a:r>
              <a:rPr lang="en-US" dirty="0" smtClean="0"/>
              <a:t>(===)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while, do…while</a:t>
            </a:r>
          </a:p>
          <a:p>
            <a:r>
              <a:rPr lang="en-US" dirty="0" smtClean="0"/>
              <a:t>for/in loops </a:t>
            </a:r>
            <a:r>
              <a:rPr lang="en-US" dirty="0"/>
              <a:t>through </a:t>
            </a:r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for/of </a:t>
            </a:r>
            <a:r>
              <a:rPr lang="en-US" dirty="0"/>
              <a:t>statement loops through </a:t>
            </a:r>
            <a:r>
              <a:rPr lang="en-US" dirty="0" smtClean="0"/>
              <a:t>values </a:t>
            </a:r>
            <a:r>
              <a:rPr lang="en-US" dirty="0"/>
              <a:t>of an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Regular expression</a:t>
            </a:r>
          </a:p>
          <a:p>
            <a:pPr marL="3657600" indent="0">
              <a:buNone/>
            </a:pPr>
            <a:r>
              <a:rPr lang="en-US" dirty="0" smtClean="0"/>
              <a:t>Error handling </a:t>
            </a:r>
          </a:p>
          <a:p>
            <a:pPr marL="3657600" indent="0">
              <a:buNone/>
            </a:pPr>
            <a:r>
              <a:rPr lang="en-US" dirty="0" smtClean="0"/>
              <a:t>Debugging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a sequence of characters that forms a search </a:t>
            </a:r>
            <a:r>
              <a:rPr lang="en-US" dirty="0" smtClean="0"/>
              <a:t>pattern</a:t>
            </a:r>
            <a:endParaRPr lang="en-US" dirty="0"/>
          </a:p>
          <a:p>
            <a:r>
              <a:rPr lang="en-US" dirty="0"/>
              <a:t>When you search for data in a text, you can use this search </a:t>
            </a:r>
            <a:r>
              <a:rPr lang="en-US" dirty="0" smtClean="0"/>
              <a:t>pattern:- /pattern/modifiers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Pattern: [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] any character a, b, c, [0-9] number between 0 to 9, (</a:t>
            </a:r>
            <a:r>
              <a:rPr lang="en-US" dirty="0" err="1" smtClean="0">
                <a:sym typeface="Wingdings" panose="05000000000000000000" pitchFamily="2" charset="2"/>
              </a:rPr>
              <a:t>a|b</a:t>
            </a:r>
            <a:r>
              <a:rPr lang="en-US" dirty="0" smtClean="0">
                <a:sym typeface="Wingdings" panose="05000000000000000000" pitchFamily="2" charset="2"/>
              </a:rPr>
              <a:t>)  a or b</a:t>
            </a:r>
          </a:p>
          <a:p>
            <a:r>
              <a:rPr lang="en-US" dirty="0" smtClean="0"/>
              <a:t>Flags</a:t>
            </a:r>
            <a:endParaRPr lang="en-US" dirty="0"/>
          </a:p>
          <a:p>
            <a:r>
              <a:rPr lang="en-US" dirty="0"/>
              <a:t>i: With this flag the search is </a:t>
            </a:r>
            <a:r>
              <a:rPr lang="en-US" dirty="0" smtClean="0"/>
              <a:t>case-insensitive</a:t>
            </a:r>
            <a:endParaRPr lang="en-US" dirty="0"/>
          </a:p>
          <a:p>
            <a:r>
              <a:rPr lang="en-US" dirty="0" smtClean="0"/>
              <a:t>g: </a:t>
            </a:r>
            <a:r>
              <a:rPr lang="en-US" dirty="0"/>
              <a:t>With this flag the search looks for all </a:t>
            </a:r>
            <a:r>
              <a:rPr lang="en-US" dirty="0" smtClean="0"/>
              <a:t>matches</a:t>
            </a:r>
            <a:endParaRPr lang="en-US" dirty="0"/>
          </a:p>
          <a:p>
            <a:r>
              <a:rPr lang="en-US" dirty="0" smtClean="0"/>
              <a:t>m: </a:t>
            </a:r>
            <a:r>
              <a:rPr lang="en-US" dirty="0"/>
              <a:t>Multiline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81918"/>
          <a:ext cx="8458203" cy="29228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/>
                <a:gridCol w="7391403"/>
              </a:tblGrid>
              <a:tr h="22371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13455" marB="269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13455" marB="2691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>
                          <a:effectLst/>
                        </a:rPr>
                        <a:t>exec()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Executes </a:t>
                      </a:r>
                      <a:r>
                        <a:rPr lang="en-US" sz="1600" dirty="0" smtClean="0">
                          <a:effectLst/>
                        </a:rPr>
                        <a:t>search </a:t>
                      </a:r>
                      <a:r>
                        <a:rPr lang="en-US" sz="1600" dirty="0">
                          <a:effectLst/>
                        </a:rPr>
                        <a:t>for </a:t>
                      </a:r>
                      <a:r>
                        <a:rPr lang="en-US" sz="1600" dirty="0" smtClean="0">
                          <a:effectLst/>
                        </a:rPr>
                        <a:t>match </a:t>
                      </a:r>
                      <a:r>
                        <a:rPr lang="en-US" sz="1600" dirty="0">
                          <a:effectLst/>
                        </a:rPr>
                        <a:t>in </a:t>
                      </a:r>
                      <a:r>
                        <a:rPr lang="en-US" sz="1600" dirty="0" smtClean="0">
                          <a:effectLst/>
                        </a:rPr>
                        <a:t>string</a:t>
                      </a:r>
                      <a:r>
                        <a:rPr lang="en-US" sz="1600" dirty="0">
                          <a:effectLst/>
                        </a:rPr>
                        <a:t>. It returns an array of </a:t>
                      </a:r>
                      <a:r>
                        <a:rPr lang="en-US" sz="1600" dirty="0" smtClean="0">
                          <a:effectLst/>
                        </a:rPr>
                        <a:t>information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  <a:tr h="255485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>
                          <a:effectLst/>
                        </a:rPr>
                        <a:t>test()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Tests for a match in </a:t>
                      </a:r>
                      <a:r>
                        <a:rPr lang="en-US" sz="1600" dirty="0" smtClean="0">
                          <a:effectLst/>
                        </a:rPr>
                        <a:t>string</a:t>
                      </a:r>
                      <a:r>
                        <a:rPr lang="en-US" sz="1600" dirty="0">
                          <a:effectLst/>
                        </a:rPr>
                        <a:t>. It returns true or false.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>
                          <a:effectLst/>
                        </a:rPr>
                        <a:t>match()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Returns an array containing all of </a:t>
                      </a:r>
                      <a:r>
                        <a:rPr lang="en-US" sz="1600" dirty="0" smtClean="0">
                          <a:effectLst/>
                        </a:rPr>
                        <a:t>matches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  <a:tr h="255485">
                <a:tc>
                  <a:txBody>
                    <a:bodyPr/>
                    <a:lstStyle/>
                    <a:p>
                      <a:pPr marL="0" algn="l" defTabSz="1005566" rtl="0" eaLnBrk="1" latinLnBrk="0" hangingPunct="1"/>
                      <a:r>
                        <a:rPr lang="en-US" sz="1600" u="none" strike="noStrike" kern="1200" dirty="0" err="1" smtClean="0">
                          <a:effectLst/>
                        </a:rPr>
                        <a:t>matchAll</a:t>
                      </a:r>
                      <a:r>
                        <a:rPr lang="en-US" sz="1600" u="none" strike="noStrike" kern="1200" dirty="0" smtClean="0">
                          <a:effectLst/>
                        </a:rPr>
                        <a:t>()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Returns an iterator containing all of the matches, including capturing groups.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  <a:tr h="123462">
                <a:tc>
                  <a:txBody>
                    <a:bodyPr/>
                    <a:lstStyle/>
                    <a:p>
                      <a:pPr marL="0" algn="l" defTabSz="1005566" rtl="0" eaLnBrk="1" latinLnBrk="0" hangingPunct="1"/>
                      <a:r>
                        <a:rPr lang="en-US" sz="1600" u="none" strike="noStrike" kern="1200" dirty="0" smtClean="0">
                          <a:effectLst/>
                        </a:rPr>
                        <a:t>search()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Tests for a match in a string. It returns the index of </a:t>
                      </a:r>
                      <a:r>
                        <a:rPr lang="en-US" sz="1600" dirty="0" smtClean="0">
                          <a:effectLst/>
                        </a:rPr>
                        <a:t>match</a:t>
                      </a:r>
                      <a:r>
                        <a:rPr lang="en-US" sz="1600" dirty="0">
                          <a:effectLst/>
                        </a:rPr>
                        <a:t>, or -1 if </a:t>
                      </a:r>
                      <a:r>
                        <a:rPr lang="en-US" sz="1600" dirty="0" smtClean="0">
                          <a:effectLst/>
                        </a:rPr>
                        <a:t>search fails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  <a:tr h="447424">
                <a:tc>
                  <a:txBody>
                    <a:bodyPr/>
                    <a:lstStyle/>
                    <a:p>
                      <a:pPr marL="0" algn="l" defTabSz="1005566" rtl="0" eaLnBrk="1" latinLnBrk="0" hangingPunct="1"/>
                      <a:r>
                        <a:rPr lang="en-US" sz="1600" u="none" strike="noStrike" kern="1200" dirty="0" smtClean="0">
                          <a:effectLst/>
                        </a:rPr>
                        <a:t>replace()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Executes </a:t>
                      </a:r>
                      <a:r>
                        <a:rPr lang="en-US" sz="1600" dirty="0">
                          <a:effectLst/>
                        </a:rPr>
                        <a:t>search for </a:t>
                      </a:r>
                      <a:r>
                        <a:rPr lang="en-US" sz="1600" dirty="0" smtClean="0">
                          <a:effectLst/>
                        </a:rPr>
                        <a:t>match </a:t>
                      </a:r>
                      <a:r>
                        <a:rPr lang="en-US" sz="1600" dirty="0">
                          <a:effectLst/>
                        </a:rPr>
                        <a:t>in </a:t>
                      </a:r>
                      <a:r>
                        <a:rPr lang="en-US" sz="1600" dirty="0" smtClean="0">
                          <a:effectLst/>
                        </a:rPr>
                        <a:t>string</a:t>
                      </a:r>
                      <a:r>
                        <a:rPr lang="en-US" sz="1600" dirty="0">
                          <a:effectLst/>
                        </a:rPr>
                        <a:t>, and replaces </a:t>
                      </a:r>
                      <a:r>
                        <a:rPr lang="en-US" sz="1600" dirty="0" smtClean="0">
                          <a:effectLst/>
                        </a:rPr>
                        <a:t>matched </a:t>
                      </a:r>
                      <a:r>
                        <a:rPr lang="en-US" sz="1600" dirty="0">
                          <a:effectLst/>
                        </a:rPr>
                        <a:t>substring with </a:t>
                      </a:r>
                      <a:r>
                        <a:rPr lang="en-US" sz="1600" dirty="0" smtClean="0">
                          <a:effectLst/>
                        </a:rPr>
                        <a:t>replacement </a:t>
                      </a:r>
                      <a:r>
                        <a:rPr lang="en-US" sz="1600" dirty="0">
                          <a:effectLst/>
                        </a:rPr>
                        <a:t>substring.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  <a:tr h="447424">
                <a:tc>
                  <a:txBody>
                    <a:bodyPr/>
                    <a:lstStyle/>
                    <a:p>
                      <a:pPr marL="0" algn="l" defTabSz="1005566" rtl="0" eaLnBrk="1" latinLnBrk="0" hangingPunct="1"/>
                      <a:r>
                        <a:rPr lang="en-US" sz="1600" u="none" strike="noStrike" kern="1200" dirty="0" smtClean="0">
                          <a:effectLst/>
                        </a:rPr>
                        <a:t>split()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Uses </a:t>
                      </a:r>
                      <a:r>
                        <a:rPr lang="en-US" sz="1600" dirty="0">
                          <a:effectLst/>
                        </a:rPr>
                        <a:t>regular expression or </a:t>
                      </a:r>
                      <a:r>
                        <a:rPr lang="en-US" sz="1600" dirty="0" smtClean="0">
                          <a:effectLst/>
                        </a:rPr>
                        <a:t>fixed </a:t>
                      </a:r>
                      <a:r>
                        <a:rPr lang="en-US" sz="1600" dirty="0">
                          <a:effectLst/>
                        </a:rPr>
                        <a:t>string to break </a:t>
                      </a:r>
                      <a:r>
                        <a:rPr lang="en-US" sz="1600" dirty="0" smtClean="0">
                          <a:effectLst/>
                        </a:rPr>
                        <a:t>string </a:t>
                      </a:r>
                      <a:r>
                        <a:rPr lang="en-US" sz="1600" dirty="0">
                          <a:effectLst/>
                        </a:rPr>
                        <a:t>into an array of </a:t>
                      </a:r>
                      <a:r>
                        <a:rPr lang="en-US" sz="1600" dirty="0" smtClean="0">
                          <a:effectLst/>
                        </a:rPr>
                        <a:t>substrings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820" marR="53820" marT="40365" marB="4036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 pattern: /^\</a:t>
            </a:r>
            <a:r>
              <a:rPr lang="en-US" dirty="0"/>
              <a:t>w+([\.-]?\w+)*@\w+([\.-]?\w+)*(\.\</a:t>
            </a:r>
            <a:r>
              <a:rPr lang="en-US" dirty="0" smtClean="0"/>
              <a:t>w{2,3})+$/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1677839"/>
          <a:ext cx="7772400" cy="2986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1100"/>
                <a:gridCol w="6591300"/>
              </a:tblGrid>
              <a:tr h="15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Character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/^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Matches </a:t>
                      </a:r>
                      <a:r>
                        <a:rPr lang="en-US" sz="1400" dirty="0" smtClean="0">
                          <a:effectLst/>
                        </a:rPr>
                        <a:t>beginning </a:t>
                      </a:r>
                      <a:r>
                        <a:rPr lang="en-US" sz="1400" dirty="0">
                          <a:effectLst/>
                        </a:rPr>
                        <a:t>of </a:t>
                      </a:r>
                      <a:r>
                        <a:rPr lang="en-US" sz="1400" dirty="0" smtClean="0">
                          <a:effectLst/>
                        </a:rPr>
                        <a:t>string </a:t>
                      </a:r>
                      <a:r>
                        <a:rPr lang="en-US" sz="1400" dirty="0">
                          <a:effectLst/>
                        </a:rPr>
                        <a:t>or line.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[\.-]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\ Indicates that </a:t>
                      </a:r>
                      <a:r>
                        <a:rPr lang="en-US" sz="1400" dirty="0" smtClean="0">
                          <a:effectLst/>
                        </a:rPr>
                        <a:t>next </a:t>
                      </a:r>
                      <a:r>
                        <a:rPr lang="en-US" sz="1400" dirty="0">
                          <a:effectLst/>
                        </a:rPr>
                        <a:t>character is </a:t>
                      </a:r>
                      <a:r>
                        <a:rPr lang="en-US" sz="1400" dirty="0" smtClean="0">
                          <a:effectLst/>
                        </a:rPr>
                        <a:t>special. .- </a:t>
                      </a:r>
                      <a:r>
                        <a:rPr lang="en-US" sz="1400" dirty="0">
                          <a:effectLst/>
                        </a:rPr>
                        <a:t>matches character . or -.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? Matches previous </a:t>
                      </a:r>
                      <a:r>
                        <a:rPr lang="en-US" sz="1400" dirty="0">
                          <a:effectLst/>
                        </a:rPr>
                        <a:t>character 0 or 1 </a:t>
                      </a:r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\w+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Matches 1 or more word characters including </a:t>
                      </a:r>
                      <a:r>
                        <a:rPr lang="en-US" sz="1400" dirty="0" smtClean="0">
                          <a:effectLst/>
                        </a:rPr>
                        <a:t>underscore</a:t>
                      </a:r>
                      <a:r>
                        <a:rPr lang="en-US" sz="1400" dirty="0">
                          <a:effectLst/>
                        </a:rPr>
                        <a:t>. Equivalent to [A-Za-z0-9</a:t>
                      </a:r>
                      <a:r>
                        <a:rPr lang="en-US" sz="1400" dirty="0" smtClean="0">
                          <a:effectLst/>
                        </a:rPr>
                        <a:t>_]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*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Matches </a:t>
                      </a:r>
                      <a:r>
                        <a:rPr lang="en-US" sz="1400" dirty="0" smtClean="0">
                          <a:effectLst/>
                        </a:rPr>
                        <a:t>previous </a:t>
                      </a:r>
                      <a:r>
                        <a:rPr lang="en-US" sz="1400" dirty="0">
                          <a:effectLst/>
                        </a:rPr>
                        <a:t>character 0 or more </a:t>
                      </a:r>
                      <a:r>
                        <a:rPr lang="en-US" sz="1400" dirty="0" smtClean="0">
                          <a:effectLst/>
                        </a:rPr>
                        <a:t>times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2473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([.-]?\w+)*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Matches 0 or more occurrences of [.-]?\w</a:t>
                      </a:r>
                      <a:r>
                        <a:rPr lang="en-US" sz="1400" dirty="0" smtClean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3685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\w+([.-]?\w+)*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\w</a:t>
                      </a:r>
                      <a:r>
                        <a:rPr lang="en-US" sz="1400" dirty="0">
                          <a:effectLst/>
                        </a:rPr>
                        <a:t>+([.-]?\w+)* </a:t>
                      </a:r>
                      <a:r>
                        <a:rPr lang="en-US" sz="1400" baseline="0" dirty="0" smtClean="0">
                          <a:effectLst/>
                        </a:rPr>
                        <a:t> match username and domain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\.\w{2,3}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matches a . followed by two or three word characters, e.g., .</a:t>
                      </a:r>
                      <a:r>
                        <a:rPr lang="en-US" sz="1400" dirty="0" err="1">
                          <a:effectLst/>
                        </a:rPr>
                        <a:t>edu</a:t>
                      </a:r>
                      <a:r>
                        <a:rPr lang="en-US" sz="1400" dirty="0">
                          <a:effectLst/>
                        </a:rPr>
                        <a:t>, .org, .com, .</a:t>
                      </a:r>
                      <a:r>
                        <a:rPr lang="en-US" sz="1400" dirty="0" err="1" smtClean="0">
                          <a:effectLst/>
                        </a:rPr>
                        <a:t>uk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  <a:tr h="1808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$/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Matches the end of </a:t>
                      </a:r>
                      <a:r>
                        <a:rPr lang="en-US" sz="1400" dirty="0" smtClean="0">
                          <a:effectLst/>
                        </a:rPr>
                        <a:t>string </a:t>
                      </a:r>
                      <a:r>
                        <a:rPr lang="en-US" sz="1400" dirty="0">
                          <a:effectLst/>
                        </a:rPr>
                        <a:t>or line.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60" marR="42660" marT="42660" marB="426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0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Google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276995"/>
            <a:ext cx="5257800" cy="71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037088"/>
            <a:ext cx="5257800" cy="728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7904"/>
            <a:ext cx="5410200" cy="1070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2" y="3777495"/>
            <a:ext cx="5219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1919"/>
            <a:ext cx="8229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Try, catch, throw, finally</a:t>
            </a:r>
          </a:p>
          <a:p>
            <a:r>
              <a:rPr lang="en-US" dirty="0" smtClean="0"/>
              <a:t>Error object throw when exception occurs </a:t>
            </a:r>
          </a:p>
          <a:p>
            <a:r>
              <a:rPr lang="en-US" dirty="0" smtClean="0"/>
              <a:t>error object contains name and message</a:t>
            </a:r>
          </a:p>
          <a:p>
            <a:pPr marL="439935" lvl="1" indent="0">
              <a:buNone/>
            </a:pPr>
            <a:r>
              <a:rPr lang="en-US" dirty="0" smtClean="0"/>
              <a:t>try{</a:t>
            </a:r>
          </a:p>
          <a:p>
            <a:pPr marL="439935" lvl="1" indent="0">
              <a:buNone/>
            </a:pPr>
            <a:r>
              <a:rPr lang="en-US" dirty="0"/>
              <a:t>	</a:t>
            </a:r>
            <a:r>
              <a:rPr lang="en-US" dirty="0" smtClean="0"/>
              <a:t>throw new Error(‘error occurred’)</a:t>
            </a:r>
          </a:p>
          <a:p>
            <a:pPr marL="439935" lvl="1" indent="0">
              <a:buNone/>
            </a:pPr>
            <a:r>
              <a:rPr lang="en-US" dirty="0" smtClean="0"/>
              <a:t>}catch(</a:t>
            </a:r>
            <a:r>
              <a:rPr lang="en-US" dirty="0" err="1" smtClean="0"/>
              <a:t>er</a:t>
            </a:r>
            <a:r>
              <a:rPr lang="en-US" dirty="0" smtClean="0"/>
              <a:t>){</a:t>
            </a:r>
          </a:p>
          <a:p>
            <a:pPr marL="439935" lvl="1" indent="0">
              <a:buNone/>
            </a:pPr>
            <a:r>
              <a:rPr lang="en-US" dirty="0" smtClean="0"/>
              <a:t>	Console.log(</a:t>
            </a:r>
            <a:r>
              <a:rPr lang="en-US" dirty="0" err="1" smtClean="0"/>
              <a:t>er</a:t>
            </a:r>
            <a:r>
              <a:rPr lang="en-US" dirty="0" smtClean="0"/>
              <a:t>)</a:t>
            </a:r>
          </a:p>
          <a:p>
            <a:pPr marL="439935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5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with console.log</a:t>
            </a:r>
          </a:p>
          <a:p>
            <a:r>
              <a:rPr lang="en-US" dirty="0" smtClean="0"/>
              <a:t>Possible by adding debugger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Variable scope </a:t>
            </a:r>
          </a:p>
          <a:p>
            <a:pPr marL="36576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, let,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</a:p>
          <a:p>
            <a:pPr marL="3657600" indent="0">
              <a:buNone/>
            </a:pPr>
            <a:r>
              <a:rPr lang="en-US" dirty="0" smtClean="0"/>
              <a:t>Closure </a:t>
            </a:r>
          </a:p>
          <a:p>
            <a:pPr marL="3657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defines lifetime of variable</a:t>
            </a:r>
          </a:p>
          <a:p>
            <a:r>
              <a:rPr lang="en-US" dirty="0" smtClean="0"/>
              <a:t>Two scope: global, local</a:t>
            </a:r>
          </a:p>
          <a:p>
            <a:r>
              <a:rPr lang="en-US" dirty="0" smtClean="0"/>
              <a:t>Function creates new scopes</a:t>
            </a:r>
          </a:p>
          <a:p>
            <a:r>
              <a:rPr lang="en-US" dirty="0" smtClean="0"/>
              <a:t>Variables inside function has local scope</a:t>
            </a:r>
          </a:p>
          <a:p>
            <a:r>
              <a:rPr lang="en-US" dirty="0" smtClean="0"/>
              <a:t>Variable outside function has global scope</a:t>
            </a:r>
          </a:p>
          <a:p>
            <a:r>
              <a:rPr lang="en-US" dirty="0" smtClean="0"/>
              <a:t>Variable without declaration has global scope</a:t>
            </a:r>
          </a:p>
          <a:p>
            <a:r>
              <a:rPr lang="en-US" dirty="0" smtClean="0"/>
              <a:t>With strict mode, declaration is mandatory </a:t>
            </a:r>
          </a:p>
        </p:txBody>
      </p:sp>
    </p:spTree>
    <p:extLst>
      <p:ext uri="{BB962C8B-B14F-4D97-AF65-F5344CB8AC3E}">
        <p14:creationId xmlns:p14="http://schemas.microsoft.com/office/powerpoint/2010/main" val="3946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, let,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is not block scope variables</a:t>
            </a:r>
          </a:p>
          <a:p>
            <a:r>
              <a:rPr lang="en-US" dirty="0" smtClean="0"/>
              <a:t>Variable with </a:t>
            </a:r>
            <a:r>
              <a:rPr lang="en-US" dirty="0" err="1" smtClean="0"/>
              <a:t>var</a:t>
            </a:r>
            <a:r>
              <a:rPr lang="en-US" dirty="0" smtClean="0"/>
              <a:t> can be </a:t>
            </a:r>
            <a:r>
              <a:rPr lang="en-US" dirty="0" err="1" smtClean="0"/>
              <a:t>redeclared</a:t>
            </a:r>
            <a:endParaRPr lang="en-US" dirty="0" smtClean="0"/>
          </a:p>
          <a:p>
            <a:r>
              <a:rPr lang="en-US" dirty="0"/>
              <a:t>In HTML, </a:t>
            </a:r>
            <a:r>
              <a:rPr lang="en-US" dirty="0" smtClean="0"/>
              <a:t>global </a:t>
            </a:r>
            <a:r>
              <a:rPr lang="en-US" dirty="0"/>
              <a:t>scope is </a:t>
            </a:r>
            <a:r>
              <a:rPr lang="en-US" dirty="0" smtClean="0"/>
              <a:t>window object</a:t>
            </a:r>
            <a:endParaRPr lang="en-US" dirty="0"/>
          </a:p>
          <a:p>
            <a:r>
              <a:rPr lang="en-US" dirty="0" smtClean="0"/>
              <a:t>Let and </a:t>
            </a:r>
            <a:r>
              <a:rPr lang="en-US" dirty="0" err="1" smtClean="0"/>
              <a:t>const</a:t>
            </a:r>
            <a:r>
              <a:rPr lang="en-US" dirty="0" smtClean="0"/>
              <a:t> are block scope variables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is block scope variable but value cannot be changed once assigned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code which should be executed in "strict mode"</a:t>
            </a:r>
          </a:p>
          <a:p>
            <a:r>
              <a:rPr lang="en-US" dirty="0" smtClean="0"/>
              <a:t>New in ECMAScript version 5</a:t>
            </a:r>
          </a:p>
          <a:p>
            <a:r>
              <a:rPr lang="en-US" dirty="0" smtClean="0"/>
              <a:t>Added at beginning of a script or a function</a:t>
            </a:r>
          </a:p>
          <a:p>
            <a:r>
              <a:rPr lang="en-US" dirty="0" smtClean="0"/>
              <a:t>Makes </a:t>
            </a:r>
            <a:r>
              <a:rPr lang="en-US" dirty="0"/>
              <a:t>it </a:t>
            </a:r>
            <a:r>
              <a:rPr lang="en-US" dirty="0" smtClean="0"/>
              <a:t>easy </a:t>
            </a:r>
            <a:r>
              <a:rPr lang="en-US" dirty="0"/>
              <a:t>to write "secure" </a:t>
            </a:r>
            <a:r>
              <a:rPr lang="en-US" dirty="0" smtClean="0"/>
              <a:t>JavaScript</a:t>
            </a:r>
            <a:endParaRPr lang="en-US" dirty="0"/>
          </a:p>
          <a:p>
            <a:r>
              <a:rPr lang="en-US" dirty="0" smtClean="0"/>
              <a:t>With strict mode </a:t>
            </a:r>
          </a:p>
          <a:p>
            <a:r>
              <a:rPr lang="en-US" dirty="0" smtClean="0"/>
              <a:t>Using variable </a:t>
            </a:r>
            <a:r>
              <a:rPr lang="en-US" dirty="0"/>
              <a:t>without </a:t>
            </a:r>
            <a:r>
              <a:rPr lang="en-US" dirty="0" smtClean="0"/>
              <a:t>declaration</a:t>
            </a:r>
          </a:p>
          <a:p>
            <a:r>
              <a:rPr lang="en-US" dirty="0" smtClean="0"/>
              <a:t>Deleting </a:t>
            </a:r>
            <a:r>
              <a:rPr lang="en-US" dirty="0"/>
              <a:t>a variable (or 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Deleting </a:t>
            </a:r>
            <a:r>
              <a:rPr lang="en-US" dirty="0"/>
              <a:t>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Duplicating </a:t>
            </a:r>
            <a:r>
              <a:rPr lang="en-US" dirty="0"/>
              <a:t>a parameter </a:t>
            </a:r>
            <a:r>
              <a:rPr lang="en-US" dirty="0" smtClean="0"/>
              <a:t>name in function declaration</a:t>
            </a:r>
            <a:r>
              <a:rPr lang="en-US" dirty="0"/>
              <a:t> </a:t>
            </a:r>
            <a:r>
              <a:rPr lang="en-US" dirty="0" smtClean="0"/>
              <a:t>is not allowed</a:t>
            </a:r>
            <a:endParaRPr lang="en-US" dirty="0"/>
          </a:p>
          <a:p>
            <a:r>
              <a:rPr lang="en-US" dirty="0" smtClean="0"/>
              <a:t>Writing </a:t>
            </a:r>
            <a:r>
              <a:rPr lang="en-US" dirty="0"/>
              <a:t>to read-only </a:t>
            </a:r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closure is </a:t>
            </a:r>
            <a:r>
              <a:rPr lang="en-US" dirty="0" smtClean="0"/>
              <a:t>function </a:t>
            </a:r>
            <a:r>
              <a:rPr lang="en-US" dirty="0"/>
              <a:t>having access to </a:t>
            </a:r>
            <a:r>
              <a:rPr lang="en-US" dirty="0" smtClean="0"/>
              <a:t>parent </a:t>
            </a:r>
            <a:r>
              <a:rPr lang="en-US" dirty="0"/>
              <a:t>scope, even after </a:t>
            </a:r>
            <a:r>
              <a:rPr lang="en-US" dirty="0" smtClean="0"/>
              <a:t>parent </a:t>
            </a:r>
            <a:r>
              <a:rPr lang="en-US" dirty="0"/>
              <a:t>function has </a:t>
            </a:r>
            <a:r>
              <a:rPr lang="en-US" dirty="0" smtClean="0"/>
              <a:t>closed</a:t>
            </a:r>
          </a:p>
          <a:p>
            <a:r>
              <a:rPr lang="en-US" dirty="0"/>
              <a:t>Global variables can be made local (private) with closures</a:t>
            </a:r>
          </a:p>
          <a:p>
            <a:endParaRPr lang="en-US" dirty="0" smtClean="0"/>
          </a:p>
          <a:p>
            <a:pPr marL="377190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add = (function () {</a:t>
            </a:r>
          </a:p>
          <a:p>
            <a:pPr marL="377190" lvl="1" indent="0">
              <a:buNone/>
            </a:pP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 smtClean="0"/>
              <a:t>cnt</a:t>
            </a:r>
            <a:r>
              <a:rPr lang="en-US" dirty="0"/>
              <a:t> = 0;</a:t>
            </a:r>
          </a:p>
          <a:p>
            <a:pPr marL="377190" lvl="1" indent="0">
              <a:buNone/>
            </a:pPr>
            <a:r>
              <a:rPr lang="en-US" dirty="0"/>
              <a:t>    return function () </a:t>
            </a:r>
            <a:r>
              <a:rPr lang="en-US" dirty="0" smtClean="0"/>
              <a:t>{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n-US" dirty="0" smtClean="0"/>
              <a:t>++;</a:t>
            </a:r>
            <a:r>
              <a:rPr lang="en-US" dirty="0"/>
              <a:t> return </a:t>
            </a:r>
            <a:r>
              <a:rPr lang="en-US" dirty="0" err="1" smtClean="0"/>
              <a:t>cnt</a:t>
            </a:r>
            <a:r>
              <a:rPr lang="en-US" dirty="0" smtClean="0"/>
              <a:t>}</a:t>
            </a:r>
            <a:endParaRPr lang="en-US" dirty="0"/>
          </a:p>
          <a:p>
            <a:pPr marL="377190" lvl="1" indent="0">
              <a:buNone/>
            </a:pPr>
            <a:r>
              <a:rPr lang="en-US" dirty="0"/>
              <a:t>  })();</a:t>
            </a:r>
          </a:p>
          <a:p>
            <a:pPr marL="377190" lvl="1" indent="0">
              <a:buNone/>
            </a:pPr>
            <a:r>
              <a:rPr lang="en-US" dirty="0"/>
              <a:t>  add</a:t>
            </a:r>
            <a:r>
              <a:rPr lang="en-US" dirty="0" smtClean="0"/>
              <a:t>();</a:t>
            </a:r>
          </a:p>
          <a:p>
            <a:pPr marL="377190" lvl="1" indent="0">
              <a:buNone/>
            </a:pPr>
            <a:r>
              <a:rPr lang="en-US" dirty="0" smtClean="0"/>
              <a:t> console.log(add())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SECTION-VIII ENDS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126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SECTION-II</a:t>
            </a:r>
          </a:p>
          <a:p>
            <a:pPr marL="3943350" indent="-285750"/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Introduction </a:t>
            </a:r>
          </a:p>
          <a:p>
            <a:pPr marL="3657600" indent="0">
              <a:buNone/>
            </a:pPr>
            <a:r>
              <a:rPr lang="en-US" dirty="0" smtClean="0"/>
              <a:t>ECMA</a:t>
            </a:r>
          </a:p>
          <a:p>
            <a:pPr marL="3657600" indent="0">
              <a:buNone/>
            </a:pPr>
            <a:r>
              <a:rPr lang="en-US" dirty="0" smtClean="0"/>
              <a:t>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for HTML</a:t>
            </a:r>
            <a:endParaRPr lang="en-US" dirty="0"/>
          </a:p>
          <a:p>
            <a:r>
              <a:rPr lang="en-US" dirty="0" smtClean="0"/>
              <a:t>Prerequisite: HTML, CSS</a:t>
            </a:r>
          </a:p>
          <a:p>
            <a:r>
              <a:rPr lang="en-US" dirty="0" smtClean="0"/>
              <a:t>Cross-platform</a:t>
            </a:r>
            <a:r>
              <a:rPr lang="en-US" dirty="0"/>
              <a:t>, object-oriented scripting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It </a:t>
            </a:r>
            <a:r>
              <a:rPr lang="en-US" dirty="0"/>
              <a:t>is a small and lightweight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It provides </a:t>
            </a:r>
            <a:r>
              <a:rPr lang="en-US" dirty="0"/>
              <a:t>programmatic </a:t>
            </a:r>
            <a:r>
              <a:rPr lang="en-US" dirty="0" smtClean="0"/>
              <a:t>control environment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is implementation of ECMA standard</a:t>
            </a:r>
          </a:p>
          <a:p>
            <a:r>
              <a:rPr lang="en-US" dirty="0" smtClean="0"/>
              <a:t>ECMAScript 1, 2, 3, 4</a:t>
            </a:r>
          </a:p>
          <a:p>
            <a:r>
              <a:rPr lang="en-US" dirty="0" smtClean="0"/>
              <a:t>ECMAScript 5 (es5)</a:t>
            </a:r>
          </a:p>
          <a:p>
            <a:r>
              <a:rPr lang="en-US" dirty="0" smtClean="0"/>
              <a:t>ECMAScript 2015( es6)</a:t>
            </a:r>
          </a:p>
          <a:p>
            <a:r>
              <a:rPr lang="en-US" dirty="0" smtClean="0"/>
              <a:t>ECMAScript 2016( es7)</a:t>
            </a:r>
          </a:p>
          <a:p>
            <a:r>
              <a:rPr lang="en-US" dirty="0" smtClean="0"/>
              <a:t>ECMAScript 2017, 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ECMAScript 2018,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ECMAScript 2019,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Other implementation includes </a:t>
            </a:r>
            <a:r>
              <a:rPr lang="en-US" dirty="0" err="1" smtClean="0"/>
              <a:t>CoffeeScript</a:t>
            </a:r>
            <a:r>
              <a:rPr lang="en-US" dirty="0" smtClean="0"/>
              <a:t>, typescript</a:t>
            </a:r>
          </a:p>
        </p:txBody>
      </p:sp>
    </p:spTree>
    <p:extLst>
      <p:ext uri="{BB962C8B-B14F-4D97-AF65-F5344CB8AC3E}">
        <p14:creationId xmlns:p14="http://schemas.microsoft.com/office/powerpoint/2010/main" val="17492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manipulate DOM</a:t>
            </a:r>
          </a:p>
          <a:p>
            <a:r>
              <a:rPr lang="en-US" dirty="0" smtClean="0"/>
              <a:t>Change HTML contents</a:t>
            </a:r>
          </a:p>
          <a:p>
            <a:r>
              <a:rPr lang="en-US" dirty="0" smtClean="0"/>
              <a:t>Change HTML attribute values</a:t>
            </a:r>
          </a:p>
          <a:p>
            <a:r>
              <a:rPr lang="en-US" dirty="0" smtClean="0"/>
              <a:t>Change CSS </a:t>
            </a:r>
          </a:p>
          <a:p>
            <a:r>
              <a:rPr lang="en-US" dirty="0" smtClean="0"/>
              <a:t>Hide/show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1174</Words>
  <Application>Microsoft Office PowerPoint</Application>
  <PresentationFormat>Custom</PresentationFormat>
  <Paragraphs>314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Custom Design</vt:lpstr>
      <vt:lpstr>PowerPoint Presentation</vt:lpstr>
      <vt:lpstr>PowerPoint Presentation</vt:lpstr>
      <vt:lpstr>Agenda </vt:lpstr>
      <vt:lpstr>Software setup</vt:lpstr>
      <vt:lpstr>PowerPoint Presentation</vt:lpstr>
      <vt:lpstr>PowerPoint Presentation</vt:lpstr>
      <vt:lpstr>Introduction </vt:lpstr>
      <vt:lpstr>Overview </vt:lpstr>
      <vt:lpstr>What Javascript can do?</vt:lpstr>
      <vt:lpstr>Script </vt:lpstr>
      <vt:lpstr>PowerPoint Presentation</vt:lpstr>
      <vt:lpstr>PowerPoint Presentation</vt:lpstr>
      <vt:lpstr>Function </vt:lpstr>
      <vt:lpstr>Events </vt:lpstr>
      <vt:lpstr>Output </vt:lpstr>
      <vt:lpstr>PowerPoint Presentation</vt:lpstr>
      <vt:lpstr>PowerPoint Presentation</vt:lpstr>
      <vt:lpstr>Variables </vt:lpstr>
      <vt:lpstr>Data types </vt:lpstr>
      <vt:lpstr>Array </vt:lpstr>
      <vt:lpstr>Cont…</vt:lpstr>
      <vt:lpstr>PowerPoint Presentation</vt:lpstr>
      <vt:lpstr>PowerPoint Presentation</vt:lpstr>
      <vt:lpstr>String </vt:lpstr>
      <vt:lpstr>String functions </vt:lpstr>
      <vt:lpstr>JavaScript Numbers</vt:lpstr>
      <vt:lpstr>Cont…</vt:lpstr>
      <vt:lpstr>Date </vt:lpstr>
      <vt:lpstr>Maths </vt:lpstr>
      <vt:lpstr>PowerPoint Presentation</vt:lpstr>
      <vt:lpstr>PowerPoint Presentation</vt:lpstr>
      <vt:lpstr>Operators </vt:lpstr>
      <vt:lpstr>Control statements and looping </vt:lpstr>
      <vt:lpstr>Looping </vt:lpstr>
      <vt:lpstr>PowerPoint Presentation</vt:lpstr>
      <vt:lpstr>PowerPoint Presentation</vt:lpstr>
      <vt:lpstr>Regular expression</vt:lpstr>
      <vt:lpstr>Regular expression methods</vt:lpstr>
      <vt:lpstr>Regular expression</vt:lpstr>
      <vt:lpstr>Regular expression</vt:lpstr>
      <vt:lpstr>Regular expression</vt:lpstr>
      <vt:lpstr>Error handling</vt:lpstr>
      <vt:lpstr>Debugging </vt:lpstr>
      <vt:lpstr>PowerPoint Presentation</vt:lpstr>
      <vt:lpstr>PowerPoint Presentation</vt:lpstr>
      <vt:lpstr>Scopes </vt:lpstr>
      <vt:lpstr>var, let, const</vt:lpstr>
      <vt:lpstr>Strict mode</vt:lpstr>
      <vt:lpstr>Closures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129</cp:revision>
  <dcterms:created xsi:type="dcterms:W3CDTF">2018-01-05T05:23:08Z</dcterms:created>
  <dcterms:modified xsi:type="dcterms:W3CDTF">2020-10-01T06:46:16Z</dcterms:modified>
</cp:coreProperties>
</file>