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4"/>
  </p:notesMasterIdLst>
  <p:sldIdLst>
    <p:sldId id="277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516" r:id="rId14"/>
    <p:sldId id="520" r:id="rId15"/>
    <p:sldId id="512" r:id="rId16"/>
    <p:sldId id="452" r:id="rId17"/>
    <p:sldId id="454" r:id="rId18"/>
    <p:sldId id="455" r:id="rId19"/>
    <p:sldId id="513" r:id="rId20"/>
    <p:sldId id="514" r:id="rId21"/>
    <p:sldId id="515" r:id="rId22"/>
    <p:sldId id="462" r:id="rId23"/>
    <p:sldId id="509" r:id="rId24"/>
    <p:sldId id="510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72" r:id="rId33"/>
    <p:sldId id="473" r:id="rId34"/>
    <p:sldId id="474" r:id="rId35"/>
    <p:sldId id="476" r:id="rId36"/>
    <p:sldId id="477" r:id="rId37"/>
    <p:sldId id="478" r:id="rId38"/>
    <p:sldId id="479" r:id="rId39"/>
    <p:sldId id="480" r:id="rId40"/>
    <p:sldId id="481" r:id="rId41"/>
    <p:sldId id="486" r:id="rId42"/>
    <p:sldId id="487" r:id="rId43"/>
    <p:sldId id="488" r:id="rId44"/>
    <p:sldId id="489" r:id="rId45"/>
    <p:sldId id="490" r:id="rId46"/>
    <p:sldId id="491" r:id="rId47"/>
    <p:sldId id="492" r:id="rId48"/>
    <p:sldId id="493" r:id="rId49"/>
    <p:sldId id="494" r:id="rId50"/>
    <p:sldId id="521" r:id="rId51"/>
    <p:sldId id="517" r:id="rId52"/>
    <p:sldId id="518" r:id="rId53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38" y="7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Data JPA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Dadaram Jadhav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by: Dadaram Jadhav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13" y="1305719"/>
            <a:ext cx="5233511" cy="20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Sophisticated support to build repositories based on Spring and JPA</a:t>
            </a:r>
          </a:p>
          <a:p>
            <a:r>
              <a:rPr lang="en-US" dirty="0"/>
              <a:t>Support for </a:t>
            </a:r>
            <a:r>
              <a:rPr lang="en-US" dirty="0" err="1"/>
              <a:t>Querydsl</a:t>
            </a:r>
            <a:r>
              <a:rPr lang="en-US" dirty="0"/>
              <a:t> predicates and thus type-safe JPA queries</a:t>
            </a:r>
          </a:p>
          <a:p>
            <a:r>
              <a:rPr lang="en-US" dirty="0"/>
              <a:t>Transparent auditing of a domain class</a:t>
            </a:r>
          </a:p>
          <a:p>
            <a:r>
              <a:rPr lang="en-US" dirty="0"/>
              <a:t>Pagination support, dynamic query execution, </a:t>
            </a:r>
            <a:r>
              <a:rPr lang="en-US" dirty="0" smtClean="0"/>
              <a:t>ability </a:t>
            </a:r>
            <a:r>
              <a:rPr lang="en-US" dirty="0"/>
              <a:t>to integrate custom data access code</a:t>
            </a:r>
          </a:p>
          <a:p>
            <a:r>
              <a:rPr lang="en-US" dirty="0" smtClean="0"/>
              <a:t>Validation of </a:t>
            </a:r>
            <a:r>
              <a:rPr lang="en-US" dirty="0"/>
              <a:t>@Query annotated queries at a bootstrap time</a:t>
            </a:r>
          </a:p>
          <a:p>
            <a:r>
              <a:rPr lang="en-US" dirty="0" err="1" smtClean="0"/>
              <a:t>JavaConfig</a:t>
            </a:r>
            <a:r>
              <a:rPr lang="en-US" dirty="0" smtClean="0"/>
              <a:t> </a:t>
            </a:r>
            <a:r>
              <a:rPr lang="en-US" dirty="0"/>
              <a:t>based repository configuration </a:t>
            </a:r>
            <a:r>
              <a:rPr lang="en-US" dirty="0" smtClean="0"/>
              <a:t>with</a:t>
            </a:r>
            <a:r>
              <a:rPr lang="en-US" dirty="0"/>
              <a:t> </a:t>
            </a:r>
            <a:r>
              <a:rPr lang="en-US" dirty="0" smtClean="0"/>
              <a:t>@</a:t>
            </a:r>
            <a:r>
              <a:rPr lang="en-US" dirty="0" err="1" smtClean="0"/>
              <a:t>EnableJpaRepositories</a:t>
            </a:r>
            <a:endParaRPr lang="en-US" dirty="0"/>
          </a:p>
          <a:p>
            <a:r>
              <a:rPr lang="en-US" dirty="0" smtClean="0"/>
              <a:t>Support </a:t>
            </a:r>
            <a:r>
              <a:rPr lang="en-US" dirty="0"/>
              <a:t>for batch loading, sorting, dynamical queries</a:t>
            </a:r>
          </a:p>
          <a:p>
            <a:r>
              <a:rPr lang="en-US" dirty="0" smtClean="0"/>
              <a:t>Reduce </a:t>
            </a:r>
            <a:r>
              <a:rPr lang="en-US" dirty="0"/>
              <a:t>code size for generic CRUD operations by using </a:t>
            </a:r>
            <a:r>
              <a:rPr lang="en-US" dirty="0" err="1" smtClean="0"/>
              <a:t>CrudRepository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27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spring boot application</a:t>
            </a:r>
          </a:p>
          <a:p>
            <a:r>
              <a:rPr lang="en-US" dirty="0" smtClean="0"/>
              <a:t>Add required dependency like spring-boot-starter-data-</a:t>
            </a:r>
            <a:r>
              <a:rPr lang="en-US" dirty="0" err="1" smtClean="0"/>
              <a:t>jpa</a:t>
            </a:r>
            <a:r>
              <a:rPr lang="en-US" dirty="0" smtClean="0"/>
              <a:t>, h2 database</a:t>
            </a:r>
            <a:endParaRPr lang="en-US" u="sng" dirty="0" smtClean="0"/>
          </a:p>
          <a:p>
            <a:r>
              <a:rPr lang="en-US" dirty="0" smtClean="0"/>
              <a:t>Create model class, annotate with @Entity</a:t>
            </a:r>
          </a:p>
          <a:p>
            <a:r>
              <a:rPr lang="en-US" dirty="0" smtClean="0"/>
              <a:t>Annotate id with @Id</a:t>
            </a:r>
          </a:p>
          <a:p>
            <a:r>
              <a:rPr lang="en-US" dirty="0" smtClean="0"/>
              <a:t>Create JPA repository and extend with </a:t>
            </a:r>
            <a:r>
              <a:rPr lang="en-US" dirty="0" err="1" smtClean="0"/>
              <a:t>JpaRepository</a:t>
            </a:r>
            <a:endParaRPr lang="en-US" dirty="0"/>
          </a:p>
          <a:p>
            <a:r>
              <a:rPr lang="en-US" dirty="0" smtClean="0"/>
              <a:t>Insert records with save method</a:t>
            </a:r>
          </a:p>
          <a:p>
            <a:r>
              <a:rPr lang="en-US" dirty="0" smtClean="0"/>
              <a:t>Fetch record with </a:t>
            </a:r>
            <a:r>
              <a:rPr lang="en-US" dirty="0" err="1" smtClean="0"/>
              <a:t>findById</a:t>
            </a:r>
            <a:r>
              <a:rPr lang="en-US" dirty="0" smtClean="0"/>
              <a:t>() or </a:t>
            </a:r>
            <a:r>
              <a:rPr lang="en-US" dirty="0" err="1" smtClean="0"/>
              <a:t>findAll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2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spring.jpa.generate-ddl</a:t>
            </a:r>
            <a:r>
              <a:rPr lang="en-US" dirty="0"/>
              <a:t>=false</a:t>
            </a:r>
          </a:p>
          <a:p>
            <a:pPr marL="0" indent="0">
              <a:buNone/>
            </a:pPr>
            <a:r>
              <a:rPr lang="en-US" dirty="0" err="1"/>
              <a:t>spring.jpa.hibernate.ddl</a:t>
            </a:r>
            <a:r>
              <a:rPr lang="en-US" dirty="0"/>
              <a:t>-auto=none </a:t>
            </a:r>
          </a:p>
          <a:p>
            <a:pPr marL="0" indent="0">
              <a:buNone/>
            </a:pPr>
            <a:r>
              <a:rPr lang="en-US" dirty="0"/>
              <a:t>spring.datasource.url=</a:t>
            </a:r>
            <a:r>
              <a:rPr lang="en-US" dirty="0" err="1"/>
              <a:t>jdbc:mysql</a:t>
            </a:r>
            <a:r>
              <a:rPr lang="en-US" dirty="0"/>
              <a:t>://</a:t>
            </a:r>
            <a:r>
              <a:rPr lang="en-US" dirty="0" smtClean="0"/>
              <a:t>localhost:3306/</a:t>
            </a:r>
            <a:r>
              <a:rPr lang="en-US" dirty="0" err="1" smtClean="0"/>
              <a:t>cybage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spring.datasource.username</a:t>
            </a:r>
            <a:r>
              <a:rPr lang="en-US" dirty="0"/>
              <a:t>=root</a:t>
            </a:r>
          </a:p>
          <a:p>
            <a:pPr marL="0" indent="0">
              <a:buNone/>
            </a:pPr>
            <a:r>
              <a:rPr lang="en-US" dirty="0" err="1"/>
              <a:t>spring.datasource.password</a:t>
            </a:r>
            <a:r>
              <a:rPr lang="en-US" dirty="0"/>
              <a:t>=admin123</a:t>
            </a:r>
          </a:p>
          <a:p>
            <a:pPr marL="0" indent="0">
              <a:buNone/>
            </a:pPr>
            <a:r>
              <a:rPr lang="en-US" dirty="0" err="1"/>
              <a:t>spring.jpa.properties.hibernate.dialect</a:t>
            </a:r>
            <a:r>
              <a:rPr lang="en-US" dirty="0"/>
              <a:t> = org.hibernate.dialect.MySQL5Dialect</a:t>
            </a:r>
          </a:p>
        </p:txBody>
      </p:sp>
    </p:spTree>
    <p:extLst>
      <p:ext uri="{BB962C8B-B14F-4D97-AF65-F5344CB8AC3E}">
        <p14:creationId xmlns:p14="http://schemas.microsoft.com/office/powerpoint/2010/main" val="404451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</a:t>
            </a:r>
          </a:p>
          <a:p>
            <a:r>
              <a:rPr lang="en-US" dirty="0" err="1" smtClean="0"/>
              <a:t>CrudRepository</a:t>
            </a:r>
            <a:endParaRPr lang="en-US" dirty="0" smtClean="0"/>
          </a:p>
          <a:p>
            <a:r>
              <a:rPr lang="en-US" dirty="0" err="1" smtClean="0"/>
              <a:t>PagingAndSortingRepository</a:t>
            </a:r>
            <a:endParaRPr lang="en-US" dirty="0" smtClean="0"/>
          </a:p>
          <a:p>
            <a:r>
              <a:rPr lang="en-US" dirty="0" err="1"/>
              <a:t>JpaRepository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interfaces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Repository&lt;T, ID extends Serializable&gt; interface is </a:t>
            </a:r>
            <a:r>
              <a:rPr lang="en-US" dirty="0" smtClean="0"/>
              <a:t>marker </a:t>
            </a:r>
            <a:r>
              <a:rPr lang="en-US" dirty="0"/>
              <a:t>interface </a:t>
            </a:r>
          </a:p>
          <a:p>
            <a:r>
              <a:rPr lang="en-US" dirty="0" smtClean="0"/>
              <a:t>It </a:t>
            </a:r>
            <a:r>
              <a:rPr lang="en-US" dirty="0"/>
              <a:t>captures type of managed entity and type of entity’s id</a:t>
            </a:r>
          </a:p>
          <a:p>
            <a:r>
              <a:rPr lang="en-US" dirty="0"/>
              <a:t>It helps container to discover concrete repository during </a:t>
            </a:r>
            <a:r>
              <a:rPr lang="en-US" dirty="0" err="1"/>
              <a:t>classpath</a:t>
            </a:r>
            <a:r>
              <a:rPr lang="en-US" dirty="0"/>
              <a:t> scanning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20119"/>
            <a:ext cx="4345543" cy="26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CrudRepository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CrudRepository</a:t>
            </a:r>
            <a:r>
              <a:rPr lang="en-US" dirty="0" smtClean="0"/>
              <a:t>&lt;T</a:t>
            </a:r>
            <a:r>
              <a:rPr lang="en-US" dirty="0"/>
              <a:t>, ID extends </a:t>
            </a:r>
            <a:r>
              <a:rPr lang="en-US" dirty="0" err="1"/>
              <a:t>Serializable</a:t>
            </a:r>
            <a:r>
              <a:rPr lang="en-US" dirty="0"/>
              <a:t>&gt; </a:t>
            </a:r>
            <a:r>
              <a:rPr lang="en-US" dirty="0" smtClean="0"/>
              <a:t>provides </a:t>
            </a:r>
            <a:r>
              <a:rPr lang="en-US" dirty="0"/>
              <a:t>CRUD operations for </a:t>
            </a:r>
            <a:r>
              <a:rPr lang="en-US" dirty="0" smtClean="0"/>
              <a:t>managed entity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84" y="1610519"/>
            <a:ext cx="8443716" cy="27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PagingAndSortingRepository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987" y="1229519"/>
            <a:ext cx="8675370" cy="3590861"/>
          </a:xfrm>
        </p:spPr>
        <p:txBody>
          <a:bodyPr/>
          <a:lstStyle/>
          <a:p>
            <a:r>
              <a:rPr lang="en-US" dirty="0" err="1" smtClean="0"/>
              <a:t>PagingAndSortingRepository</a:t>
            </a:r>
            <a:r>
              <a:rPr lang="en-US" dirty="0" smtClean="0"/>
              <a:t>&lt;T</a:t>
            </a:r>
            <a:r>
              <a:rPr lang="en-US" dirty="0"/>
              <a:t>, </a:t>
            </a:r>
            <a:r>
              <a:rPr lang="en-US" dirty="0" smtClean="0"/>
              <a:t>ID&gt; is </a:t>
            </a:r>
            <a:r>
              <a:rPr lang="en-US" dirty="0"/>
              <a:t>an extension of </a:t>
            </a:r>
            <a:r>
              <a:rPr lang="en-US" dirty="0" err="1"/>
              <a:t>CrudRepository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Provides methods </a:t>
            </a:r>
            <a:r>
              <a:rPr lang="en-US" dirty="0"/>
              <a:t>to retrieve entities using </a:t>
            </a:r>
            <a:r>
              <a:rPr lang="en-US" dirty="0" smtClean="0"/>
              <a:t>pagination </a:t>
            </a:r>
            <a:r>
              <a:rPr lang="en-US" dirty="0"/>
              <a:t>and </a:t>
            </a:r>
            <a:r>
              <a:rPr lang="en-US" dirty="0" smtClean="0"/>
              <a:t>sorting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96319"/>
            <a:ext cx="849217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75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JpaRepository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deals </a:t>
            </a:r>
            <a:r>
              <a:rPr lang="en-US" dirty="0"/>
              <a:t>with enhanced support for JPA based data access </a:t>
            </a:r>
            <a:r>
              <a:rPr lang="en-US" dirty="0" smtClean="0"/>
              <a:t>layers</a:t>
            </a:r>
            <a:endParaRPr lang="en-US" dirty="0"/>
          </a:p>
          <a:p>
            <a:r>
              <a:rPr lang="en-US" dirty="0"/>
              <a:t>Spring Data JPA project provides </a:t>
            </a:r>
            <a:r>
              <a:rPr lang="en-US" dirty="0" smtClean="0"/>
              <a:t>following interfaces</a:t>
            </a:r>
            <a:endParaRPr lang="en-US" dirty="0"/>
          </a:p>
          <a:p>
            <a:r>
              <a:rPr lang="en-US" dirty="0" err="1"/>
              <a:t>JpaRepository</a:t>
            </a:r>
            <a:r>
              <a:rPr lang="en-US" dirty="0"/>
              <a:t>&lt;T, ID extends </a:t>
            </a:r>
            <a:r>
              <a:rPr lang="en-US" dirty="0" err="1"/>
              <a:t>Serializable</a:t>
            </a:r>
            <a:r>
              <a:rPr lang="en-US" dirty="0"/>
              <a:t>&gt; interface</a:t>
            </a:r>
          </a:p>
          <a:p>
            <a:r>
              <a:rPr lang="en-US" dirty="0" err="1"/>
              <a:t>JpaSpecificationExecutor</a:t>
            </a:r>
            <a:r>
              <a:rPr lang="en-US" dirty="0"/>
              <a:t> interface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39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JpaRepository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JpaRepository</a:t>
            </a:r>
            <a:r>
              <a:rPr lang="en-US" dirty="0" smtClean="0"/>
              <a:t>&lt;T</a:t>
            </a:r>
            <a:r>
              <a:rPr lang="en-US" dirty="0"/>
              <a:t>, </a:t>
            </a:r>
            <a:r>
              <a:rPr lang="en-US" dirty="0" smtClean="0"/>
              <a:t>ID&gt;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 JPA specific repository </a:t>
            </a:r>
            <a:r>
              <a:rPr lang="en-US" dirty="0" smtClean="0"/>
              <a:t>that </a:t>
            </a:r>
            <a:r>
              <a:rPr lang="en-US" dirty="0"/>
              <a:t>combines </a:t>
            </a:r>
            <a:r>
              <a:rPr lang="en-US" dirty="0" smtClean="0"/>
              <a:t>methods </a:t>
            </a:r>
            <a:r>
              <a:rPr lang="en-US" dirty="0"/>
              <a:t>declared by </a:t>
            </a:r>
            <a:r>
              <a:rPr lang="en-US" dirty="0" smtClean="0"/>
              <a:t>common </a:t>
            </a:r>
            <a:r>
              <a:rPr lang="en-US" dirty="0"/>
              <a:t>repository </a:t>
            </a:r>
            <a:r>
              <a:rPr lang="en-US" dirty="0" smtClean="0"/>
              <a:t>behind </a:t>
            </a:r>
            <a:r>
              <a:rPr lang="en-US" dirty="0"/>
              <a:t>a single </a:t>
            </a:r>
            <a:r>
              <a:rPr lang="en-US" dirty="0" smtClean="0"/>
              <a:t>interface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88" y="1991519"/>
            <a:ext cx="85373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Data JPA</a:t>
            </a:r>
          </a:p>
          <a:p>
            <a:r>
              <a:rPr lang="en-US" dirty="0" smtClean="0"/>
              <a:t>Repository</a:t>
            </a:r>
          </a:p>
          <a:p>
            <a:r>
              <a:rPr lang="en-US" dirty="0" smtClean="0"/>
              <a:t>Query </a:t>
            </a:r>
            <a:r>
              <a:rPr lang="en-US" dirty="0"/>
              <a:t>creation </a:t>
            </a:r>
          </a:p>
          <a:p>
            <a:r>
              <a:rPr lang="en-US" dirty="0"/>
              <a:t>Named Query</a:t>
            </a:r>
          </a:p>
          <a:p>
            <a:r>
              <a:rPr lang="en-US" dirty="0"/>
              <a:t>Named Native Query</a:t>
            </a:r>
          </a:p>
          <a:p>
            <a:r>
              <a:rPr lang="en-US" dirty="0"/>
              <a:t>@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Sorting</a:t>
            </a:r>
            <a:endParaRPr lang="en-US" dirty="0"/>
          </a:p>
          <a:p>
            <a:r>
              <a:rPr lang="en-US" dirty="0" smtClean="0"/>
              <a:t>Pagination</a:t>
            </a:r>
          </a:p>
          <a:p>
            <a:r>
              <a:rPr lang="en-US" dirty="0"/>
              <a:t>Collection mapping</a:t>
            </a:r>
          </a:p>
          <a:p>
            <a:r>
              <a:rPr lang="en-US" dirty="0"/>
              <a:t>Relationship mapping</a:t>
            </a:r>
          </a:p>
          <a:p>
            <a:r>
              <a:rPr lang="en-US" dirty="0"/>
              <a:t>Inheritance </a:t>
            </a:r>
            <a:r>
              <a:rPr lang="en-US" dirty="0" smtClean="0"/>
              <a:t>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01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 smtClean="0"/>
              <a:t>Spring data </a:t>
            </a:r>
            <a:r>
              <a:rPr lang="en-US" dirty="0" err="1" smtClean="0"/>
              <a:t>jpa</a:t>
            </a:r>
            <a:r>
              <a:rPr lang="en-US" dirty="0" smtClean="0"/>
              <a:t> offer various ways to create queries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196451"/>
              </p:ext>
            </p:extLst>
          </p:nvPr>
        </p:nvGraphicFramePr>
        <p:xfrm>
          <a:off x="1066800" y="1762919"/>
          <a:ext cx="7848600" cy="2590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102"/>
                <a:gridCol w="4711498"/>
              </a:tblGrid>
              <a:tr h="4216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Types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438" marR="75438" marT="37730" marB="37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Explanation 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438" marR="75438" marT="37730" marB="37730"/>
                </a:tc>
              </a:tr>
              <a:tr h="42161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Automatic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438" marR="75438" marT="37730" marB="3773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Offered by spring data</a:t>
                      </a:r>
                      <a:r>
                        <a:rPr lang="en-US" sz="16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JPA</a:t>
                      </a:r>
                    </a:p>
                  </a:txBody>
                  <a:tcPr marL="75438" marR="75438" marT="37730" marB="37730"/>
                </a:tc>
              </a:tr>
              <a:tr h="42161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Query using method name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438" marR="75438" marT="37730" marB="3773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 query using method name</a:t>
                      </a:r>
                    </a:p>
                  </a:txBody>
                  <a:tcPr marL="75438" marR="75438" marT="37730" marB="37730"/>
                </a:tc>
              </a:tr>
              <a:tr h="42161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@</a:t>
                      </a:r>
                      <a:r>
                        <a:rPr lang="en-US" sz="16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NamedQuery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438" marR="75438" marT="37730" marB="3773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Static query using JPQL</a:t>
                      </a:r>
                    </a:p>
                  </a:txBody>
                  <a:tcPr marL="75438" marR="75438" marT="37730" marB="37730"/>
                </a:tc>
              </a:tr>
              <a:tr h="42161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@</a:t>
                      </a:r>
                      <a:r>
                        <a:rPr lang="en-US" sz="160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NamedNativeQuery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438" marR="75438" marT="37730" marB="3773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Defines query in native SQL</a:t>
                      </a:r>
                    </a:p>
                  </a:txBody>
                  <a:tcPr marL="75438" marR="75438" marT="37730" marB="37730"/>
                </a:tc>
              </a:tr>
              <a:tr h="4827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@Query</a:t>
                      </a:r>
                      <a:endParaRPr lang="en-US" sz="16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438" marR="75438" marT="37730" marB="3773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 query using JPQL and SQL</a:t>
                      </a:r>
                    </a:p>
                  </a:txBody>
                  <a:tcPr marL="75438" marR="75438" marT="37730" marB="377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07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creation from method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 JPA offers various ways to create a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We will </a:t>
            </a:r>
            <a:r>
              <a:rPr lang="en-US" dirty="0"/>
              <a:t>focus on how to generate a query using method </a:t>
            </a:r>
            <a:r>
              <a:rPr lang="en-US" dirty="0" smtClean="0"/>
              <a:t>name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Data JPA creates a query using </a:t>
            </a:r>
            <a:r>
              <a:rPr lang="en-US" dirty="0" smtClean="0"/>
              <a:t>JPA </a:t>
            </a:r>
            <a:r>
              <a:rPr lang="en-US" dirty="0"/>
              <a:t>criteria API from </a:t>
            </a:r>
            <a:r>
              <a:rPr lang="en-US" dirty="0" smtClean="0"/>
              <a:t>this</a:t>
            </a:r>
          </a:p>
          <a:p>
            <a:r>
              <a:rPr lang="en-US" dirty="0" smtClean="0"/>
              <a:t>This translates </a:t>
            </a:r>
            <a:r>
              <a:rPr lang="en-US" dirty="0"/>
              <a:t>into </a:t>
            </a:r>
            <a:r>
              <a:rPr lang="en-US" dirty="0" smtClean="0"/>
              <a:t>following query</a:t>
            </a:r>
          </a:p>
          <a:p>
            <a:r>
              <a:rPr lang="en-US" b="1" dirty="0" smtClean="0"/>
              <a:t>select </a:t>
            </a:r>
            <a:r>
              <a:rPr lang="en-US" b="1" dirty="0"/>
              <a:t>u from User u where </a:t>
            </a:r>
            <a:r>
              <a:rPr lang="en-US" b="1" dirty="0" err="1"/>
              <a:t>u.emailAddress</a:t>
            </a:r>
            <a:r>
              <a:rPr lang="en-US" b="1" dirty="0"/>
              <a:t> = ?1 and </a:t>
            </a:r>
            <a:r>
              <a:rPr lang="en-US" b="1" dirty="0" err="1"/>
              <a:t>u.lastname</a:t>
            </a:r>
            <a:r>
              <a:rPr lang="en-US" b="1" dirty="0"/>
              <a:t> = ?</a:t>
            </a:r>
            <a:r>
              <a:rPr lang="en-US" b="1" dirty="0" smtClean="0"/>
              <a:t>2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05214"/>
            <a:ext cx="7488793" cy="83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inside method name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274901"/>
              </p:ext>
            </p:extLst>
          </p:nvPr>
        </p:nvGraphicFramePr>
        <p:xfrm>
          <a:off x="762000" y="1229519"/>
          <a:ext cx="8839200" cy="3483088"/>
        </p:xfrm>
        <a:graphic>
          <a:graphicData uri="http://schemas.openxmlformats.org/drawingml/2006/table">
            <a:tbl>
              <a:tblPr/>
              <a:tblGrid>
                <a:gridCol w="1828800"/>
                <a:gridCol w="3048000"/>
                <a:gridCol w="3962400"/>
              </a:tblGrid>
              <a:tr h="15163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Sample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JPQL snippet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And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findByLastnameAndFirstname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x.lastname = ?1 and x.firstname = ?2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Or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findByLastnameOrFirstname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x.lastname = ?1 or x.firstname = ?2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28628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Is, Equals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findByFirstnameIs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findByFirstnameEquals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=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Between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findByStartDateBetween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x.startDate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between ?1 and ?2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LessThan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findByAgeLessThan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x.age &lt;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LessThanEqual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findByAgeLessThanEqual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x.age &lt;=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GreaterThan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findByAgeGreaterThan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x.age &gt;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GreaterThanEqual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findByAgeGreaterThanEqual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&gt;=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After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findByStartDateAfter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x.startDate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&gt;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Before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findByStartDateBefore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x.startDate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&lt;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IsNull, Null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findByAge(Is)Null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is null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IsNotNull, NotNull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findByAge(Is)NotNull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not null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Like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findByFirstnameLike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like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5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inside method name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233650"/>
              </p:ext>
            </p:extLst>
          </p:nvPr>
        </p:nvGraphicFramePr>
        <p:xfrm>
          <a:off x="762000" y="1228725"/>
          <a:ext cx="8610599" cy="3656064"/>
        </p:xfrm>
        <a:graphic>
          <a:graphicData uri="http://schemas.openxmlformats.org/drawingml/2006/table">
            <a:tbl>
              <a:tblPr/>
              <a:tblGrid>
                <a:gridCol w="1143000"/>
                <a:gridCol w="3048000"/>
                <a:gridCol w="4419599"/>
              </a:tblGrid>
              <a:tr h="1547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Sample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JPQL snippet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547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NotLike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findByFirstnameNotLike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not like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2220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StartingWith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findByFirstnameStartingWith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like ?1 (parameter bound with appended %)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EndingWith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findByFirstnameEndingWith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like ?1 (parameter bound with prepended %)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2220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Containing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findByFirstnameContaining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where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x.firstname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like ?1 (parameter bound wrapped in %)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7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OrderBy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findByAgeOrderByLastnameDesc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= ?1 order by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x.lastname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desc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1547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findByLastnameNot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x.lastname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&lt;&gt;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7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In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(Collection&lt;Age&gt; ages)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in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1547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NotIn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findByAgeNotIn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(Collection&lt;Age&gt; ages)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not in ?1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5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True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findByActiveTrue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()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x.active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= true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  <a:tr h="8745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False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findByActiveFalse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()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x.active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= false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0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IgnoreCase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findByFirstnameIgnoreCase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UPPER(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) = UPPER(?1)</a:t>
                      </a:r>
                    </a:p>
                  </a:txBody>
                  <a:tcPr marL="20191" marR="20191" marT="10096" marB="10096">
                    <a:lnL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3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Creating Query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Invoked query </a:t>
            </a:r>
            <a:r>
              <a:rPr lang="en-US" dirty="0"/>
              <a:t>is derived from </a:t>
            </a:r>
            <a:r>
              <a:rPr lang="en-US" dirty="0" smtClean="0"/>
              <a:t>name </a:t>
            </a:r>
            <a:r>
              <a:rPr lang="en-US" dirty="0"/>
              <a:t>of </a:t>
            </a:r>
            <a:r>
              <a:rPr lang="en-US" dirty="0" smtClean="0"/>
              <a:t>query method</a:t>
            </a:r>
            <a:endParaRPr lang="en-US" dirty="0"/>
          </a:p>
          <a:p>
            <a:r>
              <a:rPr lang="en-US" dirty="0" smtClean="0"/>
              <a:t>Need to follow following rules</a:t>
            </a:r>
            <a:endParaRPr lang="en-US" dirty="0"/>
          </a:p>
          <a:p>
            <a:r>
              <a:rPr lang="en-US" dirty="0" smtClean="0"/>
              <a:t>Query must </a:t>
            </a:r>
            <a:r>
              <a:rPr lang="en-US" dirty="0"/>
              <a:t>start </a:t>
            </a:r>
            <a:r>
              <a:rPr lang="en-US" dirty="0" smtClean="0"/>
              <a:t>with: </a:t>
            </a:r>
            <a:r>
              <a:rPr lang="en-US" dirty="0"/>
              <a:t>find…By, read…By, query…By, count…By, </a:t>
            </a:r>
          </a:p>
          <a:p>
            <a:r>
              <a:rPr lang="en-US" dirty="0" smtClean="0"/>
              <a:t>To </a:t>
            </a:r>
            <a:r>
              <a:rPr lang="en-US" dirty="0"/>
              <a:t>limit </a:t>
            </a:r>
            <a:r>
              <a:rPr lang="en-US" dirty="0" smtClean="0"/>
              <a:t>number </a:t>
            </a:r>
            <a:r>
              <a:rPr lang="en-US" dirty="0"/>
              <a:t>of returned </a:t>
            </a:r>
            <a:r>
              <a:rPr lang="en-US" dirty="0" smtClean="0"/>
              <a:t>results, </a:t>
            </a:r>
            <a:r>
              <a:rPr lang="en-US" dirty="0"/>
              <a:t>add </a:t>
            </a:r>
            <a:r>
              <a:rPr lang="en-US" dirty="0" smtClean="0"/>
              <a:t>First </a:t>
            </a:r>
            <a:r>
              <a:rPr lang="en-US" dirty="0"/>
              <a:t>or </a:t>
            </a:r>
            <a:r>
              <a:rPr lang="en-US" dirty="0" smtClean="0"/>
              <a:t>Top before first </a:t>
            </a:r>
            <a:r>
              <a:rPr lang="en-US" dirty="0"/>
              <a:t>By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want to get more than one result, we have to append </a:t>
            </a:r>
            <a:r>
              <a:rPr lang="en-US" dirty="0" smtClean="0"/>
              <a:t>optional </a:t>
            </a:r>
            <a:r>
              <a:rPr lang="en-US" dirty="0"/>
              <a:t>numeric value to </a:t>
            </a:r>
            <a:r>
              <a:rPr lang="en-US" dirty="0" smtClean="0"/>
              <a:t>First </a:t>
            </a:r>
            <a:r>
              <a:rPr lang="en-US" dirty="0"/>
              <a:t>and </a:t>
            </a:r>
            <a:r>
              <a:rPr lang="en-US" dirty="0" smtClean="0"/>
              <a:t>Top keywords</a:t>
            </a:r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findTopBy</a:t>
            </a:r>
            <a:r>
              <a:rPr lang="en-US" dirty="0"/>
              <a:t>, findTop1By, </a:t>
            </a:r>
            <a:r>
              <a:rPr lang="en-US" dirty="0" err="1"/>
              <a:t>findFirstBy</a:t>
            </a:r>
            <a:r>
              <a:rPr lang="en-US" dirty="0"/>
              <a:t>, and </a:t>
            </a:r>
            <a:r>
              <a:rPr lang="en-US" dirty="0" smtClean="0"/>
              <a:t>findFirst1By</a:t>
            </a:r>
            <a:endParaRPr lang="en-US" dirty="0"/>
          </a:p>
          <a:p>
            <a:r>
              <a:rPr lang="en-US" dirty="0" smtClean="0"/>
              <a:t>for unique, add Distinct before first </a:t>
            </a:r>
            <a:r>
              <a:rPr lang="en-US" dirty="0"/>
              <a:t>By </a:t>
            </a:r>
            <a:r>
              <a:rPr lang="en-US" dirty="0" smtClean="0"/>
              <a:t>word (</a:t>
            </a:r>
            <a:r>
              <a:rPr lang="en-US" dirty="0" err="1" smtClean="0"/>
              <a:t>findDistinctTitleBy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Specifies static</a:t>
            </a:r>
            <a:r>
              <a:rPr lang="en-US" dirty="0"/>
              <a:t>, named query in </a:t>
            </a:r>
            <a:r>
              <a:rPr lang="en-US" dirty="0" smtClean="0"/>
              <a:t>Java </a:t>
            </a:r>
            <a:r>
              <a:rPr lang="en-US" dirty="0"/>
              <a:t>Persistence query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Query </a:t>
            </a:r>
            <a:r>
              <a:rPr lang="en-US" dirty="0"/>
              <a:t>names are scoped to </a:t>
            </a:r>
            <a:r>
              <a:rPr lang="en-US" dirty="0" smtClean="0"/>
              <a:t>persistence unit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NamedQuery</a:t>
            </a:r>
            <a:r>
              <a:rPr lang="en-US" dirty="0" smtClean="0"/>
              <a:t> applied </a:t>
            </a:r>
            <a:r>
              <a:rPr lang="en-US" dirty="0"/>
              <a:t>to an </a:t>
            </a:r>
            <a:r>
              <a:rPr lang="en-US" dirty="0" smtClean="0"/>
              <a:t>entity</a:t>
            </a:r>
          </a:p>
          <a:p>
            <a:pPr marL="0" indent="0">
              <a:buNone/>
            </a:pPr>
            <a:endParaRPr lang="en-US" dirty="0" smtClean="0"/>
          </a:p>
          <a:p>
            <a:pPr marL="377190" lvl="1" indent="0">
              <a:buNone/>
            </a:pPr>
            <a:r>
              <a:rPr lang="en-US" dirty="0"/>
              <a:t>@Entity</a:t>
            </a:r>
          </a:p>
          <a:p>
            <a:pPr marL="377190" lvl="1" indent="0">
              <a:buNone/>
            </a:pPr>
            <a:r>
              <a:rPr lang="en-US" dirty="0"/>
              <a:t>@</a:t>
            </a:r>
            <a:r>
              <a:rPr lang="en-US" dirty="0" err="1"/>
              <a:t>NamedQuery</a:t>
            </a:r>
            <a:r>
              <a:rPr lang="en-US" dirty="0"/>
              <a:t>(name = "</a:t>
            </a:r>
            <a:r>
              <a:rPr lang="en-US" dirty="0" err="1"/>
              <a:t>User.findByEmail</a:t>
            </a:r>
            <a:r>
              <a:rPr lang="en-US" dirty="0"/>
              <a:t>", query = "select u from User u where </a:t>
            </a:r>
            <a:r>
              <a:rPr lang="en-US" dirty="0" err="1"/>
              <a:t>u.emailAddress</a:t>
            </a:r>
            <a:r>
              <a:rPr lang="en-US" dirty="0"/>
              <a:t> = ?1")</a:t>
            </a:r>
          </a:p>
          <a:p>
            <a:pPr marL="377190" lvl="1" indent="0">
              <a:buNone/>
            </a:pPr>
            <a:r>
              <a:rPr lang="en-US" dirty="0"/>
              <a:t>public class User { ……. </a:t>
            </a:r>
            <a:r>
              <a:rPr lang="en-US" dirty="0" smtClean="0"/>
              <a:t>}</a:t>
            </a:r>
          </a:p>
          <a:p>
            <a:pPr marL="377190" lvl="1" indent="0">
              <a:buNone/>
            </a:pPr>
            <a:endParaRPr lang="en-US" dirty="0" smtClean="0"/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Naming query is important. </a:t>
            </a:r>
            <a:r>
              <a:rPr lang="en-US" sz="1600" dirty="0" err="1" smtClean="0"/>
              <a:t>Entity.methodName</a:t>
            </a:r>
            <a:endParaRPr lang="en-US" sz="1600" dirty="0" smtClean="0"/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Add method in repository</a:t>
            </a:r>
          </a:p>
          <a:p>
            <a:pPr marL="377087" lvl="1" indent="-377087">
              <a:buFont typeface="Arial" panose="020B0604020202020204" pitchFamily="34" charset="0"/>
              <a:buChar char="•"/>
            </a:pPr>
            <a:r>
              <a:rPr lang="en-US" sz="1600" dirty="0" smtClean="0"/>
              <a:t>Use method whenever required</a:t>
            </a:r>
            <a:endParaRPr lang="en-US" sz="1600" dirty="0"/>
          </a:p>
          <a:p>
            <a:pPr marL="37719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NamedQueries</a:t>
            </a:r>
            <a:endParaRPr lang="en-US" dirty="0"/>
          </a:p>
          <a:p>
            <a:r>
              <a:rPr lang="en-US" dirty="0"/>
              <a:t>Specifies multiple named Java Persistence query language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Query </a:t>
            </a:r>
            <a:r>
              <a:rPr lang="en-US" dirty="0"/>
              <a:t>names are scoped to </a:t>
            </a:r>
            <a:r>
              <a:rPr lang="en-US" dirty="0" smtClean="0"/>
              <a:t>persistence unit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NamedQueries</a:t>
            </a:r>
            <a:r>
              <a:rPr lang="en-US" dirty="0" smtClean="0"/>
              <a:t> </a:t>
            </a:r>
            <a:r>
              <a:rPr lang="en-US" dirty="0"/>
              <a:t>annotation can be applied to </a:t>
            </a:r>
            <a:r>
              <a:rPr lang="en-US" dirty="0" smtClean="0"/>
              <a:t>entity</a:t>
            </a:r>
          </a:p>
          <a:p>
            <a:pPr marL="377190" lvl="1" indent="0">
              <a:buNone/>
            </a:pPr>
            <a:r>
              <a:rPr lang="en-US" dirty="0"/>
              <a:t>@Entity</a:t>
            </a:r>
          </a:p>
          <a:p>
            <a:pPr marL="377190" lvl="1" indent="0">
              <a:buNone/>
            </a:pPr>
            <a:r>
              <a:rPr lang="en-US" dirty="0"/>
              <a:t>@Table(name = "users")</a:t>
            </a:r>
          </a:p>
          <a:p>
            <a:pPr marL="377190" lvl="1" indent="0">
              <a:buNone/>
            </a:pPr>
            <a:r>
              <a:rPr lang="en-US" dirty="0"/>
              <a:t>@</a:t>
            </a:r>
            <a:r>
              <a:rPr lang="en-US" dirty="0" err="1"/>
              <a:t>NamedQueries</a:t>
            </a:r>
            <a:r>
              <a:rPr lang="en-US" dirty="0"/>
              <a:t>(value = {</a:t>
            </a:r>
          </a:p>
          <a:p>
            <a:pPr marL="377190" lvl="1" indent="0">
              <a:buNone/>
            </a:pPr>
            <a:r>
              <a:rPr lang="en-US" dirty="0"/>
              <a:t>  @</a:t>
            </a:r>
            <a:r>
              <a:rPr lang="en-US" dirty="0" err="1"/>
              <a:t>NamedQuery</a:t>
            </a:r>
            <a:r>
              <a:rPr lang="en-US" dirty="0"/>
              <a:t>(name = "</a:t>
            </a:r>
            <a:r>
              <a:rPr lang="en-US" dirty="0" err="1"/>
              <a:t>User.findByLastname</a:t>
            </a:r>
            <a:r>
              <a:rPr lang="en-US" dirty="0"/>
              <a:t>", query = "select u from User u where </a:t>
            </a:r>
            <a:r>
              <a:rPr lang="en-US" dirty="0" err="1"/>
              <a:t>u.lastname</a:t>
            </a:r>
            <a:r>
              <a:rPr lang="en-US" dirty="0"/>
              <a:t> = ?1") })</a:t>
            </a:r>
          </a:p>
          <a:p>
            <a:pPr marL="377190" lvl="1" indent="0">
              <a:buNone/>
            </a:pPr>
            <a:r>
              <a:rPr lang="en-US" dirty="0"/>
              <a:t>public class User {</a:t>
            </a:r>
          </a:p>
          <a:p>
            <a:pPr marL="37719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1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Native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defines query in native </a:t>
            </a:r>
            <a:r>
              <a:rPr lang="en-US" dirty="0" smtClean="0"/>
              <a:t>SQL</a:t>
            </a:r>
            <a:endParaRPr lang="en-US" dirty="0"/>
          </a:p>
          <a:p>
            <a:r>
              <a:rPr lang="en-US" dirty="0" smtClean="0"/>
              <a:t>@</a:t>
            </a:r>
            <a:r>
              <a:rPr lang="en-US" dirty="0" err="1"/>
              <a:t>NamedNativeQuery</a:t>
            </a:r>
            <a:r>
              <a:rPr lang="en-US" dirty="0"/>
              <a:t> and @</a:t>
            </a:r>
            <a:r>
              <a:rPr lang="en-US" dirty="0" err="1"/>
              <a:t>NamedNativeQueries</a:t>
            </a:r>
            <a:r>
              <a:rPr lang="en-US" dirty="0"/>
              <a:t> </a:t>
            </a:r>
            <a:r>
              <a:rPr lang="en-US" dirty="0" smtClean="0"/>
              <a:t>are used</a:t>
            </a:r>
          </a:p>
          <a:p>
            <a:pPr marL="377190" lvl="1" indent="0">
              <a:buNone/>
            </a:pPr>
            <a:endParaRPr lang="en-US" sz="1700" dirty="0" smtClean="0"/>
          </a:p>
          <a:p>
            <a:pPr marL="377190" lvl="1" indent="0">
              <a:buNone/>
            </a:pPr>
            <a:r>
              <a:rPr lang="en-US" dirty="0" smtClean="0"/>
              <a:t>@</a:t>
            </a:r>
            <a:r>
              <a:rPr lang="en-US" dirty="0"/>
              <a:t>Entity</a:t>
            </a:r>
          </a:p>
          <a:p>
            <a:pPr marL="377190" lvl="1" indent="0">
              <a:buNone/>
            </a:pPr>
            <a:r>
              <a:rPr lang="en-US" dirty="0"/>
              <a:t>@Table(name = "users")</a:t>
            </a:r>
          </a:p>
          <a:p>
            <a:pPr marL="377190" lvl="1" indent="0">
              <a:buNone/>
            </a:pPr>
            <a:r>
              <a:rPr lang="en-US" dirty="0"/>
              <a:t>@</a:t>
            </a:r>
            <a:r>
              <a:rPr lang="en-US" dirty="0" err="1"/>
              <a:t>NamedNativeQuery</a:t>
            </a:r>
            <a:r>
              <a:rPr lang="en-US" dirty="0"/>
              <a:t>(name = "</a:t>
            </a:r>
            <a:r>
              <a:rPr lang="en-US" dirty="0" err="1"/>
              <a:t>User.findByEmailAddress</a:t>
            </a:r>
            <a:r>
              <a:rPr lang="en-US" dirty="0"/>
              <a:t>", query = "select * from users where </a:t>
            </a:r>
            <a:r>
              <a:rPr lang="en-US" dirty="0" err="1"/>
              <a:t>email_address</a:t>
            </a:r>
            <a:r>
              <a:rPr lang="en-US" dirty="0"/>
              <a:t> = ?1", </a:t>
            </a:r>
            <a:r>
              <a:rPr lang="en-US" dirty="0" err="1"/>
              <a:t>resultClass</a:t>
            </a:r>
            <a:r>
              <a:rPr lang="en-US" dirty="0"/>
              <a:t> = </a:t>
            </a:r>
            <a:r>
              <a:rPr lang="en-US" dirty="0" err="1"/>
              <a:t>User.class</a:t>
            </a:r>
            <a:r>
              <a:rPr lang="en-US" dirty="0"/>
              <a:t>)</a:t>
            </a:r>
          </a:p>
          <a:p>
            <a:pPr marL="377190" lvl="1" indent="0">
              <a:buNone/>
            </a:pPr>
            <a:r>
              <a:rPr lang="en-US" dirty="0"/>
              <a:t>@</a:t>
            </a:r>
            <a:r>
              <a:rPr lang="en-US" dirty="0" err="1"/>
              <a:t>NamedNativeQueries</a:t>
            </a:r>
            <a:r>
              <a:rPr lang="en-US" dirty="0"/>
              <a:t>(value = {</a:t>
            </a:r>
          </a:p>
          <a:p>
            <a:pPr marL="377190" lvl="1" indent="0">
              <a:buNone/>
            </a:pPr>
            <a:r>
              <a:rPr lang="en-US" dirty="0"/>
              <a:t>  @</a:t>
            </a:r>
            <a:r>
              <a:rPr lang="en-US" dirty="0" err="1"/>
              <a:t>NamedNativeQuery</a:t>
            </a:r>
            <a:r>
              <a:rPr lang="en-US" dirty="0"/>
              <a:t>(name = "</a:t>
            </a:r>
            <a:r>
              <a:rPr lang="en-US" dirty="0" err="1"/>
              <a:t>User.findByLastname</a:t>
            </a:r>
            <a:r>
              <a:rPr lang="en-US" dirty="0"/>
              <a:t>", query = "select * from users where </a:t>
            </a:r>
            <a:r>
              <a:rPr lang="en-US" dirty="0" err="1"/>
              <a:t>lastname</a:t>
            </a:r>
            <a:r>
              <a:rPr lang="en-US" dirty="0"/>
              <a:t> = ?1", </a:t>
            </a:r>
            <a:r>
              <a:rPr lang="en-US" dirty="0" err="1"/>
              <a:t>resultClass</a:t>
            </a:r>
            <a:r>
              <a:rPr lang="en-US" dirty="0"/>
              <a:t> = </a:t>
            </a:r>
            <a:r>
              <a:rPr lang="en-US" dirty="0" err="1"/>
              <a:t>User.class</a:t>
            </a:r>
            <a:r>
              <a:rPr lang="en-US" dirty="0"/>
              <a:t>) })</a:t>
            </a:r>
          </a:p>
          <a:p>
            <a:pPr marL="377190" lvl="1" indent="0">
              <a:buNone/>
            </a:pPr>
            <a:r>
              <a:rPr lang="en-US" dirty="0"/>
              <a:t>public class User {</a:t>
            </a:r>
          </a:p>
          <a:p>
            <a:pPr marL="37719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4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names </a:t>
            </a:r>
            <a:r>
              <a:rPr lang="en-US" dirty="0"/>
              <a:t>query generation strategy has </a:t>
            </a:r>
            <a:r>
              <a:rPr lang="en-US" dirty="0" smtClean="0"/>
              <a:t>following </a:t>
            </a:r>
            <a:r>
              <a:rPr lang="en-US" dirty="0"/>
              <a:t>weaknesses:</a:t>
            </a:r>
          </a:p>
          <a:p>
            <a:r>
              <a:rPr lang="en-US" dirty="0" smtClean="0"/>
              <a:t>Method name </a:t>
            </a:r>
            <a:r>
              <a:rPr lang="en-US" dirty="0"/>
              <a:t>parser determine what kind of queries we can </a:t>
            </a:r>
            <a:r>
              <a:rPr lang="en-US" dirty="0" smtClean="0"/>
              <a:t>create</a:t>
            </a:r>
          </a:p>
          <a:p>
            <a:r>
              <a:rPr lang="en-US" dirty="0" smtClean="0"/>
              <a:t>If method doesn’t </a:t>
            </a:r>
            <a:r>
              <a:rPr lang="en-US" dirty="0"/>
              <a:t>support </a:t>
            </a:r>
            <a:r>
              <a:rPr lang="en-US" dirty="0" smtClean="0"/>
              <a:t>keyword</a:t>
            </a:r>
            <a:r>
              <a:rPr lang="en-US" dirty="0"/>
              <a:t>, we cannot use </a:t>
            </a:r>
            <a:r>
              <a:rPr lang="en-US" dirty="0" smtClean="0"/>
              <a:t>this strategy</a:t>
            </a:r>
            <a:endParaRPr lang="en-US" dirty="0"/>
          </a:p>
          <a:p>
            <a:r>
              <a:rPr lang="en-US" dirty="0" smtClean="0"/>
              <a:t>Method names </a:t>
            </a:r>
            <a:r>
              <a:rPr lang="en-US" dirty="0"/>
              <a:t>of complex query methods are long and </a:t>
            </a:r>
            <a:r>
              <a:rPr lang="en-US" dirty="0" smtClean="0"/>
              <a:t>ugly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is no support for dynamic </a:t>
            </a:r>
            <a:r>
              <a:rPr lang="en-US" dirty="0" smtClean="0"/>
              <a:t>queries</a:t>
            </a:r>
          </a:p>
          <a:p>
            <a:r>
              <a:rPr lang="en-US" dirty="0"/>
              <a:t>Using named queries to declare queries for entities is a </a:t>
            </a:r>
            <a:r>
              <a:rPr lang="en-US" dirty="0" smtClean="0"/>
              <a:t>valid</a:t>
            </a:r>
          </a:p>
          <a:p>
            <a:r>
              <a:rPr lang="en-US" dirty="0" smtClean="0"/>
              <a:t>As queries themselves </a:t>
            </a:r>
            <a:r>
              <a:rPr lang="en-US" dirty="0"/>
              <a:t>are tied to </a:t>
            </a:r>
            <a:r>
              <a:rPr lang="en-US" dirty="0" smtClean="0"/>
              <a:t>Java </a:t>
            </a:r>
            <a:r>
              <a:rPr lang="en-US" dirty="0"/>
              <a:t>method that executes </a:t>
            </a:r>
            <a:r>
              <a:rPr lang="en-US" dirty="0" smtClean="0"/>
              <a:t>them</a:t>
            </a:r>
            <a:r>
              <a:rPr lang="en-US" dirty="0"/>
              <a:t>, you can actually bind </a:t>
            </a:r>
            <a:r>
              <a:rPr lang="en-US" dirty="0" smtClean="0"/>
              <a:t>them </a:t>
            </a:r>
            <a:r>
              <a:rPr lang="en-US" dirty="0"/>
              <a:t>directly by using </a:t>
            </a:r>
            <a:r>
              <a:rPr lang="en-US" dirty="0" smtClean="0"/>
              <a:t>Spring </a:t>
            </a:r>
            <a:r>
              <a:rPr lang="en-US" dirty="0"/>
              <a:t>Data JPA @Query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59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Query Methods using @Query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Configure by </a:t>
            </a:r>
            <a:r>
              <a:rPr lang="en-US" dirty="0"/>
              <a:t>annotating </a:t>
            </a:r>
            <a:r>
              <a:rPr lang="en-US" dirty="0" smtClean="0"/>
              <a:t>query </a:t>
            </a:r>
            <a:r>
              <a:rPr lang="en-US" dirty="0"/>
              <a:t>method with </a:t>
            </a:r>
            <a:r>
              <a:rPr lang="en-US" dirty="0" smtClean="0"/>
              <a:t>@</a:t>
            </a:r>
            <a:r>
              <a:rPr lang="en-US" dirty="0"/>
              <a:t>Query 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supports both JPQL and SQL 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Query that </a:t>
            </a:r>
            <a:r>
              <a:rPr lang="en-US" dirty="0"/>
              <a:t>is specified by using </a:t>
            </a:r>
            <a:r>
              <a:rPr lang="en-US" dirty="0" smtClean="0"/>
              <a:t>@Query</a:t>
            </a:r>
            <a:r>
              <a:rPr lang="en-US" dirty="0"/>
              <a:t> </a:t>
            </a:r>
            <a:r>
              <a:rPr lang="en-US" dirty="0" smtClean="0"/>
              <a:t>precedes </a:t>
            </a:r>
            <a:r>
              <a:rPr lang="en-US" dirty="0"/>
              <a:t>all </a:t>
            </a:r>
            <a:r>
              <a:rPr lang="en-US" dirty="0" smtClean="0"/>
              <a:t>other </a:t>
            </a:r>
            <a:r>
              <a:rPr lang="en-US" dirty="0"/>
              <a:t>query generation </a:t>
            </a:r>
            <a:r>
              <a:rPr lang="en-US" dirty="0" smtClean="0"/>
              <a:t>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1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JDK 1.8 or above</a:t>
            </a:r>
          </a:p>
          <a:p>
            <a:r>
              <a:rPr lang="en-US" dirty="0" smtClean="0"/>
              <a:t>STS</a:t>
            </a:r>
          </a:p>
          <a:p>
            <a:r>
              <a:rPr lang="en-US" dirty="0" smtClean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047547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smtClean="0"/>
              <a:t>Query using JPQL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create a JPQL query with </a:t>
            </a:r>
            <a:r>
              <a:rPr lang="en-US" dirty="0" smtClean="0"/>
              <a:t>@Query</a:t>
            </a:r>
            <a:endParaRPr lang="en-US" dirty="0"/>
          </a:p>
          <a:p>
            <a:r>
              <a:rPr lang="en-US" dirty="0"/>
              <a:t>Add </a:t>
            </a:r>
            <a:r>
              <a:rPr lang="en-US" dirty="0" smtClean="0"/>
              <a:t>query </a:t>
            </a:r>
            <a:r>
              <a:rPr lang="en-US" dirty="0"/>
              <a:t>method to our repository </a:t>
            </a:r>
            <a:r>
              <a:rPr lang="en-US" dirty="0" smtClean="0"/>
              <a:t>interface</a:t>
            </a:r>
            <a:endParaRPr lang="en-US" dirty="0"/>
          </a:p>
          <a:p>
            <a:r>
              <a:rPr lang="en-US" dirty="0"/>
              <a:t>Annotate </a:t>
            </a:r>
            <a:r>
              <a:rPr lang="en-US" dirty="0" smtClean="0"/>
              <a:t>query </a:t>
            </a:r>
            <a:r>
              <a:rPr lang="en-US" dirty="0"/>
              <a:t>method with </a:t>
            </a:r>
            <a:r>
              <a:rPr lang="en-US" dirty="0" smtClean="0"/>
              <a:t>@</a:t>
            </a:r>
            <a:r>
              <a:rPr lang="en-US" dirty="0"/>
              <a:t>Query </a:t>
            </a:r>
            <a:r>
              <a:rPr lang="en-US" dirty="0" smtClean="0"/>
              <a:t>annotation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01119"/>
            <a:ext cx="7896982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expression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Queries </a:t>
            </a:r>
            <a:r>
              <a:rPr lang="en-US" dirty="0"/>
              <a:t>created with @Query allows </a:t>
            </a:r>
            <a:r>
              <a:rPr lang="en-US" dirty="0" smtClean="0"/>
              <a:t>definition </a:t>
            </a:r>
            <a:r>
              <a:rPr lang="en-US" dirty="0"/>
              <a:t>of </a:t>
            </a:r>
            <a:r>
              <a:rPr lang="en-US" dirty="0" smtClean="0"/>
              <a:t>LIKE expressions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List&lt;Movie</a:t>
            </a:r>
            <a:r>
              <a:rPr lang="en-US" dirty="0"/>
              <a:t>&gt; </a:t>
            </a:r>
            <a:r>
              <a:rPr lang="en-US" dirty="0" err="1"/>
              <a:t>findByTitleContaining</a:t>
            </a:r>
            <a:r>
              <a:rPr lang="en-US" dirty="0"/>
              <a:t>(String title);</a:t>
            </a:r>
          </a:p>
          <a:p>
            <a:r>
              <a:rPr lang="en-US" dirty="0"/>
              <a:t>List&lt;Movie&gt; </a:t>
            </a:r>
            <a:r>
              <a:rPr lang="en-US" dirty="0" err="1"/>
              <a:t>findByTitleContains</a:t>
            </a:r>
            <a:r>
              <a:rPr lang="en-US" dirty="0"/>
              <a:t>(String title);</a:t>
            </a:r>
          </a:p>
          <a:p>
            <a:r>
              <a:rPr lang="en-US" dirty="0"/>
              <a:t>List&lt;Movie&gt; </a:t>
            </a:r>
            <a:r>
              <a:rPr lang="en-US" dirty="0" err="1"/>
              <a:t>findByTitleIsContaining</a:t>
            </a:r>
            <a:r>
              <a:rPr lang="en-US" dirty="0"/>
              <a:t>(String title</a:t>
            </a:r>
            <a:r>
              <a:rPr lang="en-US" dirty="0" smtClean="0"/>
              <a:t>);</a:t>
            </a:r>
          </a:p>
          <a:p>
            <a:r>
              <a:rPr lang="en-US" dirty="0"/>
              <a:t>List&lt;Movie&gt; </a:t>
            </a:r>
            <a:r>
              <a:rPr lang="en-US" dirty="0" err="1"/>
              <a:t>findByRatingStartsWith</a:t>
            </a:r>
            <a:r>
              <a:rPr lang="en-US" dirty="0"/>
              <a:t>(String rating</a:t>
            </a:r>
            <a:r>
              <a:rPr lang="en-US" dirty="0" smtClean="0"/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588939"/>
            <a:ext cx="7053597" cy="16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expression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List&lt;Movie&gt; </a:t>
            </a:r>
            <a:r>
              <a:rPr lang="en-US" dirty="0" err="1"/>
              <a:t>findByDirectorEndsWith</a:t>
            </a:r>
            <a:r>
              <a:rPr lang="en-US" dirty="0"/>
              <a:t>(String director);</a:t>
            </a:r>
          </a:p>
          <a:p>
            <a:r>
              <a:rPr lang="en-US" dirty="0"/>
              <a:t>List&lt;Movie&gt; </a:t>
            </a:r>
            <a:r>
              <a:rPr lang="en-US" dirty="0" err="1"/>
              <a:t>findByTitleContainingIgnoreCase</a:t>
            </a:r>
            <a:r>
              <a:rPr lang="en-US" dirty="0"/>
              <a:t>(String title);</a:t>
            </a:r>
          </a:p>
          <a:p>
            <a:r>
              <a:rPr lang="en-US" dirty="0"/>
              <a:t>List&lt;Movie&gt; </a:t>
            </a:r>
            <a:r>
              <a:rPr lang="en-US" dirty="0" err="1"/>
              <a:t>findByRatingNotContaining</a:t>
            </a:r>
            <a:r>
              <a:rPr lang="en-US" dirty="0"/>
              <a:t>(String rating);</a:t>
            </a:r>
          </a:p>
          <a:p>
            <a:r>
              <a:rPr lang="en-US" dirty="0"/>
              <a:t>@Query("SELECT m FROM Movie m WHERE </a:t>
            </a:r>
            <a:r>
              <a:rPr lang="en-US" dirty="0" err="1"/>
              <a:t>m.title</a:t>
            </a:r>
            <a:r>
              <a:rPr lang="en-US" dirty="0"/>
              <a:t> LIKE %:title%")</a:t>
            </a:r>
          </a:p>
          <a:p>
            <a:pPr marL="0" indent="0">
              <a:buNone/>
            </a:pPr>
            <a:r>
              <a:rPr lang="en-US" dirty="0"/>
              <a:t>        List&lt;Movie&gt; </a:t>
            </a:r>
            <a:r>
              <a:rPr lang="en-US" dirty="0" err="1"/>
              <a:t>searchByTitleLike</a:t>
            </a:r>
            <a:r>
              <a:rPr lang="en-US" dirty="0"/>
              <a:t>(@</a:t>
            </a:r>
            <a:r>
              <a:rPr lang="en-US" dirty="0" err="1"/>
              <a:t>Param</a:t>
            </a:r>
            <a:r>
              <a:rPr lang="en-US" dirty="0"/>
              <a:t>("title") String title);</a:t>
            </a:r>
          </a:p>
          <a:p>
            <a:r>
              <a:rPr lang="en-US" dirty="0" smtClean="0"/>
              <a:t>@</a:t>
            </a:r>
            <a:r>
              <a:rPr lang="en-US" dirty="0"/>
              <a:t>Query("SELECT m FROM Movie m WHERE </a:t>
            </a:r>
            <a:r>
              <a:rPr lang="en-US" dirty="0" err="1"/>
              <a:t>m.rating</a:t>
            </a:r>
            <a:r>
              <a:rPr lang="en-US" dirty="0"/>
              <a:t> LIKE ?1%")</a:t>
            </a:r>
          </a:p>
          <a:p>
            <a:pPr marL="0" indent="0">
              <a:buNone/>
            </a:pPr>
            <a:r>
              <a:rPr lang="en-US" dirty="0"/>
              <a:t>        List&lt;Movie&gt; </a:t>
            </a:r>
            <a:r>
              <a:rPr lang="en-US" dirty="0" err="1"/>
              <a:t>searchByRatingStartsWith</a:t>
            </a:r>
            <a:r>
              <a:rPr lang="en-US" dirty="0"/>
              <a:t>(String rating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58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smtClean="0"/>
              <a:t>Query with SQL </a:t>
            </a:r>
            <a:r>
              <a:rPr lang="en-US" dirty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/>
              <a:t>Query </a:t>
            </a:r>
            <a:r>
              <a:rPr lang="en-US" dirty="0" smtClean="0"/>
              <a:t>allows for running native </a:t>
            </a:r>
            <a:r>
              <a:rPr lang="en-US" dirty="0"/>
              <a:t>queries by setting </a:t>
            </a:r>
            <a:r>
              <a:rPr lang="en-US" dirty="0" err="1" smtClean="0"/>
              <a:t>nativeQuery</a:t>
            </a:r>
            <a:r>
              <a:rPr lang="en-US" dirty="0"/>
              <a:t> </a:t>
            </a:r>
            <a:r>
              <a:rPr lang="en-US" dirty="0" smtClean="0"/>
              <a:t>flag</a:t>
            </a:r>
            <a:endParaRPr lang="en-US" dirty="0"/>
          </a:p>
          <a:p>
            <a:r>
              <a:rPr lang="en-US" dirty="0" smtClean="0"/>
              <a:t>Add </a:t>
            </a:r>
            <a:r>
              <a:rPr lang="en-US" dirty="0"/>
              <a:t>query method to our </a:t>
            </a:r>
            <a:r>
              <a:rPr lang="en-US" dirty="0" smtClean="0"/>
              <a:t>repository and annotate using @Query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26" y="2067719"/>
            <a:ext cx="823808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21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Queries </a:t>
            </a:r>
            <a:r>
              <a:rPr lang="en-US" dirty="0" smtClean="0"/>
              <a:t>from </a:t>
            </a:r>
            <a:r>
              <a:rPr lang="en-US" dirty="0"/>
              <a:t>method name strategy </a:t>
            </a:r>
            <a:r>
              <a:rPr lang="en-US" dirty="0" smtClean="0"/>
              <a:t>are sorted </a:t>
            </a:r>
            <a:r>
              <a:rPr lang="en-US" dirty="0"/>
              <a:t>using </a:t>
            </a:r>
            <a:r>
              <a:rPr lang="en-US" dirty="0" err="1"/>
              <a:t>OrderBy</a:t>
            </a:r>
            <a:endParaRPr lang="en-US" dirty="0"/>
          </a:p>
          <a:p>
            <a:r>
              <a:rPr lang="en-US" dirty="0" smtClean="0"/>
              <a:t>Finding title by ascending order of title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Finding title by ascending order of title and descending order of description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76503"/>
            <a:ext cx="7316977" cy="1029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744119"/>
            <a:ext cx="785184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result of queries generated from method name strategy </a:t>
            </a:r>
          </a:p>
          <a:p>
            <a:r>
              <a:rPr lang="en-US" dirty="0" smtClean="0"/>
              <a:t>Possible with sort object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36" y="2143919"/>
            <a:ext cx="7975997" cy="117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smtClean="0"/>
              <a:t>With </a:t>
            </a:r>
            <a:r>
              <a:rPr lang="en-US" dirty="0"/>
              <a:t>Query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queries using</a:t>
            </a:r>
            <a:r>
              <a:rPr lang="en-US" dirty="0"/>
              <a:t> named queries </a:t>
            </a:r>
            <a:r>
              <a:rPr lang="en-US" dirty="0" smtClean="0"/>
              <a:t>or @Query, sorting added in string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67926"/>
            <a:ext cx="6757988" cy="13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0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smtClean="0"/>
              <a:t>With </a:t>
            </a:r>
            <a:r>
              <a:rPr lang="en-US" dirty="0"/>
              <a:t>Sort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class can be used for query with @Query</a:t>
            </a:r>
          </a:p>
          <a:p>
            <a:r>
              <a:rPr lang="en-US" dirty="0" smtClean="0"/>
              <a:t>Sort</a:t>
            </a:r>
            <a:r>
              <a:rPr lang="en-US" dirty="0"/>
              <a:t> object </a:t>
            </a:r>
            <a:r>
              <a:rPr lang="en-US" dirty="0" smtClean="0"/>
              <a:t>obtained manually </a:t>
            </a:r>
            <a:r>
              <a:rPr lang="en-US" dirty="0"/>
              <a:t>or </a:t>
            </a:r>
            <a:r>
              <a:rPr lang="en-US" dirty="0" smtClean="0"/>
              <a:t>using</a:t>
            </a:r>
            <a:r>
              <a:rPr lang="en-US" dirty="0"/>
              <a:t> Spring Data Web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Sort query </a:t>
            </a:r>
            <a:r>
              <a:rPr lang="en-US" dirty="0"/>
              <a:t>results in ascending order by using </a:t>
            </a:r>
            <a:r>
              <a:rPr lang="en-US" dirty="0" smtClean="0"/>
              <a:t>title</a:t>
            </a:r>
          </a:p>
          <a:p>
            <a:pPr marL="377190" lvl="1" indent="0">
              <a:buNone/>
            </a:pPr>
            <a:r>
              <a:rPr lang="en-US" dirty="0" smtClean="0"/>
              <a:t>private Sort </a:t>
            </a:r>
            <a:r>
              <a:rPr lang="en-US" dirty="0" err="1" smtClean="0"/>
              <a:t>orderBy</a:t>
            </a:r>
            <a:r>
              <a:rPr lang="en-US" dirty="0" smtClean="0"/>
              <a:t>() {</a:t>
            </a:r>
          </a:p>
          <a:p>
            <a:pPr marL="377190" lvl="1" indent="0">
              <a:buNone/>
            </a:pPr>
            <a:r>
              <a:rPr lang="en-US" dirty="0" smtClean="0"/>
              <a:t>    </a:t>
            </a:r>
            <a:r>
              <a:rPr lang="en-US" dirty="0"/>
              <a:t>return new Sort(</a:t>
            </a:r>
            <a:r>
              <a:rPr lang="en-US" dirty="0" err="1"/>
              <a:t>Sort.Direction.ASC</a:t>
            </a:r>
            <a:r>
              <a:rPr lang="en-US" dirty="0"/>
              <a:t>, "title");</a:t>
            </a:r>
          </a:p>
          <a:p>
            <a:pPr marL="37719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All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PagingAndSortingRepository</a:t>
            </a:r>
            <a:r>
              <a:rPr lang="en-US" dirty="0" smtClean="0"/>
              <a:t> can be used to sort all entities</a:t>
            </a:r>
          </a:p>
          <a:p>
            <a:pPr marL="377190" lvl="1" indent="0">
              <a:buNone/>
            </a:pPr>
            <a:endParaRPr lang="en-US" dirty="0" smtClean="0"/>
          </a:p>
          <a:p>
            <a:pPr marL="377190" lvl="1" indent="0">
              <a:buNone/>
            </a:pPr>
            <a:r>
              <a:rPr lang="en-US" dirty="0" smtClean="0"/>
              <a:t>interface </a:t>
            </a:r>
            <a:r>
              <a:rPr lang="en-US" dirty="0" err="1"/>
              <a:t>TodoRepository</a:t>
            </a:r>
            <a:r>
              <a:rPr lang="en-US" dirty="0"/>
              <a:t> extends </a:t>
            </a:r>
            <a:r>
              <a:rPr lang="en-US" dirty="0" err="1"/>
              <a:t>PagingAndSortingRepository</a:t>
            </a:r>
            <a:r>
              <a:rPr lang="en-US" dirty="0"/>
              <a:t>&lt;</a:t>
            </a:r>
            <a:r>
              <a:rPr lang="en-US" dirty="0" err="1"/>
              <a:t>Todo</a:t>
            </a:r>
            <a:r>
              <a:rPr lang="en-US" dirty="0"/>
              <a:t>, Long&gt; </a:t>
            </a:r>
            <a:r>
              <a:rPr lang="en-US" dirty="0" smtClean="0"/>
              <a:t>{  </a:t>
            </a:r>
            <a:endParaRPr lang="en-US" dirty="0"/>
          </a:p>
          <a:p>
            <a:pPr marL="377190" lvl="1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Iterable</a:t>
            </a:r>
            <a:r>
              <a:rPr lang="en-US" dirty="0" smtClean="0"/>
              <a:t>&lt;T</a:t>
            </a:r>
            <a:r>
              <a:rPr lang="en-US" dirty="0"/>
              <a:t>&gt; </a:t>
            </a:r>
            <a:r>
              <a:rPr lang="en-US" dirty="0" err="1"/>
              <a:t>findAll</a:t>
            </a:r>
            <a:r>
              <a:rPr lang="en-US" dirty="0"/>
              <a:t>(Sort sort) method returns all entities found from database and sorts them by using sort </a:t>
            </a:r>
            <a:r>
              <a:rPr lang="en-US" dirty="0" smtClean="0"/>
              <a:t>specified </a:t>
            </a:r>
            <a:r>
              <a:rPr lang="en-US" dirty="0"/>
              <a:t>by Sort object</a:t>
            </a:r>
          </a:p>
          <a:p>
            <a:pPr marL="37719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95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in Repository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we created our repository </a:t>
            </a:r>
            <a:r>
              <a:rPr lang="en-US" dirty="0" smtClean="0"/>
              <a:t>by </a:t>
            </a:r>
            <a:r>
              <a:rPr lang="en-US" dirty="0"/>
              <a:t>extending  </a:t>
            </a:r>
            <a:r>
              <a:rPr lang="en-US" dirty="0" smtClean="0"/>
              <a:t>Repository, </a:t>
            </a:r>
            <a:r>
              <a:rPr lang="en-US" dirty="0"/>
              <a:t>we can declare </a:t>
            </a:r>
            <a:r>
              <a:rPr lang="en-US" dirty="0" err="1" smtClean="0"/>
              <a:t>findAll</a:t>
            </a:r>
            <a:r>
              <a:rPr lang="en-US" dirty="0" smtClean="0"/>
              <a:t>(Sort </a:t>
            </a:r>
            <a:r>
              <a:rPr lang="en-US" dirty="0"/>
              <a:t>sort) method in our </a:t>
            </a:r>
            <a:r>
              <a:rPr lang="en-US" dirty="0" smtClean="0"/>
              <a:t>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915318"/>
            <a:ext cx="6477001" cy="266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2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data is umbrella </a:t>
            </a:r>
            <a:r>
              <a:rPr lang="en-US" dirty="0"/>
              <a:t>project </a:t>
            </a:r>
            <a:r>
              <a:rPr lang="en-US" dirty="0" smtClean="0"/>
              <a:t>containing </a:t>
            </a:r>
            <a:r>
              <a:rPr lang="en-US" dirty="0"/>
              <a:t>many subprojects </a:t>
            </a:r>
            <a:r>
              <a:rPr lang="en-US" dirty="0" smtClean="0"/>
              <a:t>specific </a:t>
            </a:r>
            <a:r>
              <a:rPr lang="en-US" dirty="0"/>
              <a:t>to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 smtClean="0"/>
              <a:t>Mission </a:t>
            </a:r>
            <a:r>
              <a:rPr lang="en-US" dirty="0"/>
              <a:t>is to provide </a:t>
            </a:r>
            <a:r>
              <a:rPr lang="en-US" dirty="0" smtClean="0"/>
              <a:t>familiar </a:t>
            </a:r>
            <a:r>
              <a:rPr lang="en-US" dirty="0"/>
              <a:t>and consistent, Spring-based programming </a:t>
            </a:r>
            <a:r>
              <a:rPr lang="en-US" dirty="0" smtClean="0"/>
              <a:t>for </a:t>
            </a:r>
            <a:r>
              <a:rPr lang="en-US" dirty="0"/>
              <a:t>data </a:t>
            </a:r>
            <a:r>
              <a:rPr lang="en-US" dirty="0" smtClean="0"/>
              <a:t>access</a:t>
            </a:r>
            <a:endParaRPr lang="en-US" dirty="0"/>
          </a:p>
          <a:p>
            <a:r>
              <a:rPr lang="en-US" dirty="0"/>
              <a:t>It makes it easy to use data access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Works with </a:t>
            </a:r>
            <a:r>
              <a:rPr lang="en-US" dirty="0"/>
              <a:t>relational and non-relational databases, map-reduce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Projects </a:t>
            </a:r>
            <a:r>
              <a:rPr lang="en-US" dirty="0"/>
              <a:t>are developed by working </a:t>
            </a:r>
            <a:r>
              <a:rPr lang="en-US" dirty="0" smtClean="0"/>
              <a:t>together </a:t>
            </a:r>
            <a:r>
              <a:rPr lang="en-US" dirty="0"/>
              <a:t>with many of </a:t>
            </a:r>
            <a:r>
              <a:rPr lang="en-US" dirty="0" smtClean="0"/>
              <a:t>companies </a:t>
            </a:r>
            <a:r>
              <a:rPr lang="en-US" dirty="0"/>
              <a:t>and </a:t>
            </a:r>
            <a:r>
              <a:rPr lang="en-US" dirty="0" smtClean="0"/>
              <a:t>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98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Sorting Method Should We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named/native </a:t>
            </a:r>
            <a:r>
              <a:rPr lang="en-US" dirty="0"/>
              <a:t>queries </a:t>
            </a:r>
            <a:r>
              <a:rPr lang="en-US" dirty="0" smtClean="0"/>
              <a:t>with @Query, add sorting </a:t>
            </a:r>
            <a:r>
              <a:rPr lang="en-US" dirty="0"/>
              <a:t>logic into </a:t>
            </a:r>
            <a:r>
              <a:rPr lang="en-US" dirty="0" smtClean="0"/>
              <a:t>query</a:t>
            </a:r>
            <a:endParaRPr lang="en-US" dirty="0"/>
          </a:p>
          <a:p>
            <a:r>
              <a:rPr lang="en-US" dirty="0" smtClean="0"/>
              <a:t>For JPA </a:t>
            </a:r>
            <a:r>
              <a:rPr lang="en-US" dirty="0"/>
              <a:t>Criteria API, </a:t>
            </a:r>
            <a:r>
              <a:rPr lang="en-US" dirty="0" smtClean="0"/>
              <a:t>sort using Sort</a:t>
            </a:r>
            <a:r>
              <a:rPr lang="en-US" dirty="0"/>
              <a:t> 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Always try to put our </a:t>
            </a:r>
            <a:r>
              <a:rPr lang="en-US" dirty="0"/>
              <a:t>query generation logic and sorting logic to </a:t>
            </a:r>
            <a:r>
              <a:rPr lang="en-US" dirty="0" smtClean="0"/>
              <a:t>same </a:t>
            </a:r>
            <a:r>
              <a:rPr lang="en-US" dirty="0"/>
              <a:t>place </a:t>
            </a:r>
            <a:endParaRPr lang="en-US" dirty="0" smtClean="0"/>
          </a:p>
          <a:p>
            <a:r>
              <a:rPr lang="en-US" dirty="0" smtClean="0"/>
              <a:t>For queries using </a:t>
            </a:r>
            <a:r>
              <a:rPr lang="en-US" dirty="0"/>
              <a:t>SQL or JPQL, </a:t>
            </a:r>
            <a:r>
              <a:rPr lang="en-US" dirty="0" smtClean="0"/>
              <a:t>add sorting </a:t>
            </a:r>
            <a:r>
              <a:rPr lang="en-US" dirty="0"/>
              <a:t>logic into </a:t>
            </a:r>
            <a:r>
              <a:rPr lang="en-US" dirty="0" smtClean="0"/>
              <a:t>query</a:t>
            </a:r>
            <a:endParaRPr lang="en-US" dirty="0"/>
          </a:p>
          <a:p>
            <a:r>
              <a:rPr lang="en-US" dirty="0" smtClean="0"/>
              <a:t>For query </a:t>
            </a:r>
            <a:r>
              <a:rPr lang="en-US" dirty="0"/>
              <a:t>generation from </a:t>
            </a:r>
            <a:r>
              <a:rPr lang="en-US" dirty="0" smtClean="0"/>
              <a:t>method name, use same </a:t>
            </a:r>
            <a:r>
              <a:rPr lang="en-US" dirty="0"/>
              <a:t>method for sorting </a:t>
            </a:r>
            <a:endParaRPr lang="en-US" dirty="0" smtClean="0"/>
          </a:p>
          <a:p>
            <a:r>
              <a:rPr lang="en-US" dirty="0" smtClean="0"/>
              <a:t>If method name is too long then rewrite query using @Query </a:t>
            </a:r>
          </a:p>
          <a:p>
            <a:r>
              <a:rPr lang="en-US" dirty="0" smtClean="0"/>
              <a:t>If pagination required then sort using sort class</a:t>
            </a:r>
          </a:p>
        </p:txBody>
      </p:sp>
    </p:spTree>
    <p:extLst>
      <p:ext uri="{BB962C8B-B14F-4D97-AF65-F5344CB8AC3E}">
        <p14:creationId xmlns:p14="http://schemas.microsoft.com/office/powerpoint/2010/main" val="3351891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paginate </a:t>
            </a:r>
            <a:r>
              <a:rPr lang="en-US" dirty="0" smtClean="0"/>
              <a:t>query results by </a:t>
            </a:r>
            <a:r>
              <a:rPr lang="en-US" dirty="0"/>
              <a:t>following these steps:</a:t>
            </a:r>
          </a:p>
          <a:p>
            <a:r>
              <a:rPr lang="en-US" dirty="0"/>
              <a:t>Obtain </a:t>
            </a:r>
            <a:r>
              <a:rPr lang="en-US" dirty="0" err="1" smtClean="0"/>
              <a:t>Pageable</a:t>
            </a:r>
            <a:r>
              <a:rPr lang="en-US" dirty="0"/>
              <a:t> object that specifies </a:t>
            </a:r>
            <a:r>
              <a:rPr lang="en-US" dirty="0" smtClean="0"/>
              <a:t>information </a:t>
            </a:r>
            <a:r>
              <a:rPr lang="en-US" dirty="0"/>
              <a:t>of </a:t>
            </a:r>
            <a:r>
              <a:rPr lang="en-US" dirty="0" smtClean="0"/>
              <a:t>requested page</a:t>
            </a:r>
            <a:endParaRPr lang="en-US" dirty="0"/>
          </a:p>
          <a:p>
            <a:r>
              <a:rPr lang="en-US" dirty="0"/>
              <a:t>Pass </a:t>
            </a:r>
            <a:r>
              <a:rPr lang="en-US" dirty="0" err="1" smtClean="0"/>
              <a:t>Pageable</a:t>
            </a:r>
            <a:r>
              <a:rPr lang="en-US" dirty="0"/>
              <a:t> </a:t>
            </a:r>
            <a:r>
              <a:rPr lang="en-US" dirty="0" smtClean="0"/>
              <a:t>object to correct </a:t>
            </a:r>
            <a:r>
              <a:rPr lang="en-US" dirty="0"/>
              <a:t>repository method as </a:t>
            </a:r>
            <a:r>
              <a:rPr lang="en-US" dirty="0" smtClean="0"/>
              <a:t> parameter</a:t>
            </a:r>
            <a:endParaRPr lang="en-US" dirty="0"/>
          </a:p>
          <a:p>
            <a:r>
              <a:rPr lang="en-US" b="1" dirty="0"/>
              <a:t>Obtaining </a:t>
            </a:r>
            <a:r>
              <a:rPr lang="en-US" b="1" dirty="0" err="1" smtClean="0"/>
              <a:t>Pageable</a:t>
            </a:r>
            <a:r>
              <a:rPr lang="en-US" b="1" dirty="0" smtClean="0"/>
              <a:t> </a:t>
            </a:r>
            <a:r>
              <a:rPr lang="en-US" b="1" dirty="0"/>
              <a:t>Object</a:t>
            </a:r>
          </a:p>
          <a:p>
            <a:r>
              <a:rPr lang="en-US" dirty="0"/>
              <a:t>We can </a:t>
            </a:r>
            <a:r>
              <a:rPr lang="en-US" dirty="0" smtClean="0"/>
              <a:t>obtain </a:t>
            </a:r>
            <a:r>
              <a:rPr lang="en-US" dirty="0" err="1" smtClean="0"/>
              <a:t>Pageable</a:t>
            </a:r>
            <a:r>
              <a:rPr lang="en-US" dirty="0"/>
              <a:t> object by using these two methods:</a:t>
            </a:r>
          </a:p>
          <a:p>
            <a:r>
              <a:rPr lang="en-US" dirty="0"/>
              <a:t>We can create it </a:t>
            </a:r>
            <a:r>
              <a:rPr lang="en-US" dirty="0" smtClean="0"/>
              <a:t>manually</a:t>
            </a:r>
            <a:endParaRPr lang="en-US" dirty="0"/>
          </a:p>
          <a:p>
            <a:r>
              <a:rPr lang="en-US" dirty="0"/>
              <a:t>We can use Spring Data web </a:t>
            </a:r>
            <a:r>
              <a:rPr lang="en-US" dirty="0" smtClean="0"/>
              <a:t>support (@</a:t>
            </a:r>
            <a:r>
              <a:rPr lang="en-US" dirty="0" err="1" smtClean="0"/>
              <a:t>EnableSpringDataWebSupport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We can paginate query results of query methods, JPA criteria queries, and </a:t>
            </a:r>
            <a:r>
              <a:rPr lang="en-US" dirty="0" err="1"/>
              <a:t>Querydsl</a:t>
            </a:r>
            <a:r>
              <a:rPr lang="en-US" dirty="0"/>
              <a:t> queries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cannot paginate query results of SQL queries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59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</a:t>
            </a:r>
            <a:r>
              <a:rPr lang="en-US" b="1" dirty="0" err="1" smtClean="0"/>
              <a:t>Pageable</a:t>
            </a:r>
            <a:r>
              <a:rPr lang="en-US" b="1" dirty="0" smtClean="0"/>
              <a:t> </a:t>
            </a:r>
            <a:r>
              <a:rPr lang="en-US" b="1" dirty="0"/>
              <a:t>Object Manually</a:t>
            </a:r>
          </a:p>
          <a:p>
            <a:r>
              <a:rPr lang="en-US" dirty="0"/>
              <a:t>If we want create </a:t>
            </a:r>
            <a:r>
              <a:rPr lang="en-US" dirty="0" err="1" smtClean="0"/>
              <a:t>Pageable</a:t>
            </a:r>
            <a:r>
              <a:rPr lang="en-US" dirty="0"/>
              <a:t> object manually, </a:t>
            </a:r>
            <a:r>
              <a:rPr lang="en-US" dirty="0" smtClean="0"/>
              <a:t>service class </a:t>
            </a:r>
            <a:r>
              <a:rPr lang="en-US" dirty="0"/>
              <a:t>that wants to </a:t>
            </a:r>
            <a:r>
              <a:rPr lang="en-US" dirty="0" smtClean="0"/>
              <a:t>paginate </a:t>
            </a:r>
            <a:r>
              <a:rPr lang="en-US" dirty="0"/>
              <a:t>query results</a:t>
            </a:r>
            <a:r>
              <a:rPr lang="en-US" dirty="0" smtClean="0"/>
              <a:t>, </a:t>
            </a:r>
            <a:r>
              <a:rPr lang="en-US" dirty="0"/>
              <a:t>must create </a:t>
            </a:r>
            <a:r>
              <a:rPr lang="en-US" dirty="0" err="1" smtClean="0"/>
              <a:t>Pageable</a:t>
            </a:r>
            <a:r>
              <a:rPr lang="en-US" dirty="0"/>
              <a:t> </a:t>
            </a:r>
            <a:r>
              <a:rPr lang="en-US" dirty="0" smtClean="0"/>
              <a:t>object</a:t>
            </a:r>
          </a:p>
          <a:p>
            <a:pPr marL="377190" lvl="1" indent="0">
              <a:buNone/>
            </a:pPr>
            <a:r>
              <a:rPr lang="en-US" dirty="0" smtClean="0"/>
              <a:t>private </a:t>
            </a:r>
            <a:r>
              <a:rPr lang="en-US" dirty="0" err="1"/>
              <a:t>Pageable</a:t>
            </a:r>
            <a:r>
              <a:rPr lang="en-US" dirty="0"/>
              <a:t> </a:t>
            </a:r>
            <a:r>
              <a:rPr lang="en-US" dirty="0" err="1"/>
              <a:t>createPageRequest</a:t>
            </a:r>
            <a:r>
              <a:rPr lang="en-US" dirty="0"/>
              <a:t>() {</a:t>
            </a:r>
          </a:p>
          <a:p>
            <a:pPr marL="377190" lvl="1" indent="0">
              <a:buNone/>
            </a:pPr>
            <a:r>
              <a:rPr lang="en-US" dirty="0"/>
              <a:t>    return new </a:t>
            </a:r>
            <a:r>
              <a:rPr lang="en-US" dirty="0" err="1"/>
              <a:t>PageRequest</a:t>
            </a:r>
            <a:r>
              <a:rPr lang="en-US" dirty="0"/>
              <a:t>(1, 10, </a:t>
            </a:r>
            <a:r>
              <a:rPr lang="en-US" dirty="0" err="1"/>
              <a:t>Sort.Direction.ASC</a:t>
            </a:r>
            <a:r>
              <a:rPr lang="en-US" dirty="0"/>
              <a:t>, "title", "description");</a:t>
            </a:r>
          </a:p>
          <a:p>
            <a:pPr marL="377190" lvl="1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812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Paginating </a:t>
            </a:r>
            <a:r>
              <a:rPr lang="en-US" dirty="0"/>
              <a:t>All Entities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PagingAndSortingRepository</a:t>
            </a:r>
            <a:endParaRPr lang="en-US" dirty="0"/>
          </a:p>
          <a:p>
            <a:pPr marL="377190" lvl="1" indent="0">
              <a:buNone/>
            </a:pPr>
            <a:r>
              <a:rPr lang="en-US" dirty="0" smtClean="0"/>
              <a:t>interface </a:t>
            </a:r>
            <a:r>
              <a:rPr lang="en-US" dirty="0" err="1"/>
              <a:t>TodoRepository</a:t>
            </a:r>
            <a:r>
              <a:rPr lang="en-US" dirty="0"/>
              <a:t> extends </a:t>
            </a:r>
            <a:r>
              <a:rPr lang="en-US" dirty="0" err="1"/>
              <a:t>PagingAndSortingRepository</a:t>
            </a:r>
            <a:r>
              <a:rPr lang="en-US" dirty="0"/>
              <a:t>&lt;</a:t>
            </a:r>
            <a:r>
              <a:rPr lang="en-US" dirty="0" err="1"/>
              <a:t>Todo</a:t>
            </a:r>
            <a:r>
              <a:rPr lang="en-US" dirty="0"/>
              <a:t>, Long&gt; </a:t>
            </a:r>
            <a:r>
              <a:rPr lang="en-US" dirty="0" smtClean="0"/>
              <a:t>{ }</a:t>
            </a:r>
          </a:p>
          <a:p>
            <a:r>
              <a:rPr lang="en-US" dirty="0" smtClean="0"/>
              <a:t>Page&lt;T</a:t>
            </a:r>
            <a:r>
              <a:rPr lang="en-US" dirty="0"/>
              <a:t>&gt; </a:t>
            </a:r>
            <a:r>
              <a:rPr lang="en-US" dirty="0" err="1"/>
              <a:t>findAll</a:t>
            </a:r>
            <a:r>
              <a:rPr lang="en-US" dirty="0"/>
              <a:t>(</a:t>
            </a:r>
            <a:r>
              <a:rPr lang="en-US" dirty="0" err="1"/>
              <a:t>Pageable</a:t>
            </a:r>
            <a:r>
              <a:rPr lang="en-US" dirty="0"/>
              <a:t> </a:t>
            </a:r>
            <a:r>
              <a:rPr lang="en-US" dirty="0" err="1"/>
              <a:t>pageRequest</a:t>
            </a:r>
            <a:r>
              <a:rPr lang="en-US" dirty="0"/>
              <a:t>) </a:t>
            </a:r>
            <a:r>
              <a:rPr lang="en-US" dirty="0" smtClean="0"/>
              <a:t>returns </a:t>
            </a:r>
            <a:r>
              <a:rPr lang="en-US" dirty="0"/>
              <a:t>page of </a:t>
            </a:r>
            <a:r>
              <a:rPr lang="en-US" dirty="0" smtClean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4212149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</a:t>
            </a:r>
            <a:r>
              <a:rPr lang="en-US" dirty="0"/>
              <a:t>created our repository interface by extending </a:t>
            </a:r>
            <a:r>
              <a:rPr lang="en-US" dirty="0" smtClean="0"/>
              <a:t>Repository, add  Page&lt;T</a:t>
            </a:r>
            <a:r>
              <a:rPr lang="en-US" dirty="0"/>
              <a:t>&gt; </a:t>
            </a:r>
            <a:r>
              <a:rPr lang="en-US" dirty="0" err="1"/>
              <a:t>findAll</a:t>
            </a:r>
            <a:r>
              <a:rPr lang="en-US" dirty="0"/>
              <a:t>(</a:t>
            </a:r>
            <a:r>
              <a:rPr lang="en-US" dirty="0" err="1"/>
              <a:t>Pageable</a:t>
            </a:r>
            <a:r>
              <a:rPr lang="en-US" dirty="0"/>
              <a:t> </a:t>
            </a:r>
            <a:r>
              <a:rPr lang="en-US" dirty="0" err="1"/>
              <a:t>pageRequest</a:t>
            </a:r>
            <a:r>
              <a:rPr lang="en-US" dirty="0"/>
              <a:t>) </a:t>
            </a:r>
            <a:endParaRPr lang="en-US" dirty="0" smtClean="0"/>
          </a:p>
          <a:p>
            <a:endParaRPr lang="en-US" dirty="0" smtClean="0"/>
          </a:p>
          <a:p>
            <a:pPr marL="377190" lvl="1" indent="0">
              <a:buNone/>
            </a:pPr>
            <a:r>
              <a:rPr lang="en-US" dirty="0" smtClean="0"/>
              <a:t>interface </a:t>
            </a:r>
            <a:r>
              <a:rPr lang="en-US" dirty="0" err="1"/>
              <a:t>TodoRepository</a:t>
            </a:r>
            <a:r>
              <a:rPr lang="en-US" dirty="0"/>
              <a:t> extends Repository&lt;</a:t>
            </a:r>
            <a:r>
              <a:rPr lang="en-US" dirty="0" err="1"/>
              <a:t>Todo</a:t>
            </a:r>
            <a:r>
              <a:rPr lang="en-US" dirty="0"/>
              <a:t>, Long&gt; </a:t>
            </a:r>
            <a:r>
              <a:rPr lang="en-US" dirty="0" smtClean="0"/>
              <a:t>{  </a:t>
            </a:r>
            <a:endParaRPr lang="en-US" dirty="0"/>
          </a:p>
          <a:p>
            <a:pPr marL="377190" lvl="1" indent="0">
              <a:buNone/>
            </a:pPr>
            <a:r>
              <a:rPr lang="en-US" dirty="0" smtClean="0"/>
              <a:t>	Page&lt;</a:t>
            </a:r>
            <a:r>
              <a:rPr lang="en-US" dirty="0" err="1" smtClean="0"/>
              <a:t>Todo</a:t>
            </a:r>
            <a:r>
              <a:rPr lang="en-US" dirty="0"/>
              <a:t>&gt; </a:t>
            </a:r>
            <a:r>
              <a:rPr lang="en-US" dirty="0" err="1"/>
              <a:t>findAll</a:t>
            </a:r>
            <a:r>
              <a:rPr lang="en-US" dirty="0"/>
              <a:t>(</a:t>
            </a:r>
            <a:r>
              <a:rPr lang="en-US" dirty="0" err="1"/>
              <a:t>Pageable</a:t>
            </a:r>
            <a:r>
              <a:rPr lang="en-US" dirty="0"/>
              <a:t> </a:t>
            </a:r>
            <a:r>
              <a:rPr lang="en-US" dirty="0" err="1"/>
              <a:t>pageRequest</a:t>
            </a:r>
            <a:r>
              <a:rPr lang="en-US" dirty="0" smtClean="0"/>
              <a:t>);  </a:t>
            </a:r>
            <a:endParaRPr lang="en-US" dirty="0"/>
          </a:p>
          <a:p>
            <a:pPr marL="37719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36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Paginating </a:t>
            </a:r>
            <a:r>
              <a:rPr lang="en-US" dirty="0" smtClean="0"/>
              <a:t>Query </a:t>
            </a:r>
            <a:r>
              <a:rPr lang="en-US" dirty="0"/>
              <a:t>Results of Queries </a:t>
            </a:r>
            <a:r>
              <a:rPr lang="en-US" dirty="0" smtClean="0"/>
              <a:t>that </a:t>
            </a:r>
            <a:r>
              <a:rPr lang="en-US" dirty="0"/>
              <a:t>Use </a:t>
            </a:r>
            <a:r>
              <a:rPr lang="en-US" dirty="0" smtClean="0"/>
              <a:t>Query </a:t>
            </a:r>
            <a:r>
              <a:rPr lang="en-US" dirty="0"/>
              <a:t>Generation From </a:t>
            </a:r>
            <a:r>
              <a:rPr lang="en-US" dirty="0" smtClean="0"/>
              <a:t>Method </a:t>
            </a:r>
            <a:r>
              <a:rPr lang="en-US" dirty="0"/>
              <a:t>Name Strategy</a:t>
            </a:r>
          </a:p>
          <a:p>
            <a:r>
              <a:rPr lang="en-US" dirty="0" smtClean="0"/>
              <a:t>Add new </a:t>
            </a:r>
            <a:r>
              <a:rPr lang="en-US" dirty="0"/>
              <a:t>method parameter (</a:t>
            </a:r>
            <a:r>
              <a:rPr lang="en-US" dirty="0" err="1"/>
              <a:t>Pageable</a:t>
            </a:r>
            <a:r>
              <a:rPr lang="en-US" dirty="0"/>
              <a:t> object) to </a:t>
            </a:r>
            <a:r>
              <a:rPr lang="en-US" dirty="0" smtClean="0"/>
              <a:t>query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67719"/>
            <a:ext cx="834678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24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Paginating </a:t>
            </a:r>
            <a:r>
              <a:rPr lang="en-US" dirty="0" smtClean="0"/>
              <a:t>Query </a:t>
            </a:r>
            <a:r>
              <a:rPr lang="en-US" dirty="0"/>
              <a:t>Results of Named Queries That Use JPQL</a:t>
            </a:r>
          </a:p>
          <a:p>
            <a:r>
              <a:rPr lang="en-US" dirty="0" smtClean="0"/>
              <a:t>Add </a:t>
            </a:r>
            <a:r>
              <a:rPr lang="en-US" dirty="0"/>
              <a:t>new method parameter (</a:t>
            </a:r>
            <a:r>
              <a:rPr lang="en-US" dirty="0" err="1"/>
              <a:t>Pageable</a:t>
            </a:r>
            <a:r>
              <a:rPr lang="en-US" dirty="0"/>
              <a:t> object) to </a:t>
            </a:r>
            <a:r>
              <a:rPr lang="en-US" dirty="0" smtClean="0"/>
              <a:t>query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53" y="2125884"/>
            <a:ext cx="8215055" cy="24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75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Page and Slice</a:t>
            </a:r>
          </a:p>
          <a:p>
            <a:r>
              <a:rPr lang="en-US" dirty="0" err="1" smtClean="0"/>
              <a:t>findAll</a:t>
            </a:r>
            <a:r>
              <a:rPr lang="en-US" dirty="0" smtClean="0"/>
              <a:t>(</a:t>
            </a:r>
            <a:r>
              <a:rPr lang="en-US" dirty="0" err="1" smtClean="0"/>
              <a:t>Pageable</a:t>
            </a:r>
            <a:r>
              <a:rPr lang="en-US" dirty="0" smtClean="0"/>
              <a:t> </a:t>
            </a:r>
            <a:r>
              <a:rPr lang="en-US" dirty="0" err="1"/>
              <a:t>pageable</a:t>
            </a:r>
            <a:r>
              <a:rPr lang="en-US" dirty="0"/>
              <a:t>) method by default returns a Page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A </a:t>
            </a:r>
            <a:r>
              <a:rPr lang="en-US" dirty="0"/>
              <a:t>Page object provides lots of </a:t>
            </a:r>
            <a:r>
              <a:rPr lang="en-US" dirty="0" smtClean="0"/>
              <a:t>useful </a:t>
            </a:r>
            <a:r>
              <a:rPr lang="en-US" dirty="0"/>
              <a:t>information </a:t>
            </a:r>
            <a:endParaRPr lang="en-US" dirty="0" smtClean="0"/>
          </a:p>
          <a:p>
            <a:r>
              <a:rPr lang="en-US" dirty="0" smtClean="0"/>
              <a:t>It has total </a:t>
            </a:r>
            <a:r>
              <a:rPr lang="en-US" dirty="0"/>
              <a:t>pages, number of </a:t>
            </a:r>
            <a:r>
              <a:rPr lang="en-US" dirty="0" smtClean="0"/>
              <a:t>current </a:t>
            </a:r>
            <a:r>
              <a:rPr lang="en-US" dirty="0"/>
              <a:t>page </a:t>
            </a:r>
            <a:r>
              <a:rPr lang="en-US" dirty="0" smtClean="0"/>
              <a:t>and whether </a:t>
            </a:r>
            <a:r>
              <a:rPr lang="en-US" dirty="0"/>
              <a:t>current page is first page or last </a:t>
            </a:r>
            <a:r>
              <a:rPr lang="en-US" dirty="0" smtClean="0"/>
              <a:t>page</a:t>
            </a:r>
            <a:endParaRPr lang="en-US" dirty="0"/>
          </a:p>
          <a:p>
            <a:r>
              <a:rPr lang="en-US" dirty="0" smtClean="0"/>
              <a:t>Slice </a:t>
            </a:r>
            <a:r>
              <a:rPr lang="en-US" dirty="0"/>
              <a:t>is very much similar to Page, except it does not provide </a:t>
            </a:r>
            <a:r>
              <a:rPr lang="en-US" dirty="0" smtClean="0"/>
              <a:t>number </a:t>
            </a:r>
            <a:r>
              <a:rPr lang="en-US" dirty="0"/>
              <a:t>of total pages in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It </a:t>
            </a:r>
            <a:r>
              <a:rPr lang="en-US" dirty="0"/>
              <a:t>helps in improving performance when we do not need to display total number pages in </a:t>
            </a:r>
            <a:r>
              <a:rPr lang="en-US" dirty="0" smtClean="0"/>
              <a:t>UI</a:t>
            </a:r>
            <a:endParaRPr lang="en-US" dirty="0"/>
          </a:p>
          <a:p>
            <a:r>
              <a:rPr lang="en-US" dirty="0"/>
              <a:t>Generally, Slice is used in case navigation is consist of Next page and Previous page links.</a:t>
            </a:r>
          </a:p>
        </p:txBody>
      </p:sp>
    </p:spTree>
    <p:extLst>
      <p:ext uri="{BB962C8B-B14F-4D97-AF65-F5344CB8AC3E}">
        <p14:creationId xmlns:p14="http://schemas.microsoft.com/office/powerpoint/2010/main" val="3725341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Paginating </a:t>
            </a:r>
            <a:r>
              <a:rPr lang="en-US" b="1" dirty="0" smtClean="0"/>
              <a:t>JPQL </a:t>
            </a:r>
            <a:r>
              <a:rPr lang="en-US" b="1" dirty="0"/>
              <a:t>Queries That Use </a:t>
            </a:r>
            <a:r>
              <a:rPr lang="en-US" b="1" dirty="0" smtClean="0"/>
              <a:t>@</a:t>
            </a:r>
            <a:r>
              <a:rPr lang="en-US" b="1" dirty="0"/>
              <a:t>Query </a:t>
            </a:r>
            <a:r>
              <a:rPr lang="en-US" b="1" dirty="0" smtClean="0"/>
              <a:t>Annotation</a:t>
            </a:r>
            <a:endParaRPr lang="en-US" dirty="0"/>
          </a:p>
          <a:p>
            <a:r>
              <a:rPr lang="en-US" dirty="0"/>
              <a:t>Remove </a:t>
            </a:r>
            <a:r>
              <a:rPr lang="en-US" dirty="0" smtClean="0"/>
              <a:t>sorting </a:t>
            </a:r>
            <a:r>
              <a:rPr lang="en-US" dirty="0"/>
              <a:t>logic from the JPQL </a:t>
            </a:r>
            <a:r>
              <a:rPr lang="en-US" dirty="0" smtClean="0"/>
              <a:t>query</a:t>
            </a:r>
            <a:endParaRPr lang="en-US" dirty="0"/>
          </a:p>
          <a:p>
            <a:r>
              <a:rPr lang="en-US" dirty="0"/>
              <a:t>Add </a:t>
            </a:r>
            <a:r>
              <a:rPr lang="en-US" dirty="0" smtClean="0"/>
              <a:t>new </a:t>
            </a:r>
            <a:r>
              <a:rPr lang="en-US" dirty="0"/>
              <a:t>method parameter (</a:t>
            </a:r>
            <a:r>
              <a:rPr lang="en-US" dirty="0" err="1"/>
              <a:t>Pageable</a:t>
            </a:r>
            <a:r>
              <a:rPr lang="en-US" dirty="0"/>
              <a:t> object) to </a:t>
            </a:r>
            <a:r>
              <a:rPr lang="en-US" dirty="0" smtClean="0"/>
              <a:t>query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91764"/>
            <a:ext cx="7391400" cy="26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66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can mapped with Single table, Table per class, Joined table, </a:t>
            </a:r>
            <a:r>
              <a:rPr lang="en-US" dirty="0" err="1" smtClean="0"/>
              <a:t>Mappedsuperclass</a:t>
            </a:r>
            <a:endParaRPr lang="en-US" dirty="0" smtClean="0"/>
          </a:p>
          <a:p>
            <a:r>
              <a:rPr lang="en-US" dirty="0" smtClean="0"/>
              <a:t>Single table: inheritance is </a:t>
            </a:r>
            <a:r>
              <a:rPr lang="en-US" dirty="0"/>
              <a:t>mapped to one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An </a:t>
            </a:r>
            <a:r>
              <a:rPr lang="en-US" dirty="0"/>
              <a:t>object is stored in </a:t>
            </a:r>
            <a:r>
              <a:rPr lang="en-US" dirty="0" smtClean="0"/>
              <a:t>one </a:t>
            </a:r>
            <a:r>
              <a:rPr lang="en-US" dirty="0"/>
              <a:t>row in </a:t>
            </a:r>
            <a:r>
              <a:rPr lang="en-US" dirty="0" smtClean="0"/>
              <a:t>table </a:t>
            </a:r>
            <a:r>
              <a:rPr lang="en-US" dirty="0"/>
              <a:t>and </a:t>
            </a:r>
            <a:r>
              <a:rPr lang="en-US" dirty="0" smtClean="0"/>
              <a:t>discriminator </a:t>
            </a:r>
            <a:r>
              <a:rPr lang="en-US" dirty="0"/>
              <a:t>value stored in </a:t>
            </a:r>
            <a:r>
              <a:rPr lang="en-US" dirty="0" smtClean="0"/>
              <a:t>discriminator column</a:t>
            </a:r>
          </a:p>
          <a:p>
            <a:r>
              <a:rPr lang="en-US" dirty="0" smtClean="0"/>
              <a:t>Table per class: Every </a:t>
            </a:r>
            <a:r>
              <a:rPr lang="en-US" dirty="0"/>
              <a:t>concrete entity class in </a:t>
            </a:r>
            <a:r>
              <a:rPr lang="en-US" dirty="0" smtClean="0"/>
              <a:t>hierarchy </a:t>
            </a:r>
            <a:r>
              <a:rPr lang="en-US" dirty="0"/>
              <a:t>is mapped to a separate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Table contains </a:t>
            </a:r>
            <a:r>
              <a:rPr lang="en-US" dirty="0"/>
              <a:t>column for all </a:t>
            </a:r>
            <a:r>
              <a:rPr lang="en-US" dirty="0" smtClean="0"/>
              <a:t>fields </a:t>
            </a:r>
            <a:r>
              <a:rPr lang="en-US" dirty="0"/>
              <a:t>of </a:t>
            </a:r>
            <a:r>
              <a:rPr lang="en-US" dirty="0" smtClean="0"/>
              <a:t>concrete </a:t>
            </a:r>
            <a:r>
              <a:rPr lang="en-US" dirty="0"/>
              <a:t>class, including </a:t>
            </a:r>
            <a:r>
              <a:rPr lang="en-US" dirty="0" smtClean="0"/>
              <a:t>inherited fields</a:t>
            </a:r>
          </a:p>
          <a:p>
            <a:r>
              <a:rPr lang="en-US" dirty="0" smtClean="0"/>
              <a:t>Joined table: </a:t>
            </a:r>
            <a:r>
              <a:rPr lang="en-US" dirty="0"/>
              <a:t>Every class in </a:t>
            </a:r>
            <a:r>
              <a:rPr lang="en-US" dirty="0" smtClean="0"/>
              <a:t>hierarchy </a:t>
            </a:r>
            <a:r>
              <a:rPr lang="en-US" dirty="0"/>
              <a:t>is represented as a separate table, causing no field duplication to </a:t>
            </a:r>
            <a:r>
              <a:rPr lang="en-US" dirty="0" smtClean="0"/>
              <a:t>occur</a:t>
            </a:r>
          </a:p>
          <a:p>
            <a:r>
              <a:rPr lang="en-US" dirty="0" smtClean="0"/>
              <a:t>An object is stored spread out over multiple tables; one row in each of tables that make up its class inheritance hierarchy</a:t>
            </a:r>
          </a:p>
          <a:p>
            <a:r>
              <a:rPr lang="en-US" dirty="0" smtClean="0"/>
              <a:t>is-a relation </a:t>
            </a:r>
            <a:r>
              <a:rPr lang="en-US" dirty="0"/>
              <a:t>between</a:t>
            </a:r>
            <a:r>
              <a:rPr lang="en-US" dirty="0" smtClean="0"/>
              <a:t> a subclass and its superclass is represented as a foreign key relation</a:t>
            </a:r>
          </a:p>
        </p:txBody>
      </p:sp>
    </p:spTree>
    <p:extLst>
      <p:ext uri="{BB962C8B-B14F-4D97-AF65-F5344CB8AC3E}">
        <p14:creationId xmlns:p14="http://schemas.microsoft.com/office/powerpoint/2010/main" val="203604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Powerful </a:t>
            </a:r>
            <a:r>
              <a:rPr lang="en-US" dirty="0"/>
              <a:t>repository and custom object-mapping abstractions</a:t>
            </a:r>
          </a:p>
          <a:p>
            <a:r>
              <a:rPr lang="en-US" dirty="0"/>
              <a:t>Dynamic query derivation from repository method </a:t>
            </a:r>
            <a:r>
              <a:rPr lang="en-US" dirty="0" smtClean="0"/>
              <a:t>names</a:t>
            </a:r>
            <a:endParaRPr lang="en-US" dirty="0"/>
          </a:p>
          <a:p>
            <a:r>
              <a:rPr lang="en-US" dirty="0"/>
              <a:t>Support for transparent auditing (created, last changed)</a:t>
            </a:r>
          </a:p>
          <a:p>
            <a:r>
              <a:rPr lang="en-US" dirty="0"/>
              <a:t>Possibility to integrate custom repository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/>
              <a:t>Advanced integration with Spring MVC controllers</a:t>
            </a:r>
          </a:p>
          <a:p>
            <a:r>
              <a:rPr lang="en-US" dirty="0"/>
              <a:t>Experimental support for cross-store persistence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379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mapping possible for basic </a:t>
            </a:r>
            <a:r>
              <a:rPr lang="en-US" dirty="0"/>
              <a:t>as well as embeddable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Basic type includes collection of basic types like string</a:t>
            </a:r>
          </a:p>
          <a:p>
            <a:r>
              <a:rPr lang="en-US" dirty="0" smtClean="0"/>
              <a:t>Define embedding class and annotate with @Embeddable </a:t>
            </a:r>
          </a:p>
          <a:p>
            <a:r>
              <a:rPr lang="en-US" dirty="0" smtClean="0"/>
              <a:t>Use</a:t>
            </a:r>
            <a:r>
              <a:rPr lang="en-US" dirty="0"/>
              <a:t> @</a:t>
            </a:r>
            <a:r>
              <a:rPr lang="en-US" dirty="0" err="1" smtClean="0"/>
              <a:t>ElementCollection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declare an element-collection </a:t>
            </a:r>
            <a:r>
              <a:rPr lang="en-US" dirty="0" smtClean="0"/>
              <a:t>mapping</a:t>
            </a:r>
          </a:p>
          <a:p>
            <a:r>
              <a:rPr lang="en-US" dirty="0"/>
              <a:t>All </a:t>
            </a:r>
            <a:r>
              <a:rPr lang="en-US" dirty="0" smtClean="0"/>
              <a:t>records </a:t>
            </a:r>
            <a:r>
              <a:rPr lang="en-US" dirty="0"/>
              <a:t>of </a:t>
            </a:r>
            <a:r>
              <a:rPr lang="en-US" dirty="0" smtClean="0"/>
              <a:t>collection </a:t>
            </a:r>
            <a:r>
              <a:rPr lang="en-US" dirty="0"/>
              <a:t>are stored in </a:t>
            </a:r>
            <a:r>
              <a:rPr lang="en-US" dirty="0" smtClean="0"/>
              <a:t>separate table</a:t>
            </a:r>
          </a:p>
          <a:p>
            <a:r>
              <a:rPr lang="en-US" dirty="0" smtClean="0"/>
              <a:t>Configuration for </a:t>
            </a:r>
            <a:r>
              <a:rPr lang="en-US" dirty="0"/>
              <a:t>this table is specified using </a:t>
            </a:r>
            <a:r>
              <a:rPr lang="en-US" dirty="0" smtClean="0"/>
              <a:t>@</a:t>
            </a:r>
            <a:r>
              <a:rPr lang="en-US" dirty="0" err="1" smtClean="0"/>
              <a:t>CollectionTable</a:t>
            </a:r>
            <a:endParaRPr lang="en-US" dirty="0"/>
          </a:p>
          <a:p>
            <a:r>
              <a:rPr lang="en-US" dirty="0" err="1" smtClean="0"/>
              <a:t>JoinColumn</a:t>
            </a:r>
            <a:r>
              <a:rPr lang="en-US" dirty="0"/>
              <a:t> </a:t>
            </a:r>
            <a:r>
              <a:rPr lang="en-US" dirty="0" smtClean="0"/>
              <a:t>refers </a:t>
            </a:r>
            <a:r>
              <a:rPr lang="en-US" dirty="0"/>
              <a:t>to </a:t>
            </a:r>
            <a:r>
              <a:rPr lang="en-US" dirty="0" smtClean="0"/>
              <a:t>primary table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1173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defines relationship between entities</a:t>
            </a:r>
          </a:p>
          <a:p>
            <a:r>
              <a:rPr lang="en-US" dirty="0" smtClean="0"/>
              <a:t>Relationship </a:t>
            </a:r>
          </a:p>
          <a:p>
            <a:pPr lvl="1"/>
            <a:r>
              <a:rPr lang="en-US" dirty="0" err="1" smtClean="0"/>
              <a:t>Onetoone</a:t>
            </a:r>
            <a:endParaRPr lang="en-US" dirty="0" smtClean="0"/>
          </a:p>
          <a:p>
            <a:pPr lvl="1"/>
            <a:r>
              <a:rPr lang="en-US" dirty="0" err="1" smtClean="0"/>
              <a:t>Onetomany</a:t>
            </a:r>
            <a:r>
              <a:rPr lang="en-US" dirty="0" smtClean="0"/>
              <a:t>/</a:t>
            </a:r>
            <a:r>
              <a:rPr lang="en-US" dirty="0" err="1" smtClean="0"/>
              <a:t>Manytoone</a:t>
            </a:r>
            <a:endParaRPr lang="en-US" dirty="0" smtClean="0"/>
          </a:p>
          <a:p>
            <a:pPr lvl="1"/>
            <a:r>
              <a:rPr lang="en-US" dirty="0" err="1" smtClean="0"/>
              <a:t>Manytomany</a:t>
            </a:r>
            <a:endParaRPr lang="en-US" dirty="0" smtClean="0"/>
          </a:p>
          <a:p>
            <a:r>
              <a:rPr lang="en-US" dirty="0" smtClean="0"/>
              <a:t>Annotations used are </a:t>
            </a:r>
            <a:r>
              <a:rPr lang="en-US" dirty="0"/>
              <a:t>@</a:t>
            </a:r>
            <a:r>
              <a:rPr lang="en-US" dirty="0" err="1" smtClean="0"/>
              <a:t>OneToOne</a:t>
            </a:r>
            <a:r>
              <a:rPr lang="en-US" dirty="0" smtClean="0"/>
              <a:t>, </a:t>
            </a:r>
            <a:r>
              <a:rPr lang="en-US" dirty="0"/>
              <a:t>@</a:t>
            </a:r>
            <a:r>
              <a:rPr lang="en-US" dirty="0" err="1" smtClean="0"/>
              <a:t>OneToMany</a:t>
            </a:r>
            <a:r>
              <a:rPr lang="en-US" dirty="0" smtClean="0"/>
              <a:t>, </a:t>
            </a:r>
            <a:r>
              <a:rPr lang="en-US" dirty="0"/>
              <a:t>@</a:t>
            </a:r>
            <a:r>
              <a:rPr lang="en-US" dirty="0" err="1" smtClean="0"/>
              <a:t>ManyToOne</a:t>
            </a:r>
            <a:r>
              <a:rPr lang="en-US" dirty="0" smtClean="0"/>
              <a:t>, @</a:t>
            </a:r>
            <a:r>
              <a:rPr lang="en-US" dirty="0" err="1" smtClean="0"/>
              <a:t>ManyToMany</a:t>
            </a:r>
            <a:endParaRPr lang="en-US" dirty="0" smtClean="0"/>
          </a:p>
          <a:p>
            <a:r>
              <a:rPr lang="en-US" dirty="0" smtClean="0"/>
              <a:t>In one-to-one, primary </a:t>
            </a:r>
            <a:r>
              <a:rPr lang="en-US" dirty="0"/>
              <a:t>key of one table exists as </a:t>
            </a:r>
            <a:r>
              <a:rPr lang="en-US" dirty="0" smtClean="0"/>
              <a:t>foreign </a:t>
            </a:r>
            <a:r>
              <a:rPr lang="en-US" dirty="0"/>
              <a:t>key on another </a:t>
            </a:r>
            <a:r>
              <a:rPr lang="en-US" dirty="0" smtClean="0"/>
              <a:t>table</a:t>
            </a:r>
          </a:p>
          <a:p>
            <a:r>
              <a:rPr lang="en-US" dirty="0"/>
              <a:t>In a </a:t>
            </a:r>
            <a:r>
              <a:rPr lang="en-US" dirty="0" smtClean="0"/>
              <a:t>one-to-many, primary </a:t>
            </a:r>
            <a:r>
              <a:rPr lang="en-US" dirty="0"/>
              <a:t>key of one table exists as a foreign key on another </a:t>
            </a:r>
            <a:r>
              <a:rPr lang="en-US" dirty="0" smtClean="0"/>
              <a:t>table</a:t>
            </a:r>
          </a:p>
          <a:p>
            <a:r>
              <a:rPr lang="en-US" dirty="0"/>
              <a:t>In </a:t>
            </a:r>
            <a:r>
              <a:rPr lang="en-US" dirty="0" smtClean="0"/>
              <a:t>many-to-many, association </a:t>
            </a:r>
            <a:r>
              <a:rPr lang="en-US" dirty="0"/>
              <a:t>between </a:t>
            </a:r>
            <a:r>
              <a:rPr lang="en-US" dirty="0" smtClean="0"/>
              <a:t>two </a:t>
            </a:r>
            <a:r>
              <a:rPr lang="en-US" dirty="0"/>
              <a:t>entities is tracked by </a:t>
            </a:r>
            <a:r>
              <a:rPr lang="en-US" dirty="0" smtClean="0"/>
              <a:t>cross-reference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8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</a:t>
            </a:r>
            <a:r>
              <a:rPr lang="en-US" dirty="0"/>
              <a:t>Data </a:t>
            </a:r>
            <a:r>
              <a:rPr lang="en-US" dirty="0" smtClean="0"/>
              <a:t>Commons</a:t>
            </a:r>
            <a:endParaRPr lang="en-US" dirty="0"/>
          </a:p>
          <a:p>
            <a:r>
              <a:rPr lang="en-US" dirty="0"/>
              <a:t>Spring Data </a:t>
            </a:r>
            <a:r>
              <a:rPr lang="en-US" dirty="0" smtClean="0"/>
              <a:t>JDBC</a:t>
            </a:r>
            <a:endParaRPr lang="en-US" dirty="0"/>
          </a:p>
          <a:p>
            <a:r>
              <a:rPr lang="en-US" dirty="0" smtClean="0"/>
              <a:t>Spring </a:t>
            </a:r>
            <a:r>
              <a:rPr lang="en-US" dirty="0"/>
              <a:t>Data </a:t>
            </a:r>
            <a:r>
              <a:rPr lang="en-US" dirty="0" smtClean="0"/>
              <a:t>JPA</a:t>
            </a:r>
            <a:endParaRPr lang="en-US" dirty="0"/>
          </a:p>
          <a:p>
            <a:r>
              <a:rPr lang="en-US" dirty="0" smtClean="0"/>
              <a:t>Spring </a:t>
            </a:r>
            <a:r>
              <a:rPr lang="en-US" dirty="0"/>
              <a:t>Data </a:t>
            </a:r>
            <a:r>
              <a:rPr lang="en-US" dirty="0" smtClean="0"/>
              <a:t>MongoDB</a:t>
            </a:r>
            <a:endParaRPr lang="en-US" dirty="0"/>
          </a:p>
          <a:p>
            <a:r>
              <a:rPr lang="en-US" dirty="0" smtClean="0"/>
              <a:t>Spring </a:t>
            </a:r>
            <a:r>
              <a:rPr lang="en-US" dirty="0"/>
              <a:t>Data </a:t>
            </a:r>
            <a:r>
              <a:rPr lang="en-US" dirty="0" err="1" smtClean="0"/>
              <a:t>Redis</a:t>
            </a:r>
            <a:endParaRPr lang="en-US" dirty="0"/>
          </a:p>
          <a:p>
            <a:r>
              <a:rPr lang="en-US" dirty="0" smtClean="0"/>
              <a:t>Spring </a:t>
            </a:r>
            <a:r>
              <a:rPr lang="en-US" dirty="0"/>
              <a:t>Data </a:t>
            </a:r>
            <a:r>
              <a:rPr lang="en-US" dirty="0" smtClean="0"/>
              <a:t>REST</a:t>
            </a:r>
          </a:p>
          <a:p>
            <a:r>
              <a:rPr lang="en-US" dirty="0" smtClean="0"/>
              <a:t>Spring Data LDAP</a:t>
            </a:r>
            <a:endParaRPr lang="en-US" dirty="0"/>
          </a:p>
          <a:p>
            <a:r>
              <a:rPr lang="en-US" dirty="0" smtClean="0"/>
              <a:t>Spring </a:t>
            </a:r>
            <a:r>
              <a:rPr lang="en-US" dirty="0"/>
              <a:t>Data for Apache </a:t>
            </a:r>
            <a:r>
              <a:rPr lang="en-US" dirty="0" smtClean="0"/>
              <a:t>Cassandra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11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Data </a:t>
            </a:r>
            <a:r>
              <a:rPr lang="en-US" dirty="0" smtClean="0"/>
              <a:t>JPA is </a:t>
            </a:r>
            <a:r>
              <a:rPr lang="en-US" dirty="0"/>
              <a:t>part of </a:t>
            </a:r>
            <a:r>
              <a:rPr lang="en-US" dirty="0" smtClean="0"/>
              <a:t>Spring Data</a:t>
            </a:r>
          </a:p>
          <a:p>
            <a:r>
              <a:rPr lang="en-US" dirty="0"/>
              <a:t>Simplifies implementation of JPA based </a:t>
            </a:r>
            <a:r>
              <a:rPr lang="en-US" dirty="0" smtClean="0"/>
              <a:t>repositories</a:t>
            </a:r>
          </a:p>
          <a:p>
            <a:r>
              <a:rPr lang="en-US" dirty="0"/>
              <a:t>JPA is standard API for object-relational mapping </a:t>
            </a:r>
          </a:p>
          <a:p>
            <a:r>
              <a:rPr lang="en-US" dirty="0" smtClean="0"/>
              <a:t>Makes easy to build </a:t>
            </a:r>
            <a:r>
              <a:rPr lang="en-US" dirty="0"/>
              <a:t>Spring-powered applications that use data </a:t>
            </a:r>
            <a:r>
              <a:rPr lang="en-US" dirty="0" smtClean="0"/>
              <a:t>access</a:t>
            </a:r>
            <a:endParaRPr lang="en-US" dirty="0"/>
          </a:p>
          <a:p>
            <a:r>
              <a:rPr lang="en-US" dirty="0" smtClean="0"/>
              <a:t>Earlier, for simple queries, pagination</a:t>
            </a:r>
            <a:r>
              <a:rPr lang="en-US" dirty="0"/>
              <a:t>, and </a:t>
            </a:r>
            <a:r>
              <a:rPr lang="en-US" dirty="0" smtClean="0"/>
              <a:t>auditing we need to write lots of boilerplate code</a:t>
            </a:r>
          </a:p>
          <a:p>
            <a:r>
              <a:rPr lang="en-US" dirty="0" smtClean="0"/>
              <a:t>Aims </a:t>
            </a:r>
            <a:r>
              <a:rPr lang="en-US" dirty="0"/>
              <a:t>to </a:t>
            </a:r>
            <a:r>
              <a:rPr lang="en-US" dirty="0" smtClean="0"/>
              <a:t>improve implementation </a:t>
            </a:r>
            <a:r>
              <a:rPr lang="en-US" dirty="0"/>
              <a:t>of data access </a:t>
            </a:r>
            <a:r>
              <a:rPr lang="en-US" dirty="0" smtClean="0"/>
              <a:t>by </a:t>
            </a:r>
            <a:r>
              <a:rPr lang="en-US" dirty="0"/>
              <a:t>reducing </a:t>
            </a:r>
            <a:r>
              <a:rPr lang="en-US" dirty="0" smtClean="0"/>
              <a:t>efforts</a:t>
            </a:r>
          </a:p>
          <a:p>
            <a:r>
              <a:rPr lang="en-US" dirty="0" smtClean="0"/>
              <a:t>We write repository interface and spring </a:t>
            </a:r>
            <a:r>
              <a:rPr lang="en-US" dirty="0"/>
              <a:t>will </a:t>
            </a:r>
            <a:r>
              <a:rPr lang="en-US" dirty="0" smtClean="0"/>
              <a:t>provide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8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JPA is not a JPA </a:t>
            </a:r>
            <a:r>
              <a:rPr lang="en-US" dirty="0" smtClean="0"/>
              <a:t>provider</a:t>
            </a:r>
          </a:p>
          <a:p>
            <a:r>
              <a:rPr lang="en-US" dirty="0" smtClean="0"/>
              <a:t>Adds an </a:t>
            </a:r>
            <a:r>
              <a:rPr lang="en-US" dirty="0"/>
              <a:t>extra layer of abstraction on </a:t>
            </a:r>
            <a:r>
              <a:rPr lang="en-US" dirty="0" smtClean="0"/>
              <a:t>JPA </a:t>
            </a:r>
            <a:r>
              <a:rPr lang="en-US" dirty="0"/>
              <a:t>provider </a:t>
            </a:r>
            <a:r>
              <a:rPr lang="en-US" dirty="0" smtClean="0"/>
              <a:t>like Hibernate </a:t>
            </a:r>
          </a:p>
          <a:p>
            <a:r>
              <a:rPr lang="en-US" dirty="0" smtClean="0"/>
              <a:t>With Spring </a:t>
            </a:r>
            <a:r>
              <a:rPr lang="en-US" dirty="0"/>
              <a:t>Data JPA, </a:t>
            </a:r>
            <a:r>
              <a:rPr lang="en-US" dirty="0" smtClean="0"/>
              <a:t>repository </a:t>
            </a:r>
            <a:r>
              <a:rPr lang="en-US" dirty="0"/>
              <a:t>layer </a:t>
            </a:r>
            <a:r>
              <a:rPr lang="en-US" dirty="0" smtClean="0"/>
              <a:t>contains </a:t>
            </a:r>
            <a:r>
              <a:rPr lang="en-US" dirty="0"/>
              <a:t>three </a:t>
            </a:r>
            <a:r>
              <a:rPr lang="en-US" dirty="0" smtClean="0"/>
              <a:t>layers</a:t>
            </a:r>
            <a:endParaRPr lang="en-US" dirty="0"/>
          </a:p>
        </p:txBody>
      </p:sp>
      <p:pic>
        <p:nvPicPr>
          <p:cNvPr id="3078" name="Picture 6" descr="https://3.bp.blogspot.com/-25dgXaEwfjw/W9skvXDdZcI/AAAAAAAAEjI/lHbqfkykUtw3FzzjfEeKxQHEGGxvXBVtgCLcBGAs/s1600/springdatajpa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48719"/>
            <a:ext cx="2986088" cy="19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16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support </a:t>
            </a:r>
            <a:r>
              <a:rPr lang="en-US" dirty="0"/>
              <a:t>for creating JPA repositories by extending </a:t>
            </a:r>
            <a:r>
              <a:rPr lang="en-US" dirty="0" smtClean="0"/>
              <a:t>repository</a:t>
            </a:r>
            <a:endParaRPr lang="en-US" dirty="0"/>
          </a:p>
          <a:p>
            <a:r>
              <a:rPr lang="en-US" dirty="0"/>
              <a:t>Spring Data Commons provides </a:t>
            </a:r>
            <a:r>
              <a:rPr lang="en-US" dirty="0" smtClean="0"/>
              <a:t>infrastructure shared </a:t>
            </a:r>
            <a:r>
              <a:rPr lang="en-US" dirty="0"/>
              <a:t>by </a:t>
            </a:r>
            <a:r>
              <a:rPr lang="en-US" dirty="0" smtClean="0"/>
              <a:t>specific </a:t>
            </a:r>
            <a:r>
              <a:rPr lang="en-US" dirty="0"/>
              <a:t>Spring Data </a:t>
            </a:r>
            <a:r>
              <a:rPr lang="en-US" dirty="0" smtClean="0"/>
              <a:t>projects</a:t>
            </a:r>
            <a:endParaRPr lang="en-US" dirty="0"/>
          </a:p>
          <a:p>
            <a:r>
              <a:rPr lang="en-US" dirty="0" smtClean="0"/>
              <a:t>JPA </a:t>
            </a:r>
            <a:r>
              <a:rPr lang="en-US" dirty="0"/>
              <a:t>Provider (like hibernate) implements </a:t>
            </a:r>
            <a:r>
              <a:rPr lang="en-US" dirty="0" smtClean="0"/>
              <a:t>Java </a:t>
            </a:r>
            <a:r>
              <a:rPr lang="en-US" dirty="0"/>
              <a:t>Persistence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1671</Words>
  <Application>Microsoft Office PowerPoint</Application>
  <PresentationFormat>Custom</PresentationFormat>
  <Paragraphs>399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inherit</vt:lpstr>
      <vt:lpstr>Segoe UI</vt:lpstr>
      <vt:lpstr>Segoe UI Light</vt:lpstr>
      <vt:lpstr>Tahoma</vt:lpstr>
      <vt:lpstr>Office Theme</vt:lpstr>
      <vt:lpstr>Custom Design</vt:lpstr>
      <vt:lpstr>PowerPoint Presentation</vt:lpstr>
      <vt:lpstr>Agenda</vt:lpstr>
      <vt:lpstr>Software setup</vt:lpstr>
      <vt:lpstr>Spring data</vt:lpstr>
      <vt:lpstr>Spring data features </vt:lpstr>
      <vt:lpstr>Spring Data modules</vt:lpstr>
      <vt:lpstr>Spring Data JPA</vt:lpstr>
      <vt:lpstr>Spring Data JPA</vt:lpstr>
      <vt:lpstr>Spring Data JPA</vt:lpstr>
      <vt:lpstr>Spring data JPA Features </vt:lpstr>
      <vt:lpstr>Features </vt:lpstr>
      <vt:lpstr>First application </vt:lpstr>
      <vt:lpstr>application.properties</vt:lpstr>
      <vt:lpstr>Interfaces </vt:lpstr>
      <vt:lpstr>Repository interfaces </vt:lpstr>
      <vt:lpstr>CrudRepository</vt:lpstr>
      <vt:lpstr>PagingAndSortingRepository</vt:lpstr>
      <vt:lpstr>JpaRepository</vt:lpstr>
      <vt:lpstr>JpaRepository</vt:lpstr>
      <vt:lpstr>Query creation</vt:lpstr>
      <vt:lpstr>Query creation from method name</vt:lpstr>
      <vt:lpstr>Keyword inside method name</vt:lpstr>
      <vt:lpstr>Keyword inside method name</vt:lpstr>
      <vt:lpstr>Rules for Creating Query Methods</vt:lpstr>
      <vt:lpstr>Named Query</vt:lpstr>
      <vt:lpstr>Named Queries</vt:lpstr>
      <vt:lpstr>Named Native Query</vt:lpstr>
      <vt:lpstr>@Query</vt:lpstr>
      <vt:lpstr>@Query</vt:lpstr>
      <vt:lpstr>@Query using JPQL Queries</vt:lpstr>
      <vt:lpstr>Like expression </vt:lpstr>
      <vt:lpstr>Like expression </vt:lpstr>
      <vt:lpstr>@Query with SQL Queries</vt:lpstr>
      <vt:lpstr>Sorting</vt:lpstr>
      <vt:lpstr>Sorting</vt:lpstr>
      <vt:lpstr>Sorting With Query Strings</vt:lpstr>
      <vt:lpstr>Sorting With Sort Class</vt:lpstr>
      <vt:lpstr>Sorting All Entities</vt:lpstr>
      <vt:lpstr>Sorting in Repository </vt:lpstr>
      <vt:lpstr>Which Sorting Method Should We Use?</vt:lpstr>
      <vt:lpstr>Pagination</vt:lpstr>
      <vt:lpstr>Pagination</vt:lpstr>
      <vt:lpstr>Pagination</vt:lpstr>
      <vt:lpstr>Pagination</vt:lpstr>
      <vt:lpstr>Pagination</vt:lpstr>
      <vt:lpstr>Pagination</vt:lpstr>
      <vt:lpstr>Pagination</vt:lpstr>
      <vt:lpstr>Pagination</vt:lpstr>
      <vt:lpstr>Inheritance mapping </vt:lpstr>
      <vt:lpstr>Collection mapping </vt:lpstr>
      <vt:lpstr>Relationships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DM Jadhav</cp:lastModifiedBy>
  <cp:revision>504</cp:revision>
  <dcterms:created xsi:type="dcterms:W3CDTF">2018-01-05T05:23:08Z</dcterms:created>
  <dcterms:modified xsi:type="dcterms:W3CDTF">2020-11-23T16:55:50Z</dcterms:modified>
</cp:coreProperties>
</file>