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71" r:id="rId10"/>
    <p:sldId id="272" r:id="rId11"/>
    <p:sldId id="264" r:id="rId12"/>
    <p:sldId id="265" r:id="rId13"/>
    <p:sldId id="266" r:id="rId14"/>
    <p:sldId id="267" r:id="rId15"/>
    <p:sldId id="279" r:id="rId16"/>
    <p:sldId id="268" r:id="rId17"/>
    <p:sldId id="269" r:id="rId18"/>
    <p:sldId id="270"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u Kaushesh" userId="d4d5925b988972c0" providerId="LiveId" clId="{0B41D2FA-5B7C-4323-9E4B-786DCF48FF83}"/>
    <pc:docChg chg="undo redo custSel addSld modSld">
      <pc:chgData name="Himanshu Kaushesh" userId="d4d5925b988972c0" providerId="LiveId" clId="{0B41D2FA-5B7C-4323-9E4B-786DCF48FF83}" dt="2022-07-13T05:47:36.385" v="32" actId="20577"/>
      <pc:docMkLst>
        <pc:docMk/>
      </pc:docMkLst>
      <pc:sldChg chg="modSp mod">
        <pc:chgData name="Himanshu Kaushesh" userId="d4d5925b988972c0" providerId="LiveId" clId="{0B41D2FA-5B7C-4323-9E4B-786DCF48FF83}" dt="2022-07-13T05:35:43.335" v="1" actId="20577"/>
        <pc:sldMkLst>
          <pc:docMk/>
          <pc:sldMk cId="3224212585" sldId="267"/>
        </pc:sldMkLst>
        <pc:spChg chg="mod">
          <ac:chgData name="Himanshu Kaushesh" userId="d4d5925b988972c0" providerId="LiveId" clId="{0B41D2FA-5B7C-4323-9E4B-786DCF48FF83}" dt="2022-07-13T05:35:43.335" v="1" actId="20577"/>
          <ac:spMkLst>
            <pc:docMk/>
            <pc:sldMk cId="3224212585" sldId="267"/>
            <ac:spMk id="3" creationId="{2F2B3CB5-47D0-6C34-6356-29648C0E32B8}"/>
          </ac:spMkLst>
        </pc:spChg>
      </pc:sldChg>
      <pc:sldChg chg="modSp mod">
        <pc:chgData name="Himanshu Kaushesh" userId="d4d5925b988972c0" providerId="LiveId" clId="{0B41D2FA-5B7C-4323-9E4B-786DCF48FF83}" dt="2022-07-13T05:47:36.385" v="32" actId="20577"/>
        <pc:sldMkLst>
          <pc:docMk/>
          <pc:sldMk cId="929757508" sldId="278"/>
        </pc:sldMkLst>
        <pc:spChg chg="mod">
          <ac:chgData name="Himanshu Kaushesh" userId="d4d5925b988972c0" providerId="LiveId" clId="{0B41D2FA-5B7C-4323-9E4B-786DCF48FF83}" dt="2022-07-13T05:47:01.039" v="24" actId="20577"/>
          <ac:spMkLst>
            <pc:docMk/>
            <pc:sldMk cId="929757508" sldId="278"/>
            <ac:spMk id="2" creationId="{DD38E1A2-B3AE-A85A-37F8-7061DEC88C71}"/>
          </ac:spMkLst>
        </pc:spChg>
        <pc:spChg chg="mod">
          <ac:chgData name="Himanshu Kaushesh" userId="d4d5925b988972c0" providerId="LiveId" clId="{0B41D2FA-5B7C-4323-9E4B-786DCF48FF83}" dt="2022-07-13T05:47:36.385" v="32" actId="20577"/>
          <ac:spMkLst>
            <pc:docMk/>
            <pc:sldMk cId="929757508" sldId="278"/>
            <ac:spMk id="3" creationId="{DBD83728-CDC6-AE87-45C2-F5561E9C1143}"/>
          </ac:spMkLst>
        </pc:spChg>
      </pc:sldChg>
      <pc:sldChg chg="modSp new mod">
        <pc:chgData name="Himanshu Kaushesh" userId="d4d5925b988972c0" providerId="LiveId" clId="{0B41D2FA-5B7C-4323-9E4B-786DCF48FF83}" dt="2022-07-13T05:36:59.395" v="18" actId="27636"/>
        <pc:sldMkLst>
          <pc:docMk/>
          <pc:sldMk cId="1645868371" sldId="279"/>
        </pc:sldMkLst>
        <pc:spChg chg="mod">
          <ac:chgData name="Himanshu Kaushesh" userId="d4d5925b988972c0" providerId="LiveId" clId="{0B41D2FA-5B7C-4323-9E4B-786DCF48FF83}" dt="2022-07-13T05:36:56.653" v="16" actId="27636"/>
          <ac:spMkLst>
            <pc:docMk/>
            <pc:sldMk cId="1645868371" sldId="279"/>
            <ac:spMk id="2" creationId="{AF0C8AF2-166D-5960-19F7-B77079F1513E}"/>
          </ac:spMkLst>
        </pc:spChg>
        <pc:spChg chg="mod">
          <ac:chgData name="Himanshu Kaushesh" userId="d4d5925b988972c0" providerId="LiveId" clId="{0B41D2FA-5B7C-4323-9E4B-786DCF48FF83}" dt="2022-07-13T05:36:59.395" v="18" actId="27636"/>
          <ac:spMkLst>
            <pc:docMk/>
            <pc:sldMk cId="1645868371" sldId="279"/>
            <ac:spMk id="3" creationId="{0A470196-220C-F319-2606-6C0B08C35C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7/13/2022</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0047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7/13/2022</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6313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7/13/2022</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7625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7/13/2022</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8493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7/13/2022</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2963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7/13/2022</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9496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7/13/2022</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6023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7/13/2022</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1595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7/13/2022</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7667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7/13/2022</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3752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7/13/2022</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1387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7/13/2022</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96812717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storage/definition/RAM-random-access-memo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D23066-E0E4-4A0C-B554-B9F2A919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D2E6F5-4096-40AF-B31C-B6FBEEFF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799E4-3772-0F42-73F0-CE3B8AC4EC84}"/>
              </a:ext>
            </a:extLst>
          </p:cNvPr>
          <p:cNvSpPr>
            <a:spLocks noGrp="1"/>
          </p:cNvSpPr>
          <p:nvPr>
            <p:ph type="ctrTitle"/>
          </p:nvPr>
        </p:nvSpPr>
        <p:spPr>
          <a:xfrm>
            <a:off x="1838179" y="1777217"/>
            <a:ext cx="2541564" cy="2108983"/>
          </a:xfrm>
        </p:spPr>
        <p:txBody>
          <a:bodyPr>
            <a:noAutofit/>
          </a:bodyPr>
          <a:lstStyle/>
          <a:p>
            <a:r>
              <a:rPr lang="en-US" sz="2800" dirty="0">
                <a:solidFill>
                  <a:schemeClr val="bg2"/>
                </a:solidFill>
              </a:rPr>
              <a:t>IMPORTSNT QUESTIONS- OPERATING SYSTEM</a:t>
            </a:r>
            <a:endParaRPr lang="en-GB" sz="2800" dirty="0">
              <a:solidFill>
                <a:schemeClr val="bg2"/>
              </a:solidFill>
            </a:endParaRPr>
          </a:p>
        </p:txBody>
      </p:sp>
      <p:sp>
        <p:nvSpPr>
          <p:cNvPr id="3" name="Subtitle 2">
            <a:extLst>
              <a:ext uri="{FF2B5EF4-FFF2-40B4-BE49-F238E27FC236}">
                <a16:creationId xmlns:a16="http://schemas.microsoft.com/office/drawing/2014/main" id="{00D5014A-43D7-4B7B-835D-632F91C86E7C}"/>
              </a:ext>
            </a:extLst>
          </p:cNvPr>
          <p:cNvSpPr>
            <a:spLocks noGrp="1"/>
          </p:cNvSpPr>
          <p:nvPr>
            <p:ph type="subTitle" idx="1"/>
          </p:nvPr>
        </p:nvSpPr>
        <p:spPr>
          <a:xfrm>
            <a:off x="1800665" y="4114800"/>
            <a:ext cx="2579077" cy="1076178"/>
          </a:xfrm>
        </p:spPr>
        <p:txBody>
          <a:bodyPr>
            <a:normAutofit/>
          </a:bodyPr>
          <a:lstStyle/>
          <a:p>
            <a:r>
              <a:rPr lang="en-US" sz="2000" dirty="0">
                <a:solidFill>
                  <a:schemeClr val="bg1"/>
                </a:solidFill>
              </a:rPr>
              <a:t>BY MALVIKA KAUSHIK</a:t>
            </a:r>
            <a:endParaRPr lang="en-GB" sz="2000" dirty="0">
              <a:solidFill>
                <a:schemeClr val="bg1"/>
              </a:solidFill>
            </a:endParaRPr>
          </a:p>
        </p:txBody>
      </p:sp>
      <p:pic>
        <p:nvPicPr>
          <p:cNvPr id="4" name="Picture 3" descr="Leaves of tropical plants and palm tree as a background">
            <a:extLst>
              <a:ext uri="{FF2B5EF4-FFF2-40B4-BE49-F238E27FC236}">
                <a16:creationId xmlns:a16="http://schemas.microsoft.com/office/drawing/2014/main" id="{DDB4646A-326A-2660-DF81-479C1256DC2E}"/>
              </a:ext>
            </a:extLst>
          </p:cNvPr>
          <p:cNvPicPr>
            <a:picLocks noChangeAspect="1"/>
          </p:cNvPicPr>
          <p:nvPr/>
        </p:nvPicPr>
        <p:blipFill rotWithShape="1">
          <a:blip r:embed="rId2"/>
          <a:srcRect l="7132" r="3980"/>
          <a:stretch/>
        </p:blipFill>
        <p:spPr>
          <a:xfrm>
            <a:off x="6096001" y="10"/>
            <a:ext cx="6096000" cy="6857990"/>
          </a:xfrm>
          <a:prstGeom prst="rect">
            <a:avLst/>
          </a:prstGeom>
        </p:spPr>
      </p:pic>
    </p:spTree>
    <p:extLst>
      <p:ext uri="{BB962C8B-B14F-4D97-AF65-F5344CB8AC3E}">
        <p14:creationId xmlns:p14="http://schemas.microsoft.com/office/powerpoint/2010/main" val="244586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1088-E5B9-2FFF-D1A5-D7BB99AE4FB4}"/>
              </a:ext>
            </a:extLst>
          </p:cNvPr>
          <p:cNvSpPr>
            <a:spLocks noGrp="1"/>
          </p:cNvSpPr>
          <p:nvPr>
            <p:ph type="title"/>
          </p:nvPr>
        </p:nvSpPr>
        <p:spPr/>
        <p:txBody>
          <a:bodyPr/>
          <a:lstStyle/>
          <a:p>
            <a:endParaRPr lang="en-GB"/>
          </a:p>
        </p:txBody>
      </p:sp>
      <p:pic>
        <p:nvPicPr>
          <p:cNvPr id="6146" name="Picture 2">
            <a:extLst>
              <a:ext uri="{FF2B5EF4-FFF2-40B4-BE49-F238E27FC236}">
                <a16:creationId xmlns:a16="http://schemas.microsoft.com/office/drawing/2014/main" id="{B1BAF65C-D29E-2516-344E-9FC0D92B1B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325" y="2254250"/>
            <a:ext cx="7000875"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79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0408-1596-CA0A-0707-B777DDCC08B7}"/>
              </a:ext>
            </a:extLst>
          </p:cNvPr>
          <p:cNvSpPr>
            <a:spLocks noGrp="1"/>
          </p:cNvSpPr>
          <p:nvPr>
            <p:ph type="title"/>
          </p:nvPr>
        </p:nvSpPr>
        <p:spPr/>
        <p:txBody>
          <a:bodyPr/>
          <a:lstStyle/>
          <a:p>
            <a:r>
              <a:rPr lang="en-IN" dirty="0"/>
              <a:t>how would you explain the concept of memory to a layman</a:t>
            </a:r>
            <a:endParaRPr lang="en-GB" dirty="0"/>
          </a:p>
        </p:txBody>
      </p:sp>
      <p:sp>
        <p:nvSpPr>
          <p:cNvPr id="3" name="Content Placeholder 2">
            <a:extLst>
              <a:ext uri="{FF2B5EF4-FFF2-40B4-BE49-F238E27FC236}">
                <a16:creationId xmlns:a16="http://schemas.microsoft.com/office/drawing/2014/main" id="{664F27F6-55D2-8BDD-6B7E-E881EE367D9E}"/>
              </a:ext>
            </a:extLst>
          </p:cNvPr>
          <p:cNvSpPr>
            <a:spLocks noGrp="1"/>
          </p:cNvSpPr>
          <p:nvPr>
            <p:ph idx="1"/>
          </p:nvPr>
        </p:nvSpPr>
        <p:spPr/>
        <p:txBody>
          <a:bodyPr/>
          <a:lstStyle/>
          <a:p>
            <a:pPr algn="just"/>
            <a:r>
              <a:rPr lang="en-IN" dirty="0"/>
              <a:t>A memory is just like a human brain. It is used to store data and instructions. Computer memory is the storage space in the computer, where data is to be processed and instructions required for processing are stored. The memory is divided into large number of small parts called cells.</a:t>
            </a:r>
            <a:endParaRPr lang="en-GB" dirty="0"/>
          </a:p>
        </p:txBody>
      </p:sp>
    </p:spTree>
    <p:extLst>
      <p:ext uri="{BB962C8B-B14F-4D97-AF65-F5344CB8AC3E}">
        <p14:creationId xmlns:p14="http://schemas.microsoft.com/office/powerpoint/2010/main" val="212072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E891-F787-7A82-3170-43F5AF1F2980}"/>
              </a:ext>
            </a:extLst>
          </p:cNvPr>
          <p:cNvSpPr>
            <a:spLocks noGrp="1"/>
          </p:cNvSpPr>
          <p:nvPr>
            <p:ph type="title"/>
          </p:nvPr>
        </p:nvSpPr>
        <p:spPr/>
        <p:txBody>
          <a:bodyPr/>
          <a:lstStyle/>
          <a:p>
            <a:r>
              <a:rPr lang="en-IN" dirty="0"/>
              <a:t>What is main memory explain with example?</a:t>
            </a:r>
            <a:endParaRPr lang="en-GB" dirty="0"/>
          </a:p>
        </p:txBody>
      </p:sp>
      <p:sp>
        <p:nvSpPr>
          <p:cNvPr id="3" name="Content Placeholder 2">
            <a:extLst>
              <a:ext uri="{FF2B5EF4-FFF2-40B4-BE49-F238E27FC236}">
                <a16:creationId xmlns:a16="http://schemas.microsoft.com/office/drawing/2014/main" id="{52D4A5D1-23F3-DDE6-659B-CB93A0C72E4C}"/>
              </a:ext>
            </a:extLst>
          </p:cNvPr>
          <p:cNvSpPr>
            <a:spLocks noGrp="1"/>
          </p:cNvSpPr>
          <p:nvPr>
            <p:ph idx="1"/>
          </p:nvPr>
        </p:nvSpPr>
        <p:spPr/>
        <p:txBody>
          <a:bodyPr>
            <a:normAutofit fontScale="92500"/>
          </a:bodyPr>
          <a:lstStyle/>
          <a:p>
            <a:pPr algn="just"/>
            <a:r>
              <a:rPr lang="en-IN" b="0" i="0" dirty="0">
                <a:solidFill>
                  <a:srgbClr val="000000"/>
                </a:solidFill>
                <a:effectLst/>
                <a:latin typeface="Arial" panose="020B0604020202020204" pitchFamily="34" charset="0"/>
              </a:rPr>
              <a:t>Main memory is where programs and data are kept when the processor is actively using them. When programs and data become active, they are copied from secondary memory into main memory where the processor can interact with them. A copy remains in secondary memory.</a:t>
            </a:r>
          </a:p>
          <a:p>
            <a:pPr algn="just"/>
            <a:r>
              <a:rPr lang="en-IN" b="0" i="0" dirty="0">
                <a:solidFill>
                  <a:srgbClr val="000000"/>
                </a:solidFill>
                <a:effectLst/>
                <a:latin typeface="Arial" panose="020B0604020202020204" pitchFamily="34" charset="0"/>
              </a:rPr>
              <a:t>Main memory is intimately connected to the processor, so moving instructions and data into and out of the processor is very fast.</a:t>
            </a:r>
          </a:p>
          <a:p>
            <a:pPr algn="just"/>
            <a:r>
              <a:rPr lang="en-IN" b="0" i="0" dirty="0">
                <a:solidFill>
                  <a:srgbClr val="000000"/>
                </a:solidFill>
                <a:effectLst/>
                <a:latin typeface="Arial" panose="020B0604020202020204" pitchFamily="34" charset="0"/>
              </a:rPr>
              <a:t>Main memory is sometimes called </a:t>
            </a:r>
            <a:r>
              <a:rPr lang="en-IN" b="1" i="0" dirty="0">
                <a:solidFill>
                  <a:srgbClr val="000000"/>
                </a:solidFill>
                <a:effectLst/>
                <a:latin typeface="Arial" panose="020B0604020202020204" pitchFamily="34" charset="0"/>
              </a:rPr>
              <a:t>RAM.</a:t>
            </a:r>
            <a:r>
              <a:rPr lang="en-IN" b="0" i="0" dirty="0">
                <a:solidFill>
                  <a:srgbClr val="000000"/>
                </a:solidFill>
                <a:effectLst/>
                <a:latin typeface="Arial" panose="020B0604020202020204" pitchFamily="34" charset="0"/>
              </a:rPr>
              <a:t> RAM stands for </a:t>
            </a:r>
            <a:r>
              <a:rPr lang="en-IN" b="1" i="0" dirty="0">
                <a:solidFill>
                  <a:srgbClr val="000000"/>
                </a:solidFill>
                <a:effectLst/>
                <a:latin typeface="Arial" panose="020B0604020202020204" pitchFamily="34" charset="0"/>
              </a:rPr>
              <a:t>Random Access Memory</a:t>
            </a:r>
            <a:r>
              <a:rPr lang="en-IN" b="0" i="0" dirty="0">
                <a:solidFill>
                  <a:srgbClr val="000000"/>
                </a:solidFill>
                <a:effectLst/>
                <a:latin typeface="Arial" panose="020B0604020202020204" pitchFamily="34" charset="0"/>
              </a:rPr>
              <a:t>. "Random" means that the memory cells can be accessed in any order. However, properly speaking, "RAM" means the type of silicon chip used to implement main memory.</a:t>
            </a:r>
          </a:p>
        </p:txBody>
      </p:sp>
    </p:spTree>
    <p:extLst>
      <p:ext uri="{BB962C8B-B14F-4D97-AF65-F5344CB8AC3E}">
        <p14:creationId xmlns:p14="http://schemas.microsoft.com/office/powerpoint/2010/main" val="190916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5790-8750-8E2D-1BA9-60DF90E8C6F7}"/>
              </a:ext>
            </a:extLst>
          </p:cNvPr>
          <p:cNvSpPr>
            <a:spLocks noGrp="1"/>
          </p:cNvSpPr>
          <p:nvPr>
            <p:ph type="title"/>
          </p:nvPr>
        </p:nvSpPr>
        <p:spPr/>
        <p:txBody>
          <a:bodyPr/>
          <a:lstStyle/>
          <a:p>
            <a:r>
              <a:rPr lang="en-GB" dirty="0"/>
              <a:t>What are deadlocks?</a:t>
            </a:r>
          </a:p>
        </p:txBody>
      </p:sp>
      <p:sp>
        <p:nvSpPr>
          <p:cNvPr id="3" name="Content Placeholder 2">
            <a:extLst>
              <a:ext uri="{FF2B5EF4-FFF2-40B4-BE49-F238E27FC236}">
                <a16:creationId xmlns:a16="http://schemas.microsoft.com/office/drawing/2014/main" id="{74DA056F-8523-0F9D-028B-4AAFAA92A4DF}"/>
              </a:ext>
            </a:extLst>
          </p:cNvPr>
          <p:cNvSpPr>
            <a:spLocks noGrp="1"/>
          </p:cNvSpPr>
          <p:nvPr>
            <p:ph idx="1"/>
          </p:nvPr>
        </p:nvSpPr>
        <p:spPr/>
        <p:txBody>
          <a:bodyPr/>
          <a:lstStyle/>
          <a:p>
            <a:r>
              <a:rPr lang="en-IN" b="0" i="0" dirty="0">
                <a:solidFill>
                  <a:srgbClr val="333333"/>
                </a:solidFill>
                <a:effectLst/>
                <a:latin typeface="inter-regular"/>
              </a:rPr>
              <a:t>A Deadlock is a situation where each of the computer process waits for a resource which is being assigned to some another process.</a:t>
            </a:r>
          </a:p>
          <a:p>
            <a:r>
              <a:rPr lang="en-IN" b="0" i="0" dirty="0">
                <a:solidFill>
                  <a:srgbClr val="333333"/>
                </a:solidFill>
                <a:effectLst/>
                <a:latin typeface="inter-regular"/>
              </a:rPr>
              <a:t> In this situation, none of the process gets executed since the resource it needs, is held by some other process which is also waiting for some other resource to be released.</a:t>
            </a:r>
            <a:endParaRPr lang="en-GB" dirty="0"/>
          </a:p>
        </p:txBody>
      </p:sp>
    </p:spTree>
    <p:extLst>
      <p:ext uri="{BB962C8B-B14F-4D97-AF65-F5344CB8AC3E}">
        <p14:creationId xmlns:p14="http://schemas.microsoft.com/office/powerpoint/2010/main" val="320139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7D63-E849-29EA-8D9B-83BC378A9E2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2B3CB5-47D0-6C34-6356-29648C0E32B8}"/>
              </a:ext>
            </a:extLst>
          </p:cNvPr>
          <p:cNvSpPr>
            <a:spLocks noGrp="1"/>
          </p:cNvSpPr>
          <p:nvPr>
            <p:ph idx="1"/>
          </p:nvPr>
        </p:nvSpPr>
        <p:spPr/>
        <p:txBody>
          <a:bodyPr/>
          <a:lstStyle/>
          <a:p>
            <a:pPr algn="just"/>
            <a:r>
              <a:rPr lang="en-IN" b="0" i="0" dirty="0">
                <a:solidFill>
                  <a:srgbClr val="333333"/>
                </a:solidFill>
                <a:effectLst/>
                <a:latin typeface="inter-regular"/>
              </a:rPr>
              <a:t>Let us assume that there are three processes P1, P2 and P3. There are three different resources R1, R2 and R3. R1 is assigned to P1, R2 is assigned to P2 and R3 is assigned to P3.</a:t>
            </a:r>
          </a:p>
          <a:p>
            <a:pPr algn="just"/>
            <a:r>
              <a:rPr lang="en-IN" b="0" i="0" dirty="0">
                <a:solidFill>
                  <a:srgbClr val="333333"/>
                </a:solidFill>
                <a:effectLst/>
                <a:latin typeface="inter-regular"/>
              </a:rPr>
              <a:t>After some time, P1 demands for R2 which is being used by P2. P1 halts its execution since it can't complete without R2. P2 also demands for R3 which is being used by P3. P2 also stops its execution because it can't continue without R3. P3 also demands for R1 which is being used by P1 therefore P3 also stops its execution.</a:t>
            </a:r>
          </a:p>
          <a:p>
            <a:endParaRPr lang="en-GB" dirty="0"/>
          </a:p>
        </p:txBody>
      </p:sp>
    </p:spTree>
    <p:extLst>
      <p:ext uri="{BB962C8B-B14F-4D97-AF65-F5344CB8AC3E}">
        <p14:creationId xmlns:p14="http://schemas.microsoft.com/office/powerpoint/2010/main" val="322421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8AF2-166D-5960-19F7-B77079F1513E}"/>
              </a:ext>
            </a:extLst>
          </p:cNvPr>
          <p:cNvSpPr>
            <a:spLocks noGrp="1"/>
          </p:cNvSpPr>
          <p:nvPr>
            <p:ph type="title"/>
          </p:nvPr>
        </p:nvSpPr>
        <p:spPr>
          <a:xfrm>
            <a:off x="1371600" y="685800"/>
            <a:ext cx="9486900" cy="471196"/>
          </a:xfrm>
        </p:spPr>
        <p:txBody>
          <a:bodyPr>
            <a:normAutofit fontScale="90000"/>
          </a:bodyPr>
          <a:lstStyle/>
          <a:p>
            <a:r>
              <a:rPr lang="en-GB" dirty="0"/>
              <a:t>Conditions for Deadlock</a:t>
            </a:r>
          </a:p>
        </p:txBody>
      </p:sp>
      <p:sp>
        <p:nvSpPr>
          <p:cNvPr id="3" name="Content Placeholder 2">
            <a:extLst>
              <a:ext uri="{FF2B5EF4-FFF2-40B4-BE49-F238E27FC236}">
                <a16:creationId xmlns:a16="http://schemas.microsoft.com/office/drawing/2014/main" id="{0A470196-220C-F319-2606-6C0B08C35C81}"/>
              </a:ext>
            </a:extLst>
          </p:cNvPr>
          <p:cNvSpPr>
            <a:spLocks noGrp="1"/>
          </p:cNvSpPr>
          <p:nvPr>
            <p:ph idx="1"/>
          </p:nvPr>
        </p:nvSpPr>
        <p:spPr>
          <a:xfrm>
            <a:off x="1371599" y="1156996"/>
            <a:ext cx="9486901" cy="5015205"/>
          </a:xfrm>
        </p:spPr>
        <p:txBody>
          <a:bodyPr>
            <a:normAutofit fontScale="92500" lnSpcReduction="10000"/>
          </a:bodyPr>
          <a:lstStyle/>
          <a:p>
            <a:r>
              <a:rPr lang="en-IN" dirty="0"/>
              <a:t>Mutual Exclusion: When two people meet in the landings, they can’t just walk through because there is space only for one person. This condition allows only one person (or process) to use the step between them (or the resource) is the first condition necessary for the occurrence of the deadlock.</a:t>
            </a:r>
          </a:p>
          <a:p>
            <a:r>
              <a:rPr lang="en-IN" dirty="0"/>
              <a:t>Hold and Wait: When the two people refuse to retreat and hold their ground, it is called holding. This is the next necessary condition for deadlock.</a:t>
            </a:r>
          </a:p>
          <a:p>
            <a:r>
              <a:rPr lang="en-IN" dirty="0"/>
              <a:t>No </a:t>
            </a:r>
            <a:r>
              <a:rPr lang="en-IN" dirty="0" err="1"/>
              <a:t>Preemption</a:t>
            </a:r>
            <a:r>
              <a:rPr lang="en-IN" dirty="0"/>
              <a:t>: For resolving the deadlock one can simply cancel one of the processes for other to continue. But the Operating System doesn’t do so. It allocates the resources to the processors for as much time as is needed until the task is completed. Hence, there is no temporary reallocation of the resources. It is the third condition for deadlock.</a:t>
            </a:r>
          </a:p>
          <a:p>
            <a:r>
              <a:rPr lang="en-IN" dirty="0"/>
              <a:t>Circular Wait: When the two people refuse to retreat and wait for each other to retreat so that they can complete their task, it is called circular wait. It is the last condition for deadlock to occur.</a:t>
            </a:r>
            <a:endParaRPr lang="en-GB" dirty="0"/>
          </a:p>
        </p:txBody>
      </p:sp>
    </p:spTree>
    <p:extLst>
      <p:ext uri="{BB962C8B-B14F-4D97-AF65-F5344CB8AC3E}">
        <p14:creationId xmlns:p14="http://schemas.microsoft.com/office/powerpoint/2010/main" val="164586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CC46-B85B-C743-BB6A-90D461726852}"/>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What is Thread?</a:t>
            </a:r>
            <a:br>
              <a:rPr lang="en-IN" b="0" i="0" dirty="0">
                <a:solidFill>
                  <a:srgbClr val="000000"/>
                </a:solidFill>
                <a:effectLst/>
                <a:latin typeface="Heebo" pitchFamily="2" charset="-79"/>
                <a:cs typeface="Heebo" pitchFamily="2" charset="-79"/>
              </a:rPr>
            </a:br>
            <a:endParaRPr lang="en-GB" dirty="0"/>
          </a:p>
        </p:txBody>
      </p:sp>
      <p:sp>
        <p:nvSpPr>
          <p:cNvPr id="3" name="Content Placeholder 2">
            <a:extLst>
              <a:ext uri="{FF2B5EF4-FFF2-40B4-BE49-F238E27FC236}">
                <a16:creationId xmlns:a16="http://schemas.microsoft.com/office/drawing/2014/main" id="{B47F7B5B-2EA1-37E6-07DA-9985DCC0D70B}"/>
              </a:ext>
            </a:extLst>
          </p:cNvPr>
          <p:cNvSpPr>
            <a:spLocks noGrp="1"/>
          </p:cNvSpPr>
          <p:nvPr>
            <p:ph idx="1"/>
          </p:nvPr>
        </p:nvSpPr>
        <p:spPr/>
        <p:txBody>
          <a:bodyPr/>
          <a:lstStyle/>
          <a:p>
            <a:pPr algn="just"/>
            <a:r>
              <a:rPr lang="en-IN" b="0" i="0" dirty="0">
                <a:solidFill>
                  <a:srgbClr val="000000"/>
                </a:solidFill>
                <a:effectLst/>
                <a:latin typeface="Nunito" pitchFamily="2" charset="0"/>
              </a:rPr>
              <a:t>A thread is a flow of execution through the process code, with its own program counter that keeps track of which instruction to execute next, system registers which hold its current working variables, and a stack which contains the execution history.</a:t>
            </a:r>
          </a:p>
          <a:p>
            <a:pPr algn="just"/>
            <a:r>
              <a:rPr lang="en-IN" b="0" i="0" dirty="0">
                <a:solidFill>
                  <a:srgbClr val="000000"/>
                </a:solidFill>
                <a:effectLst/>
                <a:latin typeface="Nunito" pitchFamily="2" charset="0"/>
              </a:rPr>
              <a:t>A thread shares with its peer threads few information like code segment, data segment and open files. When one thread alters a code segment memory item, all other threads see that.</a:t>
            </a:r>
          </a:p>
          <a:p>
            <a:endParaRPr lang="en-GB" dirty="0"/>
          </a:p>
        </p:txBody>
      </p:sp>
    </p:spTree>
    <p:extLst>
      <p:ext uri="{BB962C8B-B14F-4D97-AF65-F5344CB8AC3E}">
        <p14:creationId xmlns:p14="http://schemas.microsoft.com/office/powerpoint/2010/main" val="232575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3ACC-2660-E9BE-CAFA-9FE59151D41B}"/>
              </a:ext>
            </a:extLst>
          </p:cNvPr>
          <p:cNvSpPr>
            <a:spLocks noGrp="1"/>
          </p:cNvSpPr>
          <p:nvPr>
            <p:ph type="title"/>
          </p:nvPr>
        </p:nvSpPr>
        <p:spPr>
          <a:xfrm>
            <a:off x="1371600" y="685800"/>
            <a:ext cx="9486900" cy="152400"/>
          </a:xfrm>
        </p:spPr>
        <p:txBody>
          <a:bodyPr>
            <a:normAutofit fontScale="90000"/>
          </a:bodyPr>
          <a:lstStyle/>
          <a:p>
            <a:endParaRPr lang="en-GB" dirty="0"/>
          </a:p>
        </p:txBody>
      </p:sp>
      <p:graphicFrame>
        <p:nvGraphicFramePr>
          <p:cNvPr id="8" name="Content Placeholder 7">
            <a:extLst>
              <a:ext uri="{FF2B5EF4-FFF2-40B4-BE49-F238E27FC236}">
                <a16:creationId xmlns:a16="http://schemas.microsoft.com/office/drawing/2014/main" id="{02DABFF2-F4CE-C1F4-0240-83AE704B2E52}"/>
              </a:ext>
            </a:extLst>
          </p:cNvPr>
          <p:cNvGraphicFramePr>
            <a:graphicFrameLocks noGrp="1"/>
          </p:cNvGraphicFramePr>
          <p:nvPr>
            <p:ph idx="1"/>
            <p:extLst>
              <p:ext uri="{D42A27DB-BD31-4B8C-83A1-F6EECF244321}">
                <p14:modId xmlns:p14="http://schemas.microsoft.com/office/powerpoint/2010/main" val="3797537019"/>
              </p:ext>
            </p:extLst>
          </p:nvPr>
        </p:nvGraphicFramePr>
        <p:xfrm>
          <a:off x="1371600" y="979929"/>
          <a:ext cx="9363075" cy="5256262"/>
        </p:xfrm>
        <a:graphic>
          <a:graphicData uri="http://schemas.openxmlformats.org/drawingml/2006/table">
            <a:tbl>
              <a:tblPr/>
              <a:tblGrid>
                <a:gridCol w="595838">
                  <a:extLst>
                    <a:ext uri="{9D8B030D-6E8A-4147-A177-3AD203B41FA5}">
                      <a16:colId xmlns:a16="http://schemas.microsoft.com/office/drawing/2014/main" val="63656825"/>
                    </a:ext>
                  </a:extLst>
                </a:gridCol>
                <a:gridCol w="4207473">
                  <a:extLst>
                    <a:ext uri="{9D8B030D-6E8A-4147-A177-3AD203B41FA5}">
                      <a16:colId xmlns:a16="http://schemas.microsoft.com/office/drawing/2014/main" val="4257093668"/>
                    </a:ext>
                  </a:extLst>
                </a:gridCol>
                <a:gridCol w="4559764">
                  <a:extLst>
                    <a:ext uri="{9D8B030D-6E8A-4147-A177-3AD203B41FA5}">
                      <a16:colId xmlns:a16="http://schemas.microsoft.com/office/drawing/2014/main" val="1651133498"/>
                    </a:ext>
                  </a:extLst>
                </a:gridCol>
              </a:tblGrid>
              <a:tr h="451501">
                <a:tc>
                  <a:txBody>
                    <a:bodyPr/>
                    <a:lstStyle/>
                    <a:p>
                      <a:pPr algn="l" fontAlgn="t"/>
                      <a:r>
                        <a:rPr lang="en-GB" sz="1800">
                          <a:effectLst/>
                        </a:rPr>
                        <a:t>S.N.</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1800">
                          <a:effectLst/>
                        </a:rPr>
                        <a:t>Process</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1800">
                          <a:effectLst/>
                        </a:rPr>
                        <a:t>Thread</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541560728"/>
                  </a:ext>
                </a:extLst>
              </a:tr>
              <a:tr h="636207">
                <a:tc>
                  <a:txBody>
                    <a:bodyPr/>
                    <a:lstStyle/>
                    <a:p>
                      <a:pPr fontAlgn="t"/>
                      <a:r>
                        <a:rPr lang="en-GB" sz="1800">
                          <a:effectLst/>
                        </a:rPr>
                        <a:t>1</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Process is heavy weight or resource intensive.</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Thread is light weight, taking lesser resources than a process.</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06681933"/>
                  </a:ext>
                </a:extLst>
              </a:tr>
              <a:tr h="636207">
                <a:tc>
                  <a:txBody>
                    <a:bodyPr/>
                    <a:lstStyle/>
                    <a:p>
                      <a:pPr fontAlgn="t"/>
                      <a:r>
                        <a:rPr lang="en-GB" sz="1800">
                          <a:effectLst/>
                        </a:rPr>
                        <a:t>2</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Process switching needs interaction with operating system.</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Thread switching does not need to interact with operating system.</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40651125"/>
                  </a:ext>
                </a:extLst>
              </a:tr>
              <a:tr h="1190323">
                <a:tc>
                  <a:txBody>
                    <a:bodyPr/>
                    <a:lstStyle/>
                    <a:p>
                      <a:pPr fontAlgn="t"/>
                      <a:r>
                        <a:rPr lang="en-GB" sz="1800">
                          <a:effectLst/>
                        </a:rPr>
                        <a:t>3</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In multiple processing environments, each process executes the same code but has its own memory and file resources.</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All threads can share same set of open files, child processes.</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1867701"/>
                  </a:ext>
                </a:extLst>
              </a:tr>
              <a:tr h="820913">
                <a:tc>
                  <a:txBody>
                    <a:bodyPr/>
                    <a:lstStyle/>
                    <a:p>
                      <a:pPr fontAlgn="t"/>
                      <a:r>
                        <a:rPr lang="en-GB" sz="1800">
                          <a:effectLst/>
                        </a:rPr>
                        <a:t>4</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If one process is blocked, then no other process can execute until the first process is unblocked.</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While one thread is blocked and waiting, a second thread in the same task can run.</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757123"/>
                  </a:ext>
                </a:extLst>
              </a:tr>
              <a:tr h="636207">
                <a:tc>
                  <a:txBody>
                    <a:bodyPr/>
                    <a:lstStyle/>
                    <a:p>
                      <a:pPr fontAlgn="t"/>
                      <a:r>
                        <a:rPr lang="en-GB" sz="1800">
                          <a:effectLst/>
                        </a:rPr>
                        <a:t>5</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Multiple processes without using threads use more resources.</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Multiple threaded processes use fewer resources.</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03230830"/>
                  </a:ext>
                </a:extLst>
              </a:tr>
              <a:tr h="820913">
                <a:tc>
                  <a:txBody>
                    <a:bodyPr/>
                    <a:lstStyle/>
                    <a:p>
                      <a:pPr fontAlgn="t"/>
                      <a:r>
                        <a:rPr lang="en-GB" sz="1800">
                          <a:effectLst/>
                        </a:rPr>
                        <a:t>6</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a:effectLst/>
                        </a:rPr>
                        <a:t>In multiple processes each process operates independently of the others.</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800" dirty="0">
                          <a:effectLst/>
                        </a:rPr>
                        <a:t>One thread can read, write or change another thread's data.</a:t>
                      </a:r>
                    </a:p>
                  </a:txBody>
                  <a:tcPr marL="30972" marR="30972" marT="30972" marB="309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69640256"/>
                  </a:ext>
                </a:extLst>
              </a:tr>
            </a:tbl>
          </a:graphicData>
        </a:graphic>
      </p:graphicFrame>
      <p:sp>
        <p:nvSpPr>
          <p:cNvPr id="9" name="Rectangle 8">
            <a:extLst>
              <a:ext uri="{FF2B5EF4-FFF2-40B4-BE49-F238E27FC236}">
                <a16:creationId xmlns:a16="http://schemas.microsoft.com/office/drawing/2014/main" id="{D66E5EF7-6009-B880-A365-463DBF7268B3}"/>
              </a:ext>
            </a:extLst>
          </p:cNvPr>
          <p:cNvSpPr>
            <a:spLocks noChangeArrowheads="1"/>
          </p:cNvSpPr>
          <p:nvPr/>
        </p:nvSpPr>
        <p:spPr bwMode="auto">
          <a:xfrm>
            <a:off x="-14491033" y="-86871"/>
            <a:ext cx="4063665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000000"/>
                </a:solidFill>
                <a:effectLst/>
                <a:latin typeface="Heebo" pitchFamily="2" charset="-79"/>
              </a:rPr>
              <a:t>Difference between Process and Thread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805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63D7-F218-E5DA-7ED8-513C5154703E}"/>
              </a:ext>
            </a:extLst>
          </p:cNvPr>
          <p:cNvSpPr>
            <a:spLocks noGrp="1"/>
          </p:cNvSpPr>
          <p:nvPr>
            <p:ph type="title"/>
          </p:nvPr>
        </p:nvSpPr>
        <p:spPr/>
        <p:txBody>
          <a:bodyPr/>
          <a:lstStyle/>
          <a:p>
            <a:r>
              <a:rPr lang="en-GB" b="0" i="0" dirty="0">
                <a:solidFill>
                  <a:srgbClr val="000000"/>
                </a:solidFill>
                <a:effectLst/>
                <a:latin typeface="Heebo" pitchFamily="2" charset="-79"/>
                <a:cs typeface="Heebo" pitchFamily="2" charset="-79"/>
              </a:rPr>
              <a:t>Multithreading Models</a:t>
            </a:r>
            <a:br>
              <a:rPr lang="en-GB" b="0" i="0" dirty="0">
                <a:solidFill>
                  <a:srgbClr val="000000"/>
                </a:solidFill>
                <a:effectLst/>
                <a:latin typeface="Heebo" pitchFamily="2" charset="-79"/>
                <a:cs typeface="Heebo" pitchFamily="2" charset="-79"/>
              </a:rPr>
            </a:br>
            <a:endParaRPr lang="en-GB" dirty="0"/>
          </a:p>
        </p:txBody>
      </p:sp>
      <p:sp>
        <p:nvSpPr>
          <p:cNvPr id="3" name="Content Placeholder 2">
            <a:extLst>
              <a:ext uri="{FF2B5EF4-FFF2-40B4-BE49-F238E27FC236}">
                <a16:creationId xmlns:a16="http://schemas.microsoft.com/office/drawing/2014/main" id="{66C699B6-036B-3200-0AF4-CA16A223573B}"/>
              </a:ext>
            </a:extLst>
          </p:cNvPr>
          <p:cNvSpPr>
            <a:spLocks noGrp="1"/>
          </p:cNvSpPr>
          <p:nvPr>
            <p:ph idx="1"/>
          </p:nvPr>
        </p:nvSpPr>
        <p:spPr/>
        <p:txBody>
          <a:bodyPr/>
          <a:lstStyle/>
          <a:p>
            <a:pPr algn="just"/>
            <a:r>
              <a:rPr lang="en-IN" b="0" i="0" dirty="0">
                <a:solidFill>
                  <a:srgbClr val="000000"/>
                </a:solidFill>
                <a:effectLst/>
                <a:latin typeface="Nunito" pitchFamily="2" charset="0"/>
              </a:rPr>
              <a:t>In a combined system, multiple threads within the same application can run in parallel on multiple processors and a blocking system call need not block the entire process. Multithreading models are three types</a:t>
            </a:r>
          </a:p>
          <a:p>
            <a:pPr algn="l">
              <a:buFont typeface="Arial" panose="020B0604020202020204" pitchFamily="34" charset="0"/>
              <a:buChar char="•"/>
            </a:pPr>
            <a:r>
              <a:rPr lang="en-IN" b="0" i="0" dirty="0">
                <a:solidFill>
                  <a:srgbClr val="000000"/>
                </a:solidFill>
                <a:effectLst/>
                <a:latin typeface="Nunito" pitchFamily="2" charset="0"/>
              </a:rPr>
              <a:t>Many to many relationship.</a:t>
            </a:r>
          </a:p>
          <a:p>
            <a:pPr algn="l">
              <a:buFont typeface="Arial" panose="020B0604020202020204" pitchFamily="34" charset="0"/>
              <a:buChar char="•"/>
            </a:pPr>
            <a:r>
              <a:rPr lang="en-IN" b="0" i="0" dirty="0">
                <a:solidFill>
                  <a:srgbClr val="000000"/>
                </a:solidFill>
                <a:effectLst/>
                <a:latin typeface="Nunito" pitchFamily="2" charset="0"/>
              </a:rPr>
              <a:t>Many to one relationship.</a:t>
            </a:r>
          </a:p>
          <a:p>
            <a:pPr algn="l">
              <a:buFont typeface="Arial" panose="020B0604020202020204" pitchFamily="34" charset="0"/>
              <a:buChar char="•"/>
            </a:pPr>
            <a:r>
              <a:rPr lang="en-IN" b="0" i="0" dirty="0">
                <a:solidFill>
                  <a:srgbClr val="000000"/>
                </a:solidFill>
                <a:effectLst/>
                <a:latin typeface="Nunito" pitchFamily="2" charset="0"/>
              </a:rPr>
              <a:t>One to one relationship.</a:t>
            </a:r>
          </a:p>
          <a:p>
            <a:endParaRPr lang="en-GB" dirty="0"/>
          </a:p>
        </p:txBody>
      </p:sp>
    </p:spTree>
    <p:extLst>
      <p:ext uri="{BB962C8B-B14F-4D97-AF65-F5344CB8AC3E}">
        <p14:creationId xmlns:p14="http://schemas.microsoft.com/office/powerpoint/2010/main" val="514599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9364-9C5E-BCEA-0E5A-93799A14D906}"/>
              </a:ext>
            </a:extLst>
          </p:cNvPr>
          <p:cNvSpPr>
            <a:spLocks noGrp="1"/>
          </p:cNvSpPr>
          <p:nvPr>
            <p:ph type="title"/>
          </p:nvPr>
        </p:nvSpPr>
        <p:spPr>
          <a:xfrm>
            <a:off x="1371600" y="685800"/>
            <a:ext cx="9486900" cy="751114"/>
          </a:xfrm>
        </p:spPr>
        <p:txBody>
          <a:bodyPr>
            <a:normAutofit fontScale="90000"/>
          </a:bodyPr>
          <a:lstStyle/>
          <a:p>
            <a:r>
              <a:rPr lang="en-IN" b="0" i="0" dirty="0">
                <a:solidFill>
                  <a:srgbClr val="610B38"/>
                </a:solidFill>
                <a:effectLst/>
                <a:latin typeface="erdana"/>
              </a:rPr>
              <a:t>What is Interrupt in OS?</a:t>
            </a:r>
            <a:br>
              <a:rPr lang="en-IN" b="0" i="0" dirty="0">
                <a:solidFill>
                  <a:srgbClr val="610B38"/>
                </a:solidFill>
                <a:effectLst/>
                <a:latin typeface="erdana"/>
              </a:rPr>
            </a:br>
            <a:endParaRPr lang="en-GB" dirty="0"/>
          </a:p>
        </p:txBody>
      </p:sp>
      <p:sp>
        <p:nvSpPr>
          <p:cNvPr id="3" name="Content Placeholder 2">
            <a:extLst>
              <a:ext uri="{FF2B5EF4-FFF2-40B4-BE49-F238E27FC236}">
                <a16:creationId xmlns:a16="http://schemas.microsoft.com/office/drawing/2014/main" id="{D2A26280-2B33-7704-566B-EF649A1EAD0A}"/>
              </a:ext>
            </a:extLst>
          </p:cNvPr>
          <p:cNvSpPr>
            <a:spLocks noGrp="1"/>
          </p:cNvSpPr>
          <p:nvPr>
            <p:ph idx="1"/>
          </p:nvPr>
        </p:nvSpPr>
        <p:spPr>
          <a:xfrm>
            <a:off x="1371599" y="1147665"/>
            <a:ext cx="9486901" cy="5024536"/>
          </a:xfrm>
        </p:spPr>
        <p:txBody>
          <a:bodyPr>
            <a:normAutofit fontScale="92500" lnSpcReduction="10000"/>
          </a:bodyPr>
          <a:lstStyle/>
          <a:p>
            <a:pPr algn="just"/>
            <a:r>
              <a:rPr lang="en-IN" b="0" i="0" dirty="0">
                <a:solidFill>
                  <a:srgbClr val="333333"/>
                </a:solidFill>
                <a:effectLst/>
                <a:latin typeface="inter-regular"/>
              </a:rPr>
              <a:t>An interrupt is a signal emitted by hardware or software when a process or an event needs immediate attention.</a:t>
            </a:r>
          </a:p>
          <a:p>
            <a:pPr algn="just"/>
            <a:r>
              <a:rPr lang="en-IN" b="0" i="0" dirty="0">
                <a:solidFill>
                  <a:srgbClr val="333333"/>
                </a:solidFill>
                <a:effectLst/>
                <a:latin typeface="inter-regular"/>
              </a:rPr>
              <a:t> It alerts the processor to a high-priority process requiring interruption of the current working process.</a:t>
            </a:r>
          </a:p>
          <a:p>
            <a:pPr algn="just"/>
            <a:r>
              <a:rPr lang="en-IN" b="0" i="0" dirty="0">
                <a:solidFill>
                  <a:srgbClr val="333333"/>
                </a:solidFill>
                <a:effectLst/>
                <a:latin typeface="inter-regular"/>
              </a:rPr>
              <a:t> In I/O devices, one of the bus control lines is dedicated for this purpose and is called the </a:t>
            </a:r>
            <a:r>
              <a:rPr lang="en-IN" b="1" i="1" dirty="0">
                <a:solidFill>
                  <a:srgbClr val="333333"/>
                </a:solidFill>
                <a:effectLst/>
                <a:latin typeface="inter-bold"/>
              </a:rPr>
              <a:t>Interrupt Service Routine</a:t>
            </a:r>
            <a:r>
              <a:rPr lang="en-IN" b="0" i="0" dirty="0">
                <a:solidFill>
                  <a:srgbClr val="333333"/>
                </a:solidFill>
                <a:effectLst/>
                <a:latin typeface="inter-regular"/>
              </a:rPr>
              <a:t> (ISR).</a:t>
            </a:r>
          </a:p>
          <a:p>
            <a:pPr algn="just"/>
            <a:r>
              <a:rPr lang="en-IN" b="0" i="0" dirty="0">
                <a:solidFill>
                  <a:srgbClr val="333333"/>
                </a:solidFill>
                <a:effectLst/>
                <a:latin typeface="inter-regular"/>
              </a:rPr>
              <a:t>When a device raises an interrupt at the process, the processor first completes the execution of an instruction.</a:t>
            </a:r>
          </a:p>
          <a:p>
            <a:pPr algn="just"/>
            <a:r>
              <a:rPr lang="en-IN" b="0" i="0" dirty="0">
                <a:solidFill>
                  <a:srgbClr val="333333"/>
                </a:solidFill>
                <a:effectLst/>
                <a:latin typeface="inter-regular"/>
              </a:rPr>
              <a:t> Then it loads the </a:t>
            </a:r>
            <a:r>
              <a:rPr lang="en-IN" b="1" i="1" dirty="0">
                <a:solidFill>
                  <a:srgbClr val="333333"/>
                </a:solidFill>
                <a:effectLst/>
                <a:latin typeface="inter-bold"/>
              </a:rPr>
              <a:t>Program Counter</a:t>
            </a:r>
            <a:r>
              <a:rPr lang="en-IN" b="0" i="0" dirty="0">
                <a:solidFill>
                  <a:srgbClr val="333333"/>
                </a:solidFill>
                <a:effectLst/>
                <a:latin typeface="inter-regular"/>
              </a:rPr>
              <a:t> (PC) with the address of the first instruction of the ISR.</a:t>
            </a:r>
          </a:p>
          <a:p>
            <a:pPr algn="just"/>
            <a:r>
              <a:rPr lang="en-IN" b="0" i="0" dirty="0">
                <a:solidFill>
                  <a:srgbClr val="333333"/>
                </a:solidFill>
                <a:effectLst/>
                <a:latin typeface="inter-regular"/>
              </a:rPr>
              <a:t> Before loading the program counter with the address, the address of the interrupted instruction is moved to a temporary location. Therefore, after handling the interrupt, the processor can continue with the process.</a:t>
            </a:r>
          </a:p>
          <a:p>
            <a:endParaRPr lang="en-GB" dirty="0"/>
          </a:p>
        </p:txBody>
      </p:sp>
    </p:spTree>
    <p:extLst>
      <p:ext uri="{BB962C8B-B14F-4D97-AF65-F5344CB8AC3E}">
        <p14:creationId xmlns:p14="http://schemas.microsoft.com/office/powerpoint/2010/main" val="220169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0835-3347-023D-E67E-5EC092FE4050}"/>
              </a:ext>
            </a:extLst>
          </p:cNvPr>
          <p:cNvSpPr>
            <a:spLocks noGrp="1"/>
          </p:cNvSpPr>
          <p:nvPr>
            <p:ph type="title"/>
          </p:nvPr>
        </p:nvSpPr>
        <p:spPr/>
        <p:txBody>
          <a:bodyPr/>
          <a:lstStyle/>
          <a:p>
            <a:r>
              <a:rPr lang="en-IN" dirty="0"/>
              <a:t>What is difference between an OS and kernel?</a:t>
            </a:r>
            <a:endParaRPr lang="en-GB" dirty="0"/>
          </a:p>
        </p:txBody>
      </p:sp>
      <p:sp>
        <p:nvSpPr>
          <p:cNvPr id="3" name="Content Placeholder 2">
            <a:extLst>
              <a:ext uri="{FF2B5EF4-FFF2-40B4-BE49-F238E27FC236}">
                <a16:creationId xmlns:a16="http://schemas.microsoft.com/office/drawing/2014/main" id="{3E72B306-4D84-ACA8-D178-09934977504D}"/>
              </a:ext>
            </a:extLst>
          </p:cNvPr>
          <p:cNvSpPr>
            <a:spLocks noGrp="1"/>
          </p:cNvSpPr>
          <p:nvPr>
            <p:ph idx="1"/>
          </p:nvPr>
        </p:nvSpPr>
        <p:spPr/>
        <p:txBody>
          <a:bodyPr/>
          <a:lstStyle/>
          <a:p>
            <a:r>
              <a:rPr lang="en-IN" dirty="0"/>
              <a:t>Operating System: </a:t>
            </a:r>
          </a:p>
          <a:p>
            <a:r>
              <a:rPr lang="en-IN" dirty="0"/>
              <a:t>It is a system program that provides interface between user and computer. When computer boots up Operating System is the first program that loads. </a:t>
            </a:r>
          </a:p>
          <a:p>
            <a:endParaRPr lang="en-IN" dirty="0"/>
          </a:p>
          <a:p>
            <a:r>
              <a:rPr lang="en-IN" dirty="0"/>
              <a:t>Kernel: </a:t>
            </a:r>
          </a:p>
          <a:p>
            <a:r>
              <a:rPr lang="en-IN" dirty="0"/>
              <a:t>A kernel is the core component of an operating system. It is also a system program. It is the part of Operating System which converts user commands into machine language. </a:t>
            </a:r>
            <a:endParaRPr lang="en-GB" dirty="0"/>
          </a:p>
        </p:txBody>
      </p:sp>
    </p:spTree>
    <p:extLst>
      <p:ext uri="{BB962C8B-B14F-4D97-AF65-F5344CB8AC3E}">
        <p14:creationId xmlns:p14="http://schemas.microsoft.com/office/powerpoint/2010/main" val="1055930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44BF-CFBC-E97D-012C-221C7387D8E6}"/>
              </a:ext>
            </a:extLst>
          </p:cNvPr>
          <p:cNvSpPr>
            <a:spLocks noGrp="1"/>
          </p:cNvSpPr>
          <p:nvPr>
            <p:ph type="title"/>
          </p:nvPr>
        </p:nvSpPr>
        <p:spPr>
          <a:xfrm>
            <a:off x="1371600" y="685800"/>
            <a:ext cx="9486900" cy="695131"/>
          </a:xfrm>
        </p:spPr>
        <p:txBody>
          <a:bodyPr/>
          <a:lstStyle/>
          <a:p>
            <a:r>
              <a:rPr lang="en-US" dirty="0"/>
              <a:t>DEFRAGMENTATION</a:t>
            </a:r>
            <a:endParaRPr lang="en-GB" dirty="0"/>
          </a:p>
        </p:txBody>
      </p:sp>
      <p:sp>
        <p:nvSpPr>
          <p:cNvPr id="3" name="Content Placeholder 2">
            <a:extLst>
              <a:ext uri="{FF2B5EF4-FFF2-40B4-BE49-F238E27FC236}">
                <a16:creationId xmlns:a16="http://schemas.microsoft.com/office/drawing/2014/main" id="{36C9593D-2616-F658-5CEC-97174838E53A}"/>
              </a:ext>
            </a:extLst>
          </p:cNvPr>
          <p:cNvSpPr>
            <a:spLocks noGrp="1"/>
          </p:cNvSpPr>
          <p:nvPr>
            <p:ph idx="1"/>
          </p:nvPr>
        </p:nvSpPr>
        <p:spPr/>
        <p:txBody>
          <a:bodyPr/>
          <a:lstStyle/>
          <a:p>
            <a:r>
              <a:rPr lang="en-IN" dirty="0"/>
              <a:t>Disk Fragmentation : Fragmentation of disk means allocating data in non-sequence form. </a:t>
            </a:r>
          </a:p>
          <a:p>
            <a:r>
              <a:rPr lang="en-IN" dirty="0"/>
              <a:t>Usually, data is stored in hard drive in sequence form and data header is keep following incoming data so that it is easy to read data efficiently but when we delete some older data from this sequence. </a:t>
            </a:r>
          </a:p>
          <a:p>
            <a:r>
              <a:rPr lang="en-IN" dirty="0"/>
              <a:t>Sequence of data management is disturbed and data is looking like scatter form and also when we update older data with a bigger size of data Operating System split entire data into small packets and store data in different locations of storage area</a:t>
            </a:r>
            <a:endParaRPr lang="en-GB" dirty="0"/>
          </a:p>
        </p:txBody>
      </p:sp>
    </p:spTree>
    <p:extLst>
      <p:ext uri="{BB962C8B-B14F-4D97-AF65-F5344CB8AC3E}">
        <p14:creationId xmlns:p14="http://schemas.microsoft.com/office/powerpoint/2010/main" val="338497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B96E-A201-2E1A-30D2-85233751A77F}"/>
              </a:ext>
            </a:extLst>
          </p:cNvPr>
          <p:cNvSpPr>
            <a:spLocks noGrp="1"/>
          </p:cNvSpPr>
          <p:nvPr>
            <p:ph type="title"/>
          </p:nvPr>
        </p:nvSpPr>
        <p:spPr/>
        <p:txBody>
          <a:bodyPr/>
          <a:lstStyle/>
          <a:p>
            <a:r>
              <a:rPr lang="en-IN" dirty="0"/>
              <a:t>Types Of Fragmentation :</a:t>
            </a:r>
            <a:br>
              <a:rPr lang="en-IN" dirty="0"/>
            </a:br>
            <a:endParaRPr lang="en-GB" dirty="0"/>
          </a:p>
        </p:txBody>
      </p:sp>
      <p:sp>
        <p:nvSpPr>
          <p:cNvPr id="3" name="Content Placeholder 2">
            <a:extLst>
              <a:ext uri="{FF2B5EF4-FFF2-40B4-BE49-F238E27FC236}">
                <a16:creationId xmlns:a16="http://schemas.microsoft.com/office/drawing/2014/main" id="{E37398F5-F9E8-4FCD-9D25-98953C3ACE67}"/>
              </a:ext>
            </a:extLst>
          </p:cNvPr>
          <p:cNvSpPr>
            <a:spLocks noGrp="1"/>
          </p:cNvSpPr>
          <p:nvPr>
            <p:ph idx="1"/>
          </p:nvPr>
        </p:nvSpPr>
        <p:spPr/>
        <p:txBody>
          <a:bodyPr>
            <a:normAutofit fontScale="85000" lnSpcReduction="10000"/>
          </a:bodyPr>
          <a:lstStyle/>
          <a:p>
            <a:endParaRPr lang="en-IN" dirty="0"/>
          </a:p>
          <a:p>
            <a:r>
              <a:rPr lang="en-IN" dirty="0"/>
              <a:t>Internal Fragmentation –</a:t>
            </a:r>
          </a:p>
          <a:p>
            <a:r>
              <a:rPr lang="en-IN" dirty="0"/>
              <a:t>Internal fragmentation happens when memory is split into mounted sized blocks. Whenever a method request for memory, mounted sized block is allotted to method. just in case memory allotted to method is somewhat larger than memory requested, then distinction between allotted and requested memory is that internal fragmentation.</a:t>
            </a:r>
          </a:p>
          <a:p>
            <a:r>
              <a:rPr lang="en-IN" dirty="0"/>
              <a:t>External Fragmentation –</a:t>
            </a:r>
          </a:p>
          <a:p>
            <a:r>
              <a:rPr lang="en-IN" dirty="0"/>
              <a:t>External fragmentation happens when there’s a sufficient quantity of area within memory to satisfy the memory request of a method. however, the process’s memory request cannot be fulfilled because the memory offered is during a non-contiguous manner. Either you apply a first-fit or best-fit memory allocation strategy it’ll cause external fragmentation.</a:t>
            </a:r>
            <a:endParaRPr lang="en-GB" dirty="0"/>
          </a:p>
        </p:txBody>
      </p:sp>
    </p:spTree>
    <p:extLst>
      <p:ext uri="{BB962C8B-B14F-4D97-AF65-F5344CB8AC3E}">
        <p14:creationId xmlns:p14="http://schemas.microsoft.com/office/powerpoint/2010/main" val="304632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4C8B-1032-0406-2DA4-17EF051CF6CA}"/>
              </a:ext>
            </a:extLst>
          </p:cNvPr>
          <p:cNvSpPr>
            <a:spLocks noGrp="1"/>
          </p:cNvSpPr>
          <p:nvPr>
            <p:ph type="title"/>
          </p:nvPr>
        </p:nvSpPr>
        <p:spPr>
          <a:xfrm>
            <a:off x="1371600" y="685800"/>
            <a:ext cx="9486900" cy="611155"/>
          </a:xfrm>
        </p:spPr>
        <p:txBody>
          <a:bodyPr>
            <a:normAutofit fontScale="90000"/>
          </a:bodyPr>
          <a:lstStyle/>
          <a:p>
            <a:r>
              <a:rPr lang="en-IN" dirty="0"/>
              <a:t>Difference between multiprocessing and multithreading </a:t>
            </a:r>
            <a:endParaRPr lang="en-GB" dirty="0"/>
          </a:p>
        </p:txBody>
      </p:sp>
      <p:sp>
        <p:nvSpPr>
          <p:cNvPr id="3" name="Content Placeholder 2">
            <a:extLst>
              <a:ext uri="{FF2B5EF4-FFF2-40B4-BE49-F238E27FC236}">
                <a16:creationId xmlns:a16="http://schemas.microsoft.com/office/drawing/2014/main" id="{0C76CC31-D662-37A4-70C7-DD588614D99C}"/>
              </a:ext>
            </a:extLst>
          </p:cNvPr>
          <p:cNvSpPr>
            <a:spLocks noGrp="1"/>
          </p:cNvSpPr>
          <p:nvPr>
            <p:ph idx="1"/>
          </p:nvPr>
        </p:nvSpPr>
        <p:spPr>
          <a:xfrm>
            <a:off x="1371599" y="1296955"/>
            <a:ext cx="9486901" cy="4875246"/>
          </a:xfrm>
        </p:spPr>
        <p:txBody>
          <a:bodyPr>
            <a:normAutofit fontScale="85000" lnSpcReduction="10000"/>
          </a:bodyPr>
          <a:lstStyle/>
          <a:p>
            <a:pPr algn="l">
              <a:buFont typeface="Arial" panose="020B0604020202020204" pitchFamily="34" charset="0"/>
              <a:buChar char="•"/>
            </a:pPr>
            <a:r>
              <a:rPr lang="en-IN" b="0" i="0" dirty="0">
                <a:solidFill>
                  <a:srgbClr val="2D2D2D"/>
                </a:solidFill>
                <a:effectLst/>
                <a:latin typeface="Noto Sans" panose="020B0502040204020203" pitchFamily="34" charset="0"/>
              </a:rPr>
              <a:t>Multiprocessing uses two or more CPUs to increase computing power, whereas multithreading uses a single process with multiple code segments to increase computing power.</a:t>
            </a:r>
          </a:p>
          <a:p>
            <a:pPr algn="l">
              <a:buFont typeface="Arial" panose="020B0604020202020204" pitchFamily="34" charset="0"/>
              <a:buChar char="•"/>
            </a:pPr>
            <a:r>
              <a:rPr lang="en-IN" b="0" i="0" dirty="0">
                <a:solidFill>
                  <a:srgbClr val="2D2D2D"/>
                </a:solidFill>
                <a:effectLst/>
                <a:latin typeface="Noto Sans" panose="020B0502040204020203" pitchFamily="34" charset="0"/>
              </a:rPr>
              <a:t>Multiprocessing increases computing power by adding CPUs, whereas multithreading focuses on generating computing threads from a single process.</a:t>
            </a:r>
          </a:p>
          <a:p>
            <a:pPr algn="l">
              <a:buFont typeface="Arial" panose="020B0604020202020204" pitchFamily="34" charset="0"/>
              <a:buChar char="•"/>
            </a:pPr>
            <a:r>
              <a:rPr lang="en-IN" b="0" i="0" dirty="0">
                <a:solidFill>
                  <a:srgbClr val="2D2D2D"/>
                </a:solidFill>
                <a:effectLst/>
                <a:latin typeface="Noto Sans" panose="020B0502040204020203" pitchFamily="34" charset="0"/>
              </a:rPr>
              <a:t>Multiprocessing is used to create a more reliable system, whereas multithreading is used to create threads that run parallel to each other.</a:t>
            </a:r>
          </a:p>
          <a:p>
            <a:pPr algn="l">
              <a:buFont typeface="Arial" panose="020B0604020202020204" pitchFamily="34" charset="0"/>
              <a:buChar char="•"/>
            </a:pPr>
            <a:r>
              <a:rPr lang="en-IN" b="0" i="0" dirty="0">
                <a:solidFill>
                  <a:srgbClr val="2D2D2D"/>
                </a:solidFill>
                <a:effectLst/>
                <a:latin typeface="Noto Sans" panose="020B0502040204020203" pitchFamily="34" charset="0"/>
              </a:rPr>
              <a:t>Multiprocessing requires a significant amount of time and specific resources to create, whereas multithreading is quick to create and requires few resources.</a:t>
            </a:r>
          </a:p>
          <a:p>
            <a:pPr algn="l">
              <a:buFont typeface="Arial" panose="020B0604020202020204" pitchFamily="34" charset="0"/>
              <a:buChar char="•"/>
            </a:pPr>
            <a:r>
              <a:rPr lang="en-IN" b="0" i="0" dirty="0">
                <a:solidFill>
                  <a:srgbClr val="2D2D2D"/>
                </a:solidFill>
                <a:effectLst/>
                <a:latin typeface="Noto Sans" panose="020B0502040204020203" pitchFamily="34" charset="0"/>
              </a:rPr>
              <a:t>Multiprocessing executes many processes simultaneously, whereas multithreading executes many threads simultaneously.</a:t>
            </a:r>
          </a:p>
          <a:p>
            <a:pPr algn="l">
              <a:buFont typeface="Arial" panose="020B0604020202020204" pitchFamily="34" charset="0"/>
              <a:buChar char="•"/>
            </a:pPr>
            <a:r>
              <a:rPr lang="en-IN" b="0" i="0" dirty="0">
                <a:solidFill>
                  <a:srgbClr val="2D2D2D"/>
                </a:solidFill>
                <a:effectLst/>
                <a:latin typeface="Noto Sans" panose="020B0502040204020203" pitchFamily="34" charset="0"/>
              </a:rPr>
              <a:t>Multiprocessing creates a separate address space for each process, whereas multithreading uses a common address space for all the threads.</a:t>
            </a:r>
          </a:p>
        </p:txBody>
      </p:sp>
    </p:spTree>
    <p:extLst>
      <p:ext uri="{BB962C8B-B14F-4D97-AF65-F5344CB8AC3E}">
        <p14:creationId xmlns:p14="http://schemas.microsoft.com/office/powerpoint/2010/main" val="195789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23A1-1EE6-2C01-A00C-A58A1732EFAB}"/>
              </a:ext>
            </a:extLst>
          </p:cNvPr>
          <p:cNvSpPr>
            <a:spLocks noGrp="1"/>
          </p:cNvSpPr>
          <p:nvPr>
            <p:ph type="title"/>
          </p:nvPr>
        </p:nvSpPr>
        <p:spPr>
          <a:xfrm>
            <a:off x="1371600" y="685800"/>
            <a:ext cx="9486900" cy="499188"/>
          </a:xfrm>
        </p:spPr>
        <p:txBody>
          <a:bodyPr>
            <a:normAutofit fontScale="90000"/>
          </a:bodyPr>
          <a:lstStyle/>
          <a:p>
            <a:r>
              <a:rPr lang="en-US" dirty="0"/>
              <a:t>DIFFERENCE BETWEEN PAGING AND SEGMENTATION</a:t>
            </a:r>
            <a:endParaRPr lang="en-GB" dirty="0"/>
          </a:p>
        </p:txBody>
      </p:sp>
      <p:graphicFrame>
        <p:nvGraphicFramePr>
          <p:cNvPr id="5" name="Content Placeholder 4">
            <a:extLst>
              <a:ext uri="{FF2B5EF4-FFF2-40B4-BE49-F238E27FC236}">
                <a16:creationId xmlns:a16="http://schemas.microsoft.com/office/drawing/2014/main" id="{505C665A-4D94-C181-8ADD-F46FEDF38264}"/>
              </a:ext>
            </a:extLst>
          </p:cNvPr>
          <p:cNvGraphicFramePr>
            <a:graphicFrameLocks noGrp="1"/>
          </p:cNvGraphicFramePr>
          <p:nvPr>
            <p:ph idx="1"/>
            <p:extLst>
              <p:ext uri="{D42A27DB-BD31-4B8C-83A1-F6EECF244321}">
                <p14:modId xmlns:p14="http://schemas.microsoft.com/office/powerpoint/2010/main" val="1215175723"/>
              </p:ext>
            </p:extLst>
          </p:nvPr>
        </p:nvGraphicFramePr>
        <p:xfrm>
          <a:off x="1371599" y="1184989"/>
          <a:ext cx="9741159" cy="5583630"/>
        </p:xfrm>
        <a:graphic>
          <a:graphicData uri="http://schemas.openxmlformats.org/drawingml/2006/table">
            <a:tbl>
              <a:tblPr/>
              <a:tblGrid>
                <a:gridCol w="745197">
                  <a:extLst>
                    <a:ext uri="{9D8B030D-6E8A-4147-A177-3AD203B41FA5}">
                      <a16:colId xmlns:a16="http://schemas.microsoft.com/office/drawing/2014/main" val="1630335201"/>
                    </a:ext>
                  </a:extLst>
                </a:gridCol>
                <a:gridCol w="5748909">
                  <a:extLst>
                    <a:ext uri="{9D8B030D-6E8A-4147-A177-3AD203B41FA5}">
                      <a16:colId xmlns:a16="http://schemas.microsoft.com/office/drawing/2014/main" val="1728785406"/>
                    </a:ext>
                  </a:extLst>
                </a:gridCol>
                <a:gridCol w="3247053">
                  <a:extLst>
                    <a:ext uri="{9D8B030D-6E8A-4147-A177-3AD203B41FA5}">
                      <a16:colId xmlns:a16="http://schemas.microsoft.com/office/drawing/2014/main" val="3053293629"/>
                    </a:ext>
                  </a:extLst>
                </a:gridCol>
              </a:tblGrid>
              <a:tr h="365333">
                <a:tc>
                  <a:txBody>
                    <a:bodyPr/>
                    <a:lstStyle/>
                    <a:p>
                      <a:pPr algn="l" fontAlgn="base"/>
                      <a:r>
                        <a:rPr lang="en-GB" sz="1400">
                          <a:highlight>
                            <a:srgbClr val="FF00FF"/>
                          </a:highlight>
                        </a:rPr>
                        <a:t>S.NO</a:t>
                      </a:r>
                    </a:p>
                  </a:txBody>
                  <a:tcPr marL="54041" marR="54041" marT="54041" marB="54041" anchor="ctr">
                    <a:lnL>
                      <a:noFill/>
                    </a:lnL>
                    <a:lnR>
                      <a:noFill/>
                    </a:lnR>
                    <a:lnT>
                      <a:noFill/>
                    </a:lnT>
                    <a:lnB>
                      <a:noFill/>
                    </a:lnB>
                    <a:solidFill>
                      <a:srgbClr val="131417"/>
                    </a:solidFill>
                  </a:tcPr>
                </a:tc>
                <a:tc>
                  <a:txBody>
                    <a:bodyPr/>
                    <a:lstStyle/>
                    <a:p>
                      <a:pPr algn="l" fontAlgn="base"/>
                      <a:r>
                        <a:rPr lang="en-GB" sz="1400">
                          <a:highlight>
                            <a:srgbClr val="FF00FF"/>
                          </a:highlight>
                        </a:rPr>
                        <a:t>Paging</a:t>
                      </a:r>
                    </a:p>
                  </a:txBody>
                  <a:tcPr marL="54041" marR="54041" marT="54041" marB="54041" anchor="ctr">
                    <a:lnL>
                      <a:noFill/>
                    </a:lnL>
                    <a:lnR>
                      <a:noFill/>
                    </a:lnR>
                    <a:lnT>
                      <a:noFill/>
                    </a:lnT>
                    <a:lnB>
                      <a:noFill/>
                    </a:lnB>
                    <a:solidFill>
                      <a:srgbClr val="131417"/>
                    </a:solidFill>
                  </a:tcPr>
                </a:tc>
                <a:tc>
                  <a:txBody>
                    <a:bodyPr/>
                    <a:lstStyle/>
                    <a:p>
                      <a:pPr algn="l" fontAlgn="base"/>
                      <a:r>
                        <a:rPr lang="en-GB" sz="1400">
                          <a:highlight>
                            <a:srgbClr val="FF00FF"/>
                          </a:highlight>
                        </a:rPr>
                        <a:t>Segmentation</a:t>
                      </a:r>
                    </a:p>
                  </a:txBody>
                  <a:tcPr marL="54041" marR="54041" marT="54041" marB="54041" anchor="ctr">
                    <a:lnL>
                      <a:noFill/>
                    </a:lnL>
                    <a:lnR>
                      <a:noFill/>
                    </a:lnR>
                    <a:lnT>
                      <a:noFill/>
                    </a:lnT>
                    <a:lnB>
                      <a:noFill/>
                    </a:lnB>
                    <a:solidFill>
                      <a:srgbClr val="131417"/>
                    </a:solidFill>
                  </a:tcPr>
                </a:tc>
                <a:extLst>
                  <a:ext uri="{0D108BD9-81ED-4DB2-BD59-A6C34878D82A}">
                    <a16:rowId xmlns:a16="http://schemas.microsoft.com/office/drawing/2014/main" val="1015929881"/>
                  </a:ext>
                </a:extLst>
              </a:tr>
              <a:tr h="587677">
                <a:tc>
                  <a:txBody>
                    <a:bodyPr/>
                    <a:lstStyle/>
                    <a:p>
                      <a:pPr algn="l" fontAlgn="base"/>
                      <a:r>
                        <a:rPr lang="en-GB" sz="1400">
                          <a:highlight>
                            <a:srgbClr val="FF00FF"/>
                          </a:highlight>
                        </a:rPr>
                        <a:t>1.</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In paging, the program is divided into fixed or mounted size pages.</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In segmentation, the program is divided into variable size sections.</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2118622581"/>
                  </a:ext>
                </a:extLst>
              </a:tr>
              <a:tr h="554346">
                <a:tc>
                  <a:txBody>
                    <a:bodyPr/>
                    <a:lstStyle/>
                    <a:p>
                      <a:pPr algn="l" fontAlgn="base"/>
                      <a:r>
                        <a:rPr lang="en-GB" sz="1400">
                          <a:highlight>
                            <a:srgbClr val="FF00FF"/>
                          </a:highlight>
                        </a:rPr>
                        <a:t>2.</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For the paging operating system is accountable.</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For segmentation compiler is accountable.</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4095868404"/>
                  </a:ext>
                </a:extLst>
              </a:tr>
              <a:tr h="379826">
                <a:tc>
                  <a:txBody>
                    <a:bodyPr/>
                    <a:lstStyle/>
                    <a:p>
                      <a:pPr algn="l" fontAlgn="base"/>
                      <a:r>
                        <a:rPr lang="en-GB" sz="1400">
                          <a:highlight>
                            <a:srgbClr val="FF00FF"/>
                          </a:highlight>
                        </a:rPr>
                        <a:t>3.</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Page size is determined by hardware.</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Here, the section size is given by the user.</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200727028"/>
                  </a:ext>
                </a:extLst>
              </a:tr>
              <a:tr h="379826">
                <a:tc>
                  <a:txBody>
                    <a:bodyPr/>
                    <a:lstStyle/>
                    <a:p>
                      <a:pPr algn="l" fontAlgn="base"/>
                      <a:r>
                        <a:rPr lang="en-GB" sz="1400">
                          <a:highlight>
                            <a:srgbClr val="FF00FF"/>
                          </a:highlight>
                        </a:rPr>
                        <a:t>4.</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It is faster in comparison to segmentation.</a:t>
                      </a:r>
                    </a:p>
                  </a:txBody>
                  <a:tcPr marL="54041" marR="54041" marT="75657" marB="75657" anchor="ctr">
                    <a:lnL>
                      <a:noFill/>
                    </a:lnL>
                    <a:lnR>
                      <a:noFill/>
                    </a:lnR>
                    <a:lnT>
                      <a:noFill/>
                    </a:lnT>
                    <a:lnB>
                      <a:noFill/>
                    </a:lnB>
                    <a:solidFill>
                      <a:srgbClr val="131417"/>
                    </a:solidFill>
                  </a:tcPr>
                </a:tc>
                <a:tc>
                  <a:txBody>
                    <a:bodyPr/>
                    <a:lstStyle/>
                    <a:p>
                      <a:pPr algn="l" fontAlgn="base"/>
                      <a:r>
                        <a:rPr lang="en-GB" sz="1400">
                          <a:highlight>
                            <a:srgbClr val="FF00FF"/>
                          </a:highlight>
                        </a:rPr>
                        <a:t>Segmentation is slow.</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436926394"/>
                  </a:ext>
                </a:extLst>
              </a:tr>
              <a:tr h="587677">
                <a:tc>
                  <a:txBody>
                    <a:bodyPr/>
                    <a:lstStyle/>
                    <a:p>
                      <a:pPr algn="l" fontAlgn="base"/>
                      <a:r>
                        <a:rPr lang="en-GB" sz="1400">
                          <a:highlight>
                            <a:srgbClr val="FF00FF"/>
                          </a:highlight>
                        </a:rPr>
                        <a:t>5.</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Paging could result in internal fragmentation.</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Segmentation could result in external fragmentation.</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2564104658"/>
                  </a:ext>
                </a:extLst>
              </a:tr>
              <a:tr h="587677">
                <a:tc>
                  <a:txBody>
                    <a:bodyPr/>
                    <a:lstStyle/>
                    <a:p>
                      <a:pPr algn="l" fontAlgn="base"/>
                      <a:r>
                        <a:rPr lang="en-GB" sz="1400">
                          <a:highlight>
                            <a:srgbClr val="FF00FF"/>
                          </a:highlight>
                        </a:rPr>
                        <a:t>6.</a:t>
                      </a:r>
                    </a:p>
                  </a:txBody>
                  <a:tcPr marL="54041" marR="54041" marT="75657" marB="75657" anchor="ctr">
                    <a:lnL>
                      <a:noFill/>
                    </a:lnL>
                    <a:lnR>
                      <a:noFill/>
                    </a:lnR>
                    <a:lnT>
                      <a:noFill/>
                    </a:lnT>
                    <a:lnB>
                      <a:noFill/>
                    </a:lnB>
                    <a:solidFill>
                      <a:srgbClr val="131417"/>
                    </a:solidFill>
                  </a:tcPr>
                </a:tc>
                <a:tc>
                  <a:txBody>
                    <a:bodyPr/>
                    <a:lstStyle/>
                    <a:p>
                      <a:pPr algn="l" fontAlgn="base"/>
                      <a:r>
                        <a:rPr lang="en-IN" sz="1400" dirty="0">
                          <a:highlight>
                            <a:srgbClr val="FF00FF"/>
                          </a:highlight>
                        </a:rPr>
                        <a:t>In paging, the logical address is split into a page number and page offset.</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Here, the logical address is split into section number and section offset.</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1407265194"/>
                  </a:ext>
                </a:extLst>
              </a:tr>
              <a:tr h="795528">
                <a:tc>
                  <a:txBody>
                    <a:bodyPr/>
                    <a:lstStyle/>
                    <a:p>
                      <a:pPr algn="l" fontAlgn="base"/>
                      <a:r>
                        <a:rPr lang="en-GB" sz="1400">
                          <a:highlight>
                            <a:srgbClr val="FF00FF"/>
                          </a:highlight>
                        </a:rPr>
                        <a:t>7.</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Paging comprises a page table that encloses the base address of every page.</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While segmentation also comprises the segment table which encloses segment number and segment offset.</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996509617"/>
                  </a:ext>
                </a:extLst>
              </a:tr>
              <a:tr h="554346">
                <a:tc>
                  <a:txBody>
                    <a:bodyPr/>
                    <a:lstStyle/>
                    <a:p>
                      <a:pPr algn="l" fontAlgn="base"/>
                      <a:r>
                        <a:rPr lang="en-GB" sz="1400">
                          <a:highlight>
                            <a:srgbClr val="FF00FF"/>
                          </a:highlight>
                        </a:rPr>
                        <a:t>8.</a:t>
                      </a:r>
                    </a:p>
                  </a:txBody>
                  <a:tcPr marL="54041" marR="54041" marT="75657" marB="75657" anchor="ctr">
                    <a:lnL>
                      <a:noFill/>
                    </a:lnL>
                    <a:lnR>
                      <a:noFill/>
                    </a:lnR>
                    <a:lnT>
                      <a:noFill/>
                    </a:lnT>
                    <a:lnB>
                      <a:noFill/>
                    </a:lnB>
                    <a:solidFill>
                      <a:srgbClr val="131417"/>
                    </a:solidFill>
                  </a:tcPr>
                </a:tc>
                <a:tc>
                  <a:txBody>
                    <a:bodyPr/>
                    <a:lstStyle/>
                    <a:p>
                      <a:pPr algn="l" fontAlgn="base"/>
                      <a:r>
                        <a:rPr lang="en-IN" sz="1400">
                          <a:highlight>
                            <a:srgbClr val="FF00FF"/>
                          </a:highlight>
                        </a:rPr>
                        <a:t>The page table is employed to keep up the page data.</a:t>
                      </a:r>
                    </a:p>
                  </a:txBody>
                  <a:tcPr marL="54041" marR="54041" marT="75657" marB="75657" anchor="ctr">
                    <a:lnL>
                      <a:noFill/>
                    </a:lnL>
                    <a:lnR>
                      <a:noFill/>
                    </a:lnR>
                    <a:lnT>
                      <a:noFill/>
                    </a:lnT>
                    <a:lnB>
                      <a:noFill/>
                    </a:lnB>
                    <a:solidFill>
                      <a:srgbClr val="131417"/>
                    </a:solidFill>
                  </a:tcPr>
                </a:tc>
                <a:tc>
                  <a:txBody>
                    <a:bodyPr/>
                    <a:lstStyle/>
                    <a:p>
                      <a:pPr algn="l" fontAlgn="base"/>
                      <a:r>
                        <a:rPr lang="en-GB" sz="1400">
                          <a:highlight>
                            <a:srgbClr val="FF00FF"/>
                          </a:highlight>
                        </a:rPr>
                        <a:t>Section Table maintains the section data.</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1160170060"/>
                  </a:ext>
                </a:extLst>
              </a:tr>
              <a:tr h="759479">
                <a:tc>
                  <a:txBody>
                    <a:bodyPr/>
                    <a:lstStyle/>
                    <a:p>
                      <a:pPr algn="l" fontAlgn="base"/>
                      <a:r>
                        <a:rPr lang="en-GB" sz="1400">
                          <a:highlight>
                            <a:srgbClr val="FF00FF"/>
                          </a:highlight>
                        </a:rPr>
                        <a:t>9.</a:t>
                      </a:r>
                    </a:p>
                  </a:txBody>
                  <a:tcPr marL="54041" marR="54041" marT="75657" marB="75657" anchor="ctr">
                    <a:lnL>
                      <a:noFill/>
                    </a:lnL>
                    <a:lnR>
                      <a:noFill/>
                    </a:lnR>
                    <a:lnT>
                      <a:noFill/>
                    </a:lnT>
                    <a:lnB>
                      <a:noFill/>
                    </a:lnB>
                    <a:solidFill>
                      <a:srgbClr val="131417"/>
                    </a:solidFill>
                  </a:tcPr>
                </a:tc>
                <a:tc>
                  <a:txBody>
                    <a:bodyPr/>
                    <a:lstStyle/>
                    <a:p>
                      <a:pPr algn="l" fontAlgn="base"/>
                      <a:r>
                        <a:rPr lang="en-IN" sz="1400" dirty="0">
                          <a:highlight>
                            <a:srgbClr val="FF00FF"/>
                          </a:highlight>
                        </a:rPr>
                        <a:t>In paging, the operating system must maintain a free frame list.</a:t>
                      </a:r>
                    </a:p>
                  </a:txBody>
                  <a:tcPr marL="54041" marR="54041" marT="75657" marB="75657" anchor="ctr">
                    <a:lnL>
                      <a:noFill/>
                    </a:lnL>
                    <a:lnR>
                      <a:noFill/>
                    </a:lnR>
                    <a:lnT>
                      <a:noFill/>
                    </a:lnT>
                    <a:lnB>
                      <a:noFill/>
                    </a:lnB>
                    <a:solidFill>
                      <a:srgbClr val="131417"/>
                    </a:solidFill>
                  </a:tcPr>
                </a:tc>
                <a:tc>
                  <a:txBody>
                    <a:bodyPr/>
                    <a:lstStyle/>
                    <a:p>
                      <a:pPr algn="l" fontAlgn="base"/>
                      <a:r>
                        <a:rPr lang="en-IN" sz="1400" dirty="0">
                          <a:highlight>
                            <a:srgbClr val="FF00FF"/>
                          </a:highlight>
                        </a:rPr>
                        <a:t>In segmentation, the operating system maintains a list of holes in the main memory.</a:t>
                      </a:r>
                    </a:p>
                  </a:txBody>
                  <a:tcPr marL="54041" marR="54041" marT="75657" marB="75657" anchor="ctr">
                    <a:lnL>
                      <a:noFill/>
                    </a:lnL>
                    <a:lnR>
                      <a:noFill/>
                    </a:lnR>
                    <a:lnT>
                      <a:noFill/>
                    </a:lnT>
                    <a:lnB>
                      <a:noFill/>
                    </a:lnB>
                    <a:solidFill>
                      <a:srgbClr val="131417"/>
                    </a:solidFill>
                  </a:tcPr>
                </a:tc>
                <a:extLst>
                  <a:ext uri="{0D108BD9-81ED-4DB2-BD59-A6C34878D82A}">
                    <a16:rowId xmlns:a16="http://schemas.microsoft.com/office/drawing/2014/main" val="1523371588"/>
                  </a:ext>
                </a:extLst>
              </a:tr>
            </a:tbl>
          </a:graphicData>
        </a:graphic>
      </p:graphicFrame>
    </p:spTree>
    <p:extLst>
      <p:ext uri="{BB962C8B-B14F-4D97-AF65-F5344CB8AC3E}">
        <p14:creationId xmlns:p14="http://schemas.microsoft.com/office/powerpoint/2010/main" val="2805124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E1A2-B3AE-A85A-37F8-7061DEC88C71}"/>
              </a:ext>
            </a:extLst>
          </p:cNvPr>
          <p:cNvSpPr>
            <a:spLocks noGrp="1"/>
          </p:cNvSpPr>
          <p:nvPr>
            <p:ph type="title"/>
          </p:nvPr>
        </p:nvSpPr>
        <p:spPr/>
        <p:txBody>
          <a:bodyPr/>
          <a:lstStyle/>
          <a:p>
            <a:r>
              <a:rPr lang="en-GB" dirty="0"/>
              <a:t>System Call</a:t>
            </a:r>
          </a:p>
        </p:txBody>
      </p:sp>
      <p:sp>
        <p:nvSpPr>
          <p:cNvPr id="3" name="Content Placeholder 2">
            <a:extLst>
              <a:ext uri="{FF2B5EF4-FFF2-40B4-BE49-F238E27FC236}">
                <a16:creationId xmlns:a16="http://schemas.microsoft.com/office/drawing/2014/main" id="{DBD83728-CDC6-AE87-45C2-F5561E9C1143}"/>
              </a:ext>
            </a:extLst>
          </p:cNvPr>
          <p:cNvSpPr>
            <a:spLocks noGrp="1"/>
          </p:cNvSpPr>
          <p:nvPr>
            <p:ph idx="1"/>
          </p:nvPr>
        </p:nvSpPr>
        <p:spPr/>
        <p:txBody>
          <a:bodyPr/>
          <a:lstStyle/>
          <a:p>
            <a:r>
              <a:rPr lang="en-IN" dirty="0"/>
              <a:t>a system call is the programmatic way in which a computer program requests a service from the kernel of the operating system it is executed on. </a:t>
            </a:r>
          </a:p>
          <a:p>
            <a:r>
              <a:rPr lang="en-IN" dirty="0"/>
              <a:t>A system call is a way for programs to interact with the operating system.</a:t>
            </a:r>
          </a:p>
          <a:p>
            <a:r>
              <a:rPr lang="en-IN"/>
              <a:t> </a:t>
            </a:r>
            <a:r>
              <a:rPr lang="en-IN" dirty="0"/>
              <a:t>A computer program makes a system call when it makes a request to the operating system’s kernel</a:t>
            </a:r>
            <a:r>
              <a:rPr lang="en-IN"/>
              <a:t>. </a:t>
            </a:r>
          </a:p>
          <a:p>
            <a:r>
              <a:rPr lang="en-IN"/>
              <a:t>System </a:t>
            </a:r>
            <a:r>
              <a:rPr lang="en-IN" dirty="0"/>
              <a:t>call provides the services of the operating system to the user programs via Application Program Interface(API).</a:t>
            </a:r>
            <a:endParaRPr lang="en-GB" dirty="0"/>
          </a:p>
        </p:txBody>
      </p:sp>
    </p:spTree>
    <p:extLst>
      <p:ext uri="{BB962C8B-B14F-4D97-AF65-F5344CB8AC3E}">
        <p14:creationId xmlns:p14="http://schemas.microsoft.com/office/powerpoint/2010/main" val="92975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0F9A-BCD4-B909-2123-6A2D1F34E44D}"/>
              </a:ext>
            </a:extLst>
          </p:cNvPr>
          <p:cNvSpPr>
            <a:spLocks noGrp="1"/>
          </p:cNvSpPr>
          <p:nvPr>
            <p:ph type="title"/>
          </p:nvPr>
        </p:nvSpPr>
        <p:spPr>
          <a:xfrm>
            <a:off x="1371600" y="685800"/>
            <a:ext cx="9486900" cy="45719"/>
          </a:xfrm>
        </p:spPr>
        <p:txBody>
          <a:bodyPr>
            <a:normAutofit fontScale="90000"/>
          </a:bodyPr>
          <a:lstStyle/>
          <a:p>
            <a:endParaRPr lang="en-GB" dirty="0"/>
          </a:p>
        </p:txBody>
      </p:sp>
      <p:graphicFrame>
        <p:nvGraphicFramePr>
          <p:cNvPr id="5" name="Content Placeholder 4">
            <a:extLst>
              <a:ext uri="{FF2B5EF4-FFF2-40B4-BE49-F238E27FC236}">
                <a16:creationId xmlns:a16="http://schemas.microsoft.com/office/drawing/2014/main" id="{1640F0BF-32FD-94D3-6C40-52B4B985353F}"/>
              </a:ext>
            </a:extLst>
          </p:cNvPr>
          <p:cNvGraphicFramePr>
            <a:graphicFrameLocks noGrp="1"/>
          </p:cNvGraphicFramePr>
          <p:nvPr>
            <p:ph idx="1"/>
            <p:extLst>
              <p:ext uri="{D42A27DB-BD31-4B8C-83A1-F6EECF244321}">
                <p14:modId xmlns:p14="http://schemas.microsoft.com/office/powerpoint/2010/main" val="2042300736"/>
              </p:ext>
            </p:extLst>
          </p:nvPr>
        </p:nvGraphicFramePr>
        <p:xfrm>
          <a:off x="998376" y="867747"/>
          <a:ext cx="10674220" cy="5758928"/>
        </p:xfrm>
        <a:graphic>
          <a:graphicData uri="http://schemas.openxmlformats.org/drawingml/2006/table">
            <a:tbl>
              <a:tblPr/>
              <a:tblGrid>
                <a:gridCol w="5337110">
                  <a:extLst>
                    <a:ext uri="{9D8B030D-6E8A-4147-A177-3AD203B41FA5}">
                      <a16:colId xmlns:a16="http://schemas.microsoft.com/office/drawing/2014/main" val="352032113"/>
                    </a:ext>
                  </a:extLst>
                </a:gridCol>
                <a:gridCol w="5337110">
                  <a:extLst>
                    <a:ext uri="{9D8B030D-6E8A-4147-A177-3AD203B41FA5}">
                      <a16:colId xmlns:a16="http://schemas.microsoft.com/office/drawing/2014/main" val="2395093796"/>
                    </a:ext>
                  </a:extLst>
                </a:gridCol>
              </a:tblGrid>
              <a:tr h="463676">
                <a:tc>
                  <a:txBody>
                    <a:bodyPr/>
                    <a:lstStyle/>
                    <a:p>
                      <a:pPr algn="l" fontAlgn="base"/>
                      <a:r>
                        <a:rPr lang="en-GB" dirty="0">
                          <a:highlight>
                            <a:srgbClr val="FF00FF"/>
                          </a:highlight>
                        </a:rPr>
                        <a:t>Operating System</a:t>
                      </a:r>
                    </a:p>
                  </a:txBody>
                  <a:tcPr marL="79958" marR="79958" marT="39979" marB="39979" anchor="ctr">
                    <a:lnL>
                      <a:noFill/>
                    </a:lnL>
                    <a:lnR>
                      <a:noFill/>
                    </a:lnR>
                    <a:lnT>
                      <a:noFill/>
                    </a:lnT>
                    <a:lnB>
                      <a:noFill/>
                    </a:lnB>
                    <a:solidFill>
                      <a:srgbClr val="131417"/>
                    </a:solidFill>
                  </a:tcPr>
                </a:tc>
                <a:tc>
                  <a:txBody>
                    <a:bodyPr/>
                    <a:lstStyle/>
                    <a:p>
                      <a:pPr algn="l" fontAlgn="base"/>
                      <a:r>
                        <a:rPr lang="en-GB">
                          <a:highlight>
                            <a:srgbClr val="FF00FF"/>
                          </a:highlight>
                        </a:rPr>
                        <a:t>Kernel</a:t>
                      </a:r>
                    </a:p>
                  </a:txBody>
                  <a:tcPr marL="79958" marR="79958" marT="39979" marB="39979" anchor="ctr">
                    <a:lnL>
                      <a:noFill/>
                    </a:lnL>
                    <a:lnR>
                      <a:noFill/>
                    </a:lnR>
                    <a:lnT>
                      <a:noFill/>
                    </a:lnT>
                    <a:lnB>
                      <a:noFill/>
                    </a:lnB>
                    <a:solidFill>
                      <a:srgbClr val="131417"/>
                    </a:solidFill>
                  </a:tcPr>
                </a:tc>
                <a:extLst>
                  <a:ext uri="{0D108BD9-81ED-4DB2-BD59-A6C34878D82A}">
                    <a16:rowId xmlns:a16="http://schemas.microsoft.com/office/drawing/2014/main" val="4174623274"/>
                  </a:ext>
                </a:extLst>
              </a:tr>
              <a:tr h="822704">
                <a:tc>
                  <a:txBody>
                    <a:bodyPr/>
                    <a:lstStyle/>
                    <a:p>
                      <a:pPr algn="l" fontAlgn="base"/>
                      <a:r>
                        <a:rPr lang="en-IN">
                          <a:highlight>
                            <a:srgbClr val="FF00FF"/>
                          </a:highlight>
                        </a:rPr>
                        <a:t>Operating System is a system software.</a:t>
                      </a:r>
                    </a:p>
                  </a:txBody>
                  <a:tcPr marL="79958" marR="79958" marT="39979" marB="39979" anchor="ctr">
                    <a:lnL>
                      <a:noFill/>
                    </a:lnL>
                    <a:lnR>
                      <a:noFill/>
                    </a:lnR>
                    <a:lnT>
                      <a:noFill/>
                    </a:lnT>
                    <a:lnB>
                      <a:noFill/>
                    </a:lnB>
                    <a:solidFill>
                      <a:srgbClr val="131417"/>
                    </a:solidFill>
                  </a:tcPr>
                </a:tc>
                <a:tc>
                  <a:txBody>
                    <a:bodyPr/>
                    <a:lstStyle/>
                    <a:p>
                      <a:pPr algn="l" fontAlgn="base"/>
                      <a:r>
                        <a:rPr lang="en-IN">
                          <a:highlight>
                            <a:srgbClr val="FF00FF"/>
                          </a:highlight>
                        </a:rPr>
                        <a:t>Kernel is system software which is part of operating system.</a:t>
                      </a:r>
                    </a:p>
                  </a:txBody>
                  <a:tcPr marL="79958" marR="79958" marT="39979" marB="39979" anchor="ctr">
                    <a:lnL>
                      <a:noFill/>
                    </a:lnL>
                    <a:lnR>
                      <a:noFill/>
                    </a:lnR>
                    <a:lnT>
                      <a:noFill/>
                    </a:lnT>
                    <a:lnB>
                      <a:noFill/>
                    </a:lnB>
                    <a:solidFill>
                      <a:srgbClr val="131417"/>
                    </a:solidFill>
                  </a:tcPr>
                </a:tc>
                <a:extLst>
                  <a:ext uri="{0D108BD9-81ED-4DB2-BD59-A6C34878D82A}">
                    <a16:rowId xmlns:a16="http://schemas.microsoft.com/office/drawing/2014/main" val="4128411648"/>
                  </a:ext>
                </a:extLst>
              </a:tr>
              <a:tr h="822704">
                <a:tc>
                  <a:txBody>
                    <a:bodyPr/>
                    <a:lstStyle/>
                    <a:p>
                      <a:pPr algn="l" fontAlgn="base"/>
                      <a:r>
                        <a:rPr lang="en-IN" dirty="0">
                          <a:highlight>
                            <a:srgbClr val="FF00FF"/>
                          </a:highlight>
                        </a:rPr>
                        <a:t>Operating System provides interface between user and hardware.</a:t>
                      </a:r>
                    </a:p>
                  </a:txBody>
                  <a:tcPr marL="79958" marR="79958" marT="39979" marB="39979" anchor="ctr">
                    <a:lnL>
                      <a:noFill/>
                    </a:lnL>
                    <a:lnR>
                      <a:noFill/>
                    </a:lnR>
                    <a:lnT>
                      <a:noFill/>
                    </a:lnT>
                    <a:lnB>
                      <a:noFill/>
                    </a:lnB>
                    <a:solidFill>
                      <a:srgbClr val="131417"/>
                    </a:solidFill>
                  </a:tcPr>
                </a:tc>
                <a:tc>
                  <a:txBody>
                    <a:bodyPr/>
                    <a:lstStyle/>
                    <a:p>
                      <a:pPr algn="l" fontAlgn="base"/>
                      <a:r>
                        <a:rPr lang="en-IN">
                          <a:highlight>
                            <a:srgbClr val="FF00FF"/>
                          </a:highlight>
                        </a:rPr>
                        <a:t>Kernel provides interface between applications and hardware.</a:t>
                      </a:r>
                    </a:p>
                  </a:txBody>
                  <a:tcPr marL="79958" marR="79958" marT="39979" marB="39979" anchor="ctr">
                    <a:lnL>
                      <a:noFill/>
                    </a:lnL>
                    <a:lnR>
                      <a:noFill/>
                    </a:lnR>
                    <a:lnT>
                      <a:noFill/>
                    </a:lnT>
                    <a:lnB>
                      <a:noFill/>
                    </a:lnB>
                    <a:solidFill>
                      <a:srgbClr val="131417"/>
                    </a:solidFill>
                  </a:tcPr>
                </a:tc>
                <a:extLst>
                  <a:ext uri="{0D108BD9-81ED-4DB2-BD59-A6C34878D82A}">
                    <a16:rowId xmlns:a16="http://schemas.microsoft.com/office/drawing/2014/main" val="279831452"/>
                  </a:ext>
                </a:extLst>
              </a:tr>
              <a:tr h="1181732">
                <a:tc>
                  <a:txBody>
                    <a:bodyPr/>
                    <a:lstStyle/>
                    <a:p>
                      <a:pPr algn="l" fontAlgn="base"/>
                      <a:r>
                        <a:rPr lang="en-IN" dirty="0">
                          <a:highlight>
                            <a:srgbClr val="FF00FF"/>
                          </a:highlight>
                        </a:rPr>
                        <a:t>It also provides protection and security.</a:t>
                      </a:r>
                    </a:p>
                  </a:txBody>
                  <a:tcPr marL="79958" marR="79958" marT="39979" marB="39979" anchor="ctr">
                    <a:lnL>
                      <a:noFill/>
                    </a:lnL>
                    <a:lnR>
                      <a:noFill/>
                    </a:lnR>
                    <a:lnT>
                      <a:noFill/>
                    </a:lnT>
                    <a:lnB>
                      <a:noFill/>
                    </a:lnB>
                    <a:solidFill>
                      <a:srgbClr val="131417"/>
                    </a:solidFill>
                  </a:tcPr>
                </a:tc>
                <a:tc>
                  <a:txBody>
                    <a:bodyPr/>
                    <a:lstStyle/>
                    <a:p>
                      <a:pPr algn="l" fontAlgn="base"/>
                      <a:r>
                        <a:rPr lang="en-IN">
                          <a:highlight>
                            <a:srgbClr val="FF00FF"/>
                          </a:highlight>
                        </a:rPr>
                        <a:t>It’s main purpose is memory management, disk management, process management and task management.</a:t>
                      </a:r>
                    </a:p>
                  </a:txBody>
                  <a:tcPr marL="79958" marR="79958" marT="39979" marB="39979" anchor="ctr">
                    <a:lnL>
                      <a:noFill/>
                    </a:lnL>
                    <a:lnR>
                      <a:noFill/>
                    </a:lnR>
                    <a:lnT>
                      <a:noFill/>
                    </a:lnT>
                    <a:lnB>
                      <a:noFill/>
                    </a:lnB>
                    <a:solidFill>
                      <a:srgbClr val="131417"/>
                    </a:solidFill>
                  </a:tcPr>
                </a:tc>
                <a:extLst>
                  <a:ext uri="{0D108BD9-81ED-4DB2-BD59-A6C34878D82A}">
                    <a16:rowId xmlns:a16="http://schemas.microsoft.com/office/drawing/2014/main" val="726569809"/>
                  </a:ext>
                </a:extLst>
              </a:tr>
              <a:tr h="463676">
                <a:tc>
                  <a:txBody>
                    <a:bodyPr/>
                    <a:lstStyle/>
                    <a:p>
                      <a:pPr algn="l" fontAlgn="base"/>
                      <a:r>
                        <a:rPr lang="en-IN">
                          <a:highlight>
                            <a:srgbClr val="FF00FF"/>
                          </a:highlight>
                        </a:rPr>
                        <a:t>All system needs operating system to run.</a:t>
                      </a:r>
                    </a:p>
                  </a:txBody>
                  <a:tcPr marL="79958" marR="79958" marT="39979" marB="39979" anchor="ctr">
                    <a:lnL>
                      <a:noFill/>
                    </a:lnL>
                    <a:lnR>
                      <a:noFill/>
                    </a:lnR>
                    <a:lnT>
                      <a:noFill/>
                    </a:lnT>
                    <a:lnB>
                      <a:noFill/>
                    </a:lnB>
                    <a:solidFill>
                      <a:srgbClr val="131417"/>
                    </a:solidFill>
                  </a:tcPr>
                </a:tc>
                <a:tc>
                  <a:txBody>
                    <a:bodyPr/>
                    <a:lstStyle/>
                    <a:p>
                      <a:pPr algn="l" fontAlgn="base"/>
                      <a:r>
                        <a:rPr lang="en-IN">
                          <a:highlight>
                            <a:srgbClr val="FF00FF"/>
                          </a:highlight>
                        </a:rPr>
                        <a:t>All operating systems need kernel to run.</a:t>
                      </a:r>
                    </a:p>
                  </a:txBody>
                  <a:tcPr marL="79958" marR="79958" marT="39979" marB="39979" anchor="ctr">
                    <a:lnL>
                      <a:noFill/>
                    </a:lnL>
                    <a:lnR>
                      <a:noFill/>
                    </a:lnR>
                    <a:lnT>
                      <a:noFill/>
                    </a:lnT>
                    <a:lnB>
                      <a:noFill/>
                    </a:lnB>
                    <a:solidFill>
                      <a:srgbClr val="131417"/>
                    </a:solidFill>
                  </a:tcPr>
                </a:tc>
                <a:extLst>
                  <a:ext uri="{0D108BD9-81ED-4DB2-BD59-A6C34878D82A}">
                    <a16:rowId xmlns:a16="http://schemas.microsoft.com/office/drawing/2014/main" val="3520853694"/>
                  </a:ext>
                </a:extLst>
              </a:tr>
              <a:tr h="1181732">
                <a:tc>
                  <a:txBody>
                    <a:bodyPr/>
                    <a:lstStyle/>
                    <a:p>
                      <a:pPr algn="l" fontAlgn="base"/>
                      <a:r>
                        <a:rPr lang="en-GB">
                          <a:highlight>
                            <a:srgbClr val="FF00FF"/>
                          </a:highlight>
                        </a:rPr>
                        <a:t>Type of operating system includes single and multiuser OS, multiprocessor OS, Realtime OS, Distributed OS.</a:t>
                      </a:r>
                    </a:p>
                  </a:txBody>
                  <a:tcPr marL="79958" marR="79958" marT="39979" marB="39979" anchor="ctr">
                    <a:lnL>
                      <a:noFill/>
                    </a:lnL>
                    <a:lnR>
                      <a:noFill/>
                    </a:lnR>
                    <a:lnT>
                      <a:noFill/>
                    </a:lnT>
                    <a:lnB>
                      <a:noFill/>
                    </a:lnB>
                    <a:solidFill>
                      <a:srgbClr val="131417"/>
                    </a:solidFill>
                  </a:tcPr>
                </a:tc>
                <a:tc>
                  <a:txBody>
                    <a:bodyPr/>
                    <a:lstStyle/>
                    <a:p>
                      <a:pPr algn="l" fontAlgn="base"/>
                      <a:r>
                        <a:rPr lang="en-IN" dirty="0">
                          <a:highlight>
                            <a:srgbClr val="FF00FF"/>
                          </a:highlight>
                        </a:rPr>
                        <a:t>Type of kernel includes Monolithic and Micro kernel.</a:t>
                      </a:r>
                    </a:p>
                  </a:txBody>
                  <a:tcPr marL="79958" marR="79958" marT="39979" marB="39979" anchor="ctr">
                    <a:lnL>
                      <a:noFill/>
                    </a:lnL>
                    <a:lnR>
                      <a:noFill/>
                    </a:lnR>
                    <a:lnT>
                      <a:noFill/>
                    </a:lnT>
                    <a:lnB>
                      <a:noFill/>
                    </a:lnB>
                    <a:solidFill>
                      <a:srgbClr val="131417"/>
                    </a:solidFill>
                  </a:tcPr>
                </a:tc>
                <a:extLst>
                  <a:ext uri="{0D108BD9-81ED-4DB2-BD59-A6C34878D82A}">
                    <a16:rowId xmlns:a16="http://schemas.microsoft.com/office/drawing/2014/main" val="1861365985"/>
                  </a:ext>
                </a:extLst>
              </a:tr>
              <a:tr h="822704">
                <a:tc>
                  <a:txBody>
                    <a:bodyPr/>
                    <a:lstStyle/>
                    <a:p>
                      <a:pPr algn="l" fontAlgn="base"/>
                      <a:r>
                        <a:rPr lang="en-IN">
                          <a:highlight>
                            <a:srgbClr val="FF00FF"/>
                          </a:highlight>
                        </a:rPr>
                        <a:t>It is the first program to load when computer boots up.</a:t>
                      </a:r>
                    </a:p>
                  </a:txBody>
                  <a:tcPr marL="79958" marR="79958" marT="39979" marB="39979" anchor="ctr">
                    <a:lnL>
                      <a:noFill/>
                    </a:lnL>
                    <a:lnR>
                      <a:noFill/>
                    </a:lnR>
                    <a:lnT>
                      <a:noFill/>
                    </a:lnT>
                    <a:lnB>
                      <a:noFill/>
                    </a:lnB>
                    <a:solidFill>
                      <a:srgbClr val="131417"/>
                    </a:solidFill>
                  </a:tcPr>
                </a:tc>
                <a:tc>
                  <a:txBody>
                    <a:bodyPr/>
                    <a:lstStyle/>
                    <a:p>
                      <a:pPr algn="l" fontAlgn="base"/>
                      <a:r>
                        <a:rPr lang="en-IN" dirty="0">
                          <a:highlight>
                            <a:srgbClr val="FF00FF"/>
                          </a:highlight>
                        </a:rPr>
                        <a:t>It is the first program to load when operating system loads.</a:t>
                      </a:r>
                    </a:p>
                  </a:txBody>
                  <a:tcPr marL="79958" marR="79958" marT="39979" marB="39979" anchor="ctr">
                    <a:lnL>
                      <a:noFill/>
                    </a:lnL>
                    <a:lnR>
                      <a:noFill/>
                    </a:lnR>
                    <a:lnT>
                      <a:noFill/>
                    </a:lnT>
                    <a:lnB>
                      <a:noFill/>
                    </a:lnB>
                    <a:solidFill>
                      <a:srgbClr val="131417"/>
                    </a:solidFill>
                  </a:tcPr>
                </a:tc>
                <a:extLst>
                  <a:ext uri="{0D108BD9-81ED-4DB2-BD59-A6C34878D82A}">
                    <a16:rowId xmlns:a16="http://schemas.microsoft.com/office/drawing/2014/main" val="566819967"/>
                  </a:ext>
                </a:extLst>
              </a:tr>
            </a:tbl>
          </a:graphicData>
        </a:graphic>
      </p:graphicFrame>
    </p:spTree>
    <p:extLst>
      <p:ext uri="{BB962C8B-B14F-4D97-AF65-F5344CB8AC3E}">
        <p14:creationId xmlns:p14="http://schemas.microsoft.com/office/powerpoint/2010/main" val="86462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A5CE-E57B-D2BB-94C8-FE9F281583E2}"/>
              </a:ext>
            </a:extLst>
          </p:cNvPr>
          <p:cNvSpPr>
            <a:spLocks noGrp="1"/>
          </p:cNvSpPr>
          <p:nvPr>
            <p:ph type="title"/>
          </p:nvPr>
        </p:nvSpPr>
        <p:spPr>
          <a:xfrm>
            <a:off x="1371600" y="685800"/>
            <a:ext cx="9209314" cy="909735"/>
          </a:xfrm>
        </p:spPr>
        <p:txBody>
          <a:bodyPr>
            <a:normAutofit fontScale="90000"/>
          </a:bodyPr>
          <a:lstStyle/>
          <a:p>
            <a:r>
              <a:rPr lang="en-GB" b="1" i="0" dirty="0">
                <a:solidFill>
                  <a:srgbClr val="323232"/>
                </a:solidFill>
                <a:effectLst/>
                <a:latin typeface="Arial" panose="020B0604020202020204" pitchFamily="34" charset="0"/>
              </a:rPr>
              <a:t>virtual memory</a:t>
            </a:r>
            <a:br>
              <a:rPr lang="en-GB" b="1" i="0" dirty="0">
                <a:solidFill>
                  <a:srgbClr val="323232"/>
                </a:solidFill>
                <a:effectLst/>
                <a:latin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2D9528DE-AD05-71A9-41B8-ED74F6F199BE}"/>
              </a:ext>
            </a:extLst>
          </p:cNvPr>
          <p:cNvSpPr>
            <a:spLocks noGrp="1"/>
          </p:cNvSpPr>
          <p:nvPr>
            <p:ph idx="1"/>
          </p:nvPr>
        </p:nvSpPr>
        <p:spPr>
          <a:xfrm>
            <a:off x="1371599" y="1352939"/>
            <a:ext cx="9486901" cy="4819262"/>
          </a:xfrm>
        </p:spPr>
        <p:txBody>
          <a:bodyPr>
            <a:normAutofit/>
          </a:bodyPr>
          <a:lstStyle/>
          <a:p>
            <a:pPr algn="l"/>
            <a:r>
              <a:rPr lang="en-IN" b="0" i="0" dirty="0">
                <a:solidFill>
                  <a:srgbClr val="6C6C6C"/>
                </a:solidFill>
                <a:effectLst/>
                <a:latin typeface="Arial" panose="020B0604020202020204" pitchFamily="34" charset="0"/>
              </a:rPr>
              <a:t>Virtual memory is a memory management technique where secondary memory can be used as if it were a part of the main memory. </a:t>
            </a:r>
          </a:p>
          <a:p>
            <a:pPr algn="l"/>
            <a:r>
              <a:rPr lang="en-IN" b="0" i="0" dirty="0">
                <a:solidFill>
                  <a:srgbClr val="6C6C6C"/>
                </a:solidFill>
                <a:effectLst/>
                <a:latin typeface="Arial" panose="020B0604020202020204" pitchFamily="34" charset="0"/>
              </a:rPr>
              <a:t>Virtual memory is a common technique used in a computer's operating system (OS).</a:t>
            </a:r>
          </a:p>
          <a:p>
            <a:pPr algn="l"/>
            <a:r>
              <a:rPr lang="en-IN" b="0" i="0" dirty="0">
                <a:solidFill>
                  <a:srgbClr val="6C6C6C"/>
                </a:solidFill>
                <a:effectLst/>
                <a:latin typeface="Arial" panose="020B0604020202020204" pitchFamily="34" charset="0"/>
              </a:rPr>
              <a:t>Virtual memory uses both hardware and software to enable a computer to compensate for physical memory shortages, temporarily transferring data from random access memory (</a:t>
            </a:r>
            <a:r>
              <a:rPr lang="en-IN" b="0" i="0" u="sng" dirty="0">
                <a:solidFill>
                  <a:srgbClr val="007CAD"/>
                </a:solidFill>
                <a:effectLst/>
                <a:latin typeface="Arial" panose="020B0604020202020204" pitchFamily="34" charset="0"/>
                <a:hlinkClick r:id="rId2"/>
              </a:rPr>
              <a:t>RAM</a:t>
            </a:r>
            <a:r>
              <a:rPr lang="en-IN" b="0" i="0" dirty="0">
                <a:solidFill>
                  <a:srgbClr val="6C6C6C"/>
                </a:solidFill>
                <a:effectLst/>
                <a:latin typeface="Arial" panose="020B0604020202020204" pitchFamily="34" charset="0"/>
              </a:rPr>
              <a:t>) to disk storage. </a:t>
            </a:r>
          </a:p>
          <a:p>
            <a:pPr algn="l"/>
            <a:r>
              <a:rPr lang="en-IN" b="0" i="0" dirty="0">
                <a:solidFill>
                  <a:srgbClr val="6C6C6C"/>
                </a:solidFill>
                <a:effectLst/>
                <a:latin typeface="Arial" panose="020B0604020202020204" pitchFamily="34" charset="0"/>
              </a:rPr>
              <a:t>Mapping chunks of memory to disk files enables a computer to treat secondary memory as though it were main memory.</a:t>
            </a:r>
          </a:p>
          <a:p>
            <a:endParaRPr lang="en-GB" dirty="0"/>
          </a:p>
        </p:txBody>
      </p:sp>
    </p:spTree>
    <p:extLst>
      <p:ext uri="{BB962C8B-B14F-4D97-AF65-F5344CB8AC3E}">
        <p14:creationId xmlns:p14="http://schemas.microsoft.com/office/powerpoint/2010/main" val="95308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C765-0C2E-841B-15B3-8053DBE78A61}"/>
              </a:ext>
            </a:extLst>
          </p:cNvPr>
          <p:cNvSpPr>
            <a:spLocks noGrp="1"/>
          </p:cNvSpPr>
          <p:nvPr>
            <p:ph type="title"/>
          </p:nvPr>
        </p:nvSpPr>
        <p:spPr>
          <a:xfrm>
            <a:off x="1371600" y="685800"/>
            <a:ext cx="9486900" cy="993710"/>
          </a:xfrm>
        </p:spPr>
        <p:txBody>
          <a:bodyPr/>
          <a:lstStyle/>
          <a:p>
            <a:r>
              <a:rPr kumimoji="0" lang="en-US" altLang="en-US" sz="3200" b="0" i="0" u="none" strike="noStrike" cap="none" normalizeH="0" baseline="0" dirty="0">
                <a:ln>
                  <a:noFill/>
                </a:ln>
                <a:solidFill>
                  <a:srgbClr val="000000"/>
                </a:solidFill>
                <a:effectLst/>
                <a:latin typeface="Heebo" panose="020B0604020202020204" pitchFamily="2" charset="-79"/>
              </a:rPr>
              <a:t>Process</a:t>
            </a:r>
            <a:br>
              <a:rPr kumimoji="0" lang="en-US" altLang="en-US" sz="3200" b="0" i="0" u="none" strike="noStrike" cap="none" normalizeH="0" baseline="0" dirty="0">
                <a:ln>
                  <a:noFill/>
                </a:ln>
                <a:solidFill>
                  <a:srgbClr val="000000"/>
                </a:solidFill>
                <a:effectLst/>
                <a:latin typeface="Heebo" panose="020B0604020202020204" pitchFamily="2" charset="-79"/>
              </a:rPr>
            </a:br>
            <a:endParaRPr lang="en-GB" dirty="0"/>
          </a:p>
        </p:txBody>
      </p:sp>
      <p:sp>
        <p:nvSpPr>
          <p:cNvPr id="4" name="Rectangle 1">
            <a:extLst>
              <a:ext uri="{FF2B5EF4-FFF2-40B4-BE49-F238E27FC236}">
                <a16:creationId xmlns:a16="http://schemas.microsoft.com/office/drawing/2014/main" id="{B0274B87-8C0D-0F01-A30A-931A9FFE8F37}"/>
              </a:ext>
            </a:extLst>
          </p:cNvPr>
          <p:cNvSpPr>
            <a:spLocks noGrp="1" noChangeArrowheads="1"/>
          </p:cNvSpPr>
          <p:nvPr>
            <p:ph idx="1"/>
          </p:nvPr>
        </p:nvSpPr>
        <p:spPr bwMode="auto">
          <a:xfrm>
            <a:off x="1371599" y="2689661"/>
            <a:ext cx="979714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3200" b="0" i="0" u="none" strike="noStrike" cap="none" normalizeH="0" baseline="0" dirty="0">
                <a:ln>
                  <a:noFill/>
                </a:ln>
                <a:solidFill>
                  <a:srgbClr val="000000"/>
                </a:solidFill>
                <a:effectLst/>
                <a:latin typeface="Nunito" panose="020B0604020202020204" pitchFamily="2" charset="0"/>
              </a:rPr>
              <a:t>A process is basically a program in execution. The execution of a process must progress in a sequential fashion.</a:t>
            </a:r>
            <a:endParaRPr kumimoji="0" lang="en-US" altLang="en-US" sz="1600" b="0" i="0" u="none" strike="noStrike" cap="none" normalizeH="0" baseline="0" dirty="0">
              <a:ln>
                <a:noFill/>
              </a:ln>
              <a:solidFill>
                <a:schemeClr val="tx1"/>
              </a:solidFill>
              <a:effectLst/>
            </a:endParaRPr>
          </a:p>
          <a:p>
            <a:pPr>
              <a:buSzTx/>
              <a:buFont typeface="Wingdings" panose="05000000000000000000" pitchFamily="2" charset="2"/>
              <a:buChar char="§"/>
            </a:pPr>
            <a:r>
              <a:rPr lang="en-US" altLang="en-US" sz="3200" dirty="0">
                <a:solidFill>
                  <a:srgbClr val="000000"/>
                </a:solidFill>
                <a:latin typeface="Nunito" panose="020B0604020202020204" pitchFamily="2" charset="0"/>
              </a:rPr>
              <a:t>A process is defined as an entity which represents the basic unit of work to be implemented in the system. </a:t>
            </a:r>
          </a:p>
        </p:txBody>
      </p:sp>
    </p:spTree>
    <p:extLst>
      <p:ext uri="{BB962C8B-B14F-4D97-AF65-F5344CB8AC3E}">
        <p14:creationId xmlns:p14="http://schemas.microsoft.com/office/powerpoint/2010/main" val="294706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224D-C14F-CA77-DEAE-DE18076A92DA}"/>
              </a:ext>
            </a:extLst>
          </p:cNvPr>
          <p:cNvSpPr>
            <a:spLocks noGrp="1"/>
          </p:cNvSpPr>
          <p:nvPr>
            <p:ph type="title"/>
          </p:nvPr>
        </p:nvSpPr>
        <p:spPr/>
        <p:txBody>
          <a:bodyPr/>
          <a:lstStyle/>
          <a:p>
            <a:r>
              <a:rPr lang="en-GB" b="0" i="0" dirty="0">
                <a:solidFill>
                  <a:srgbClr val="000000"/>
                </a:solidFill>
                <a:effectLst/>
                <a:latin typeface="Heebo" pitchFamily="2" charset="-79"/>
                <a:cs typeface="Heebo" pitchFamily="2" charset="-79"/>
              </a:rPr>
              <a:t>Process Life Cycle</a:t>
            </a:r>
            <a:br>
              <a:rPr lang="en-GB" b="0" i="0" dirty="0">
                <a:solidFill>
                  <a:srgbClr val="000000"/>
                </a:solidFill>
                <a:effectLst/>
                <a:latin typeface="Heebo" pitchFamily="2" charset="-79"/>
                <a:cs typeface="Heebo" pitchFamily="2" charset="-79"/>
              </a:rPr>
            </a:br>
            <a:endParaRPr lang="en-GB" dirty="0"/>
          </a:p>
        </p:txBody>
      </p:sp>
      <p:sp>
        <p:nvSpPr>
          <p:cNvPr id="3" name="Content Placeholder 2">
            <a:extLst>
              <a:ext uri="{FF2B5EF4-FFF2-40B4-BE49-F238E27FC236}">
                <a16:creationId xmlns:a16="http://schemas.microsoft.com/office/drawing/2014/main" id="{60620C2F-809E-8642-C207-B7864523B226}"/>
              </a:ext>
            </a:extLst>
          </p:cNvPr>
          <p:cNvSpPr>
            <a:spLocks noGrp="1"/>
          </p:cNvSpPr>
          <p:nvPr>
            <p:ph idx="1"/>
          </p:nvPr>
        </p:nvSpPr>
        <p:spPr/>
        <p:txBody>
          <a:bodyPr/>
          <a:lstStyle/>
          <a:p>
            <a:r>
              <a:rPr lang="en-IN" b="0" i="0" dirty="0">
                <a:solidFill>
                  <a:srgbClr val="000000"/>
                </a:solidFill>
                <a:effectLst/>
                <a:latin typeface="Nunito" pitchFamily="2" charset="0"/>
              </a:rPr>
              <a:t>When a process executes, it passes through different states. These stages may differ in different operating systems, and the names of these states are also not standardized.</a:t>
            </a:r>
            <a:endParaRPr lang="en-GB" dirty="0"/>
          </a:p>
        </p:txBody>
      </p:sp>
    </p:spTree>
    <p:extLst>
      <p:ext uri="{BB962C8B-B14F-4D97-AF65-F5344CB8AC3E}">
        <p14:creationId xmlns:p14="http://schemas.microsoft.com/office/powerpoint/2010/main" val="344101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6159-9553-2B6E-790B-FF762782EDBC}"/>
              </a:ext>
            </a:extLst>
          </p:cNvPr>
          <p:cNvSpPr>
            <a:spLocks noGrp="1"/>
          </p:cNvSpPr>
          <p:nvPr>
            <p:ph type="title"/>
          </p:nvPr>
        </p:nvSpPr>
        <p:spPr>
          <a:xfrm>
            <a:off x="1371600" y="685800"/>
            <a:ext cx="9486900" cy="219075"/>
          </a:xfrm>
        </p:spPr>
        <p:txBody>
          <a:bodyPr>
            <a:normAutofit fontScale="90000"/>
          </a:bodyPr>
          <a:lstStyle/>
          <a:p>
            <a:endParaRPr lang="en-GB" dirty="0"/>
          </a:p>
        </p:txBody>
      </p:sp>
      <p:graphicFrame>
        <p:nvGraphicFramePr>
          <p:cNvPr id="4" name="Content Placeholder 3">
            <a:extLst>
              <a:ext uri="{FF2B5EF4-FFF2-40B4-BE49-F238E27FC236}">
                <a16:creationId xmlns:a16="http://schemas.microsoft.com/office/drawing/2014/main" id="{6943CAC3-B119-E0CE-453B-728B593E8305}"/>
              </a:ext>
            </a:extLst>
          </p:cNvPr>
          <p:cNvGraphicFramePr>
            <a:graphicFrameLocks noGrp="1"/>
          </p:cNvGraphicFramePr>
          <p:nvPr>
            <p:ph idx="1"/>
            <p:extLst>
              <p:ext uri="{D42A27DB-BD31-4B8C-83A1-F6EECF244321}">
                <p14:modId xmlns:p14="http://schemas.microsoft.com/office/powerpoint/2010/main" val="2720799786"/>
              </p:ext>
            </p:extLst>
          </p:nvPr>
        </p:nvGraphicFramePr>
        <p:xfrm>
          <a:off x="666750" y="990600"/>
          <a:ext cx="10286999" cy="5629577"/>
        </p:xfrm>
        <a:graphic>
          <a:graphicData uri="http://schemas.openxmlformats.org/drawingml/2006/table">
            <a:tbl>
              <a:tblPr/>
              <a:tblGrid>
                <a:gridCol w="654635">
                  <a:extLst>
                    <a:ext uri="{9D8B030D-6E8A-4147-A177-3AD203B41FA5}">
                      <a16:colId xmlns:a16="http://schemas.microsoft.com/office/drawing/2014/main" val="571752558"/>
                    </a:ext>
                  </a:extLst>
                </a:gridCol>
                <a:gridCol w="9632364">
                  <a:extLst>
                    <a:ext uri="{9D8B030D-6E8A-4147-A177-3AD203B41FA5}">
                      <a16:colId xmlns:a16="http://schemas.microsoft.com/office/drawing/2014/main" val="647345299"/>
                    </a:ext>
                  </a:extLst>
                </a:gridCol>
              </a:tblGrid>
              <a:tr h="441302">
                <a:tc>
                  <a:txBody>
                    <a:bodyPr/>
                    <a:lstStyle/>
                    <a:p>
                      <a:pPr algn="l" fontAlgn="t"/>
                      <a:r>
                        <a:rPr lang="en-GB" sz="2000">
                          <a:effectLst/>
                        </a:rPr>
                        <a:t>S.N.</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2000" dirty="0">
                          <a:effectLst/>
                        </a:rPr>
                        <a:t>State &amp; Description</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22301195"/>
                  </a:ext>
                </a:extLst>
              </a:tr>
              <a:tr h="621833">
                <a:tc>
                  <a:txBody>
                    <a:bodyPr/>
                    <a:lstStyle/>
                    <a:p>
                      <a:pPr fontAlgn="t"/>
                      <a:r>
                        <a:rPr lang="en-GB" sz="2000">
                          <a:effectLst/>
                        </a:rPr>
                        <a:t>1</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IN" sz="2000" b="1">
                          <a:solidFill>
                            <a:srgbClr val="000000"/>
                          </a:solidFill>
                          <a:effectLst/>
                        </a:rPr>
                        <a:t>Start</a:t>
                      </a:r>
                      <a:endParaRPr lang="en-IN" sz="2000">
                        <a:solidFill>
                          <a:srgbClr val="000000"/>
                        </a:solidFill>
                        <a:effectLst/>
                      </a:endParaRPr>
                    </a:p>
                    <a:p>
                      <a:pPr algn="just" fontAlgn="t"/>
                      <a:r>
                        <a:rPr lang="en-IN" sz="2000">
                          <a:solidFill>
                            <a:srgbClr val="000000"/>
                          </a:solidFill>
                          <a:effectLst/>
                        </a:rPr>
                        <a:t>This is the initial state when a process is first started/created.</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6415350"/>
                  </a:ext>
                </a:extLst>
              </a:tr>
              <a:tr h="1524496">
                <a:tc>
                  <a:txBody>
                    <a:bodyPr/>
                    <a:lstStyle/>
                    <a:p>
                      <a:pPr fontAlgn="t"/>
                      <a:r>
                        <a:rPr lang="en-GB" sz="2000">
                          <a:effectLst/>
                        </a:rPr>
                        <a:t>2</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IN" sz="2000" b="1">
                          <a:solidFill>
                            <a:srgbClr val="000000"/>
                          </a:solidFill>
                          <a:effectLst/>
                        </a:rPr>
                        <a:t>Ready</a:t>
                      </a:r>
                      <a:endParaRPr lang="en-IN" sz="2000">
                        <a:solidFill>
                          <a:srgbClr val="000000"/>
                        </a:solidFill>
                        <a:effectLst/>
                      </a:endParaRPr>
                    </a:p>
                    <a:p>
                      <a:pPr algn="just" fontAlgn="t"/>
                      <a:r>
                        <a:rPr lang="en-IN" sz="2000">
                          <a:solidFill>
                            <a:srgbClr val="000000"/>
                          </a:solidFill>
                          <a:effectLst/>
                        </a:rPr>
                        <a:t>The process is waiting to be assigned to a processor. Ready processes are waiting to have the processor allocated to them by the operating system so that they can run. Process may come into this state after </a:t>
                      </a:r>
                      <a:r>
                        <a:rPr lang="en-IN" sz="2000" b="1">
                          <a:solidFill>
                            <a:srgbClr val="000000"/>
                          </a:solidFill>
                          <a:effectLst/>
                        </a:rPr>
                        <a:t>Start</a:t>
                      </a:r>
                      <a:r>
                        <a:rPr lang="en-IN" sz="2000">
                          <a:solidFill>
                            <a:srgbClr val="000000"/>
                          </a:solidFill>
                          <a:effectLst/>
                        </a:rPr>
                        <a:t> state or while running it by but interrupted by the scheduler to assign CPU to some other process.</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1525084"/>
                  </a:ext>
                </a:extLst>
              </a:tr>
              <a:tr h="802366">
                <a:tc>
                  <a:txBody>
                    <a:bodyPr/>
                    <a:lstStyle/>
                    <a:p>
                      <a:pPr fontAlgn="t"/>
                      <a:r>
                        <a:rPr lang="en-GB" sz="2000">
                          <a:effectLst/>
                        </a:rPr>
                        <a:t>3</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IN" sz="2000" b="1">
                          <a:solidFill>
                            <a:srgbClr val="000000"/>
                          </a:solidFill>
                          <a:effectLst/>
                        </a:rPr>
                        <a:t>Running</a:t>
                      </a:r>
                      <a:endParaRPr lang="en-IN" sz="2000">
                        <a:solidFill>
                          <a:srgbClr val="000000"/>
                        </a:solidFill>
                        <a:effectLst/>
                      </a:endParaRPr>
                    </a:p>
                    <a:p>
                      <a:pPr algn="just" fontAlgn="t"/>
                      <a:r>
                        <a:rPr lang="en-IN" sz="2000">
                          <a:solidFill>
                            <a:srgbClr val="000000"/>
                          </a:solidFill>
                          <a:effectLst/>
                        </a:rPr>
                        <a:t>Once the process has been assigned to a processor by the OS scheduler, the process state is set to running and the processor executes its instructions.</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79816895"/>
                  </a:ext>
                </a:extLst>
              </a:tr>
              <a:tr h="802366">
                <a:tc>
                  <a:txBody>
                    <a:bodyPr/>
                    <a:lstStyle/>
                    <a:p>
                      <a:pPr fontAlgn="t"/>
                      <a:r>
                        <a:rPr lang="en-GB" sz="2000">
                          <a:effectLst/>
                        </a:rPr>
                        <a:t>4</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effectLst/>
                        </a:rPr>
                        <a:t>Waiting</a:t>
                      </a:r>
                      <a:endParaRPr lang="en-IN" sz="2000" dirty="0">
                        <a:solidFill>
                          <a:srgbClr val="000000"/>
                        </a:solidFill>
                        <a:effectLst/>
                      </a:endParaRPr>
                    </a:p>
                    <a:p>
                      <a:pPr algn="just" fontAlgn="t"/>
                      <a:r>
                        <a:rPr lang="en-IN" sz="2000" dirty="0">
                          <a:solidFill>
                            <a:srgbClr val="000000"/>
                          </a:solidFill>
                          <a:effectLst/>
                        </a:rPr>
                        <a:t>Process moves into the waiting state if it needs to wait for a resource, such as waiting for user input, or waiting for a file to become available.</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91436695"/>
                  </a:ext>
                </a:extLst>
              </a:tr>
              <a:tr h="982899">
                <a:tc>
                  <a:txBody>
                    <a:bodyPr/>
                    <a:lstStyle/>
                    <a:p>
                      <a:pPr fontAlgn="t"/>
                      <a:r>
                        <a:rPr lang="en-GB" sz="2000">
                          <a:effectLst/>
                        </a:rPr>
                        <a:t>5</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IN" sz="2000" b="1" dirty="0">
                          <a:solidFill>
                            <a:srgbClr val="000000"/>
                          </a:solidFill>
                          <a:effectLst/>
                        </a:rPr>
                        <a:t>Terminated or Exit</a:t>
                      </a:r>
                      <a:endParaRPr lang="en-IN" sz="2000" dirty="0">
                        <a:solidFill>
                          <a:srgbClr val="000000"/>
                        </a:solidFill>
                        <a:effectLst/>
                      </a:endParaRPr>
                    </a:p>
                    <a:p>
                      <a:pPr algn="just" fontAlgn="t"/>
                      <a:r>
                        <a:rPr lang="en-IN" sz="2000" dirty="0">
                          <a:solidFill>
                            <a:srgbClr val="000000"/>
                          </a:solidFill>
                          <a:effectLst/>
                        </a:rPr>
                        <a:t>Once the process finishes its execution, or it is terminated by the operating system, it is moved to the terminated state where it waits to be removed from main memory.</a:t>
                      </a:r>
                    </a:p>
                  </a:txBody>
                  <a:tcPr marL="30372" marR="30372" marT="30372" marB="3037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30283611"/>
                  </a:ext>
                </a:extLst>
              </a:tr>
            </a:tbl>
          </a:graphicData>
        </a:graphic>
      </p:graphicFrame>
    </p:spTree>
    <p:extLst>
      <p:ext uri="{BB962C8B-B14F-4D97-AF65-F5344CB8AC3E}">
        <p14:creationId xmlns:p14="http://schemas.microsoft.com/office/powerpoint/2010/main" val="342945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B958-80A0-F87D-90C7-8561C737BAF8}"/>
              </a:ext>
            </a:extLst>
          </p:cNvPr>
          <p:cNvSpPr>
            <a:spLocks noGrp="1"/>
          </p:cNvSpPr>
          <p:nvPr>
            <p:ph type="title"/>
          </p:nvPr>
        </p:nvSpPr>
        <p:spPr/>
        <p:txBody>
          <a:bodyPr/>
          <a:lstStyle/>
          <a:p>
            <a:endParaRPr lang="en-GB"/>
          </a:p>
        </p:txBody>
      </p:sp>
      <p:pic>
        <p:nvPicPr>
          <p:cNvPr id="4098" name="Picture 2" descr="Process States">
            <a:extLst>
              <a:ext uri="{FF2B5EF4-FFF2-40B4-BE49-F238E27FC236}">
                <a16:creationId xmlns:a16="http://schemas.microsoft.com/office/drawing/2014/main" id="{E2DBF63D-8FBB-40DD-4088-FA06EE60C5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8775" y="2257425"/>
            <a:ext cx="9229725" cy="323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78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5DBD-A215-463E-9629-C31639870ACB}"/>
              </a:ext>
            </a:extLst>
          </p:cNvPr>
          <p:cNvSpPr>
            <a:spLocks noGrp="1"/>
          </p:cNvSpPr>
          <p:nvPr>
            <p:ph type="title"/>
          </p:nvPr>
        </p:nvSpPr>
        <p:spPr>
          <a:xfrm>
            <a:off x="1371600" y="685800"/>
            <a:ext cx="9486900" cy="387220"/>
          </a:xfrm>
        </p:spPr>
        <p:txBody>
          <a:bodyPr>
            <a:normAutofit fontScale="90000"/>
          </a:bodyPr>
          <a:lstStyle/>
          <a:p>
            <a:r>
              <a:rPr lang="en-GB" dirty="0"/>
              <a:t>PCB</a:t>
            </a:r>
          </a:p>
        </p:txBody>
      </p:sp>
      <p:sp>
        <p:nvSpPr>
          <p:cNvPr id="3" name="Content Placeholder 2">
            <a:extLst>
              <a:ext uri="{FF2B5EF4-FFF2-40B4-BE49-F238E27FC236}">
                <a16:creationId xmlns:a16="http://schemas.microsoft.com/office/drawing/2014/main" id="{54CFC196-81C0-A419-CBD2-D797F4CD83F0}"/>
              </a:ext>
            </a:extLst>
          </p:cNvPr>
          <p:cNvSpPr>
            <a:spLocks noGrp="1"/>
          </p:cNvSpPr>
          <p:nvPr>
            <p:ph idx="1"/>
          </p:nvPr>
        </p:nvSpPr>
        <p:spPr>
          <a:xfrm>
            <a:off x="1371599" y="1073020"/>
            <a:ext cx="9486901" cy="5099181"/>
          </a:xfrm>
        </p:spPr>
        <p:txBody>
          <a:bodyPr>
            <a:normAutofit lnSpcReduction="10000"/>
          </a:bodyPr>
          <a:lstStyle/>
          <a:p>
            <a:r>
              <a:rPr lang="en-IN" dirty="0"/>
              <a:t>While creating a process the operating system performs several operations. To identify the processes, it assigns a process identification number (PID) to each process.</a:t>
            </a:r>
          </a:p>
          <a:p>
            <a:r>
              <a:rPr lang="en-IN" dirty="0"/>
              <a:t> As the operating system supports multi-programming, it needs to keep track of all the processes. For this task, the process control block (PCB) is used to track the process’s execution status.</a:t>
            </a:r>
          </a:p>
          <a:p>
            <a:r>
              <a:rPr lang="en-IN" dirty="0"/>
              <a:t> Each block of memory contains information about the process state, program counter, stack pointer, status of opened files, scheduling algorithms, etc.</a:t>
            </a:r>
          </a:p>
          <a:p>
            <a:r>
              <a:rPr lang="en-IN" dirty="0"/>
              <a:t> All these information is required and must be saved when the process is switched from one state to another. </a:t>
            </a:r>
          </a:p>
          <a:p>
            <a:r>
              <a:rPr lang="en-IN" dirty="0"/>
              <a:t>When the process makes a transition from one state to another, the operating system must update information in the process’s PCB.</a:t>
            </a:r>
            <a:endParaRPr lang="en-GB" dirty="0"/>
          </a:p>
        </p:txBody>
      </p:sp>
    </p:spTree>
    <p:extLst>
      <p:ext uri="{BB962C8B-B14F-4D97-AF65-F5344CB8AC3E}">
        <p14:creationId xmlns:p14="http://schemas.microsoft.com/office/powerpoint/2010/main" val="1424986399"/>
      </p:ext>
    </p:extLst>
  </p:cSld>
  <p:clrMapOvr>
    <a:masterClrMapping/>
  </p:clrMapOvr>
</p:sld>
</file>

<file path=ppt/theme/theme1.xml><?xml version="1.0" encoding="utf-8"?>
<a:theme xmlns:a="http://schemas.openxmlformats.org/drawingml/2006/main" name="ClassicFrameVTI">
  <a:themeElements>
    <a:clrScheme name="AnalogousFromLightSeedLeftStep">
      <a:dk1>
        <a:srgbClr val="000000"/>
      </a:dk1>
      <a:lt1>
        <a:srgbClr val="FFFFFF"/>
      </a:lt1>
      <a:dk2>
        <a:srgbClr val="223A3B"/>
      </a:dk2>
      <a:lt2>
        <a:srgbClr val="E8E5E2"/>
      </a:lt2>
      <a:accent1>
        <a:srgbClr val="57A7EC"/>
      </a:accent1>
      <a:accent2>
        <a:srgbClr val="33B3BA"/>
      </a:accent2>
      <a:accent3>
        <a:srgbClr val="33B585"/>
      </a:accent3>
      <a:accent4>
        <a:srgbClr val="2EB94C"/>
      </a:accent4>
      <a:accent5>
        <a:srgbClr val="4FB934"/>
      </a:accent5>
      <a:accent6>
        <a:srgbClr val="83B03A"/>
      </a:accent6>
      <a:hlink>
        <a:srgbClr val="A07C5D"/>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108</TotalTime>
  <Words>2380</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erdana</vt:lpstr>
      <vt:lpstr>Gill Sans MT</vt:lpstr>
      <vt:lpstr>Goudy Old Style</vt:lpstr>
      <vt:lpstr>Heebo</vt:lpstr>
      <vt:lpstr>inter-bold</vt:lpstr>
      <vt:lpstr>inter-regular</vt:lpstr>
      <vt:lpstr>Noto Sans</vt:lpstr>
      <vt:lpstr>Nunito</vt:lpstr>
      <vt:lpstr>Wingdings</vt:lpstr>
      <vt:lpstr>ClassicFrameVTI</vt:lpstr>
      <vt:lpstr>IMPORTSNT QUESTIONS- OPERATING SYSTEM</vt:lpstr>
      <vt:lpstr>What is difference between an OS and kernel?</vt:lpstr>
      <vt:lpstr>PowerPoint Presentation</vt:lpstr>
      <vt:lpstr>virtual memory </vt:lpstr>
      <vt:lpstr>Process </vt:lpstr>
      <vt:lpstr>Process Life Cycle </vt:lpstr>
      <vt:lpstr>PowerPoint Presentation</vt:lpstr>
      <vt:lpstr>PowerPoint Presentation</vt:lpstr>
      <vt:lpstr>PCB</vt:lpstr>
      <vt:lpstr>PowerPoint Presentation</vt:lpstr>
      <vt:lpstr>how would you explain the concept of memory to a layman</vt:lpstr>
      <vt:lpstr>What is main memory explain with example?</vt:lpstr>
      <vt:lpstr>What are deadlocks?</vt:lpstr>
      <vt:lpstr>PowerPoint Presentation</vt:lpstr>
      <vt:lpstr>Conditions for Deadlock</vt:lpstr>
      <vt:lpstr>What is Thread? </vt:lpstr>
      <vt:lpstr>PowerPoint Presentation</vt:lpstr>
      <vt:lpstr>Multithreading Models </vt:lpstr>
      <vt:lpstr>What is Interrupt in OS? </vt:lpstr>
      <vt:lpstr>DEFRAGMENTATION</vt:lpstr>
      <vt:lpstr>Types Of Fragmentation : </vt:lpstr>
      <vt:lpstr>Difference between multiprocessing and multithreading </vt:lpstr>
      <vt:lpstr>DIFFERENCE BETWEEN PAGING AND SEGMENTATION</vt:lpstr>
      <vt:lpstr>System 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IMPORTSNT QUESTIONS- OPERATING SYSTEM</dc:title>
  <dc:creator>Himanshu Kaushesh</dc:creator>
  <cp:lastModifiedBy>Himanshu Kaushesh</cp:lastModifiedBy>
  <cp:revision>1</cp:revision>
  <dcterms:created xsi:type="dcterms:W3CDTF">2022-07-13T03:59:40Z</dcterms:created>
  <dcterms:modified xsi:type="dcterms:W3CDTF">2022-07-13T05:47:41Z</dcterms:modified>
</cp:coreProperties>
</file>