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8" r:id="rId2"/>
    <p:sldId id="259"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14103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DCE47-F397-4A07-9690-65E9D39F23A2}" type="datetimeFigureOut">
              <a:rPr lang="en-IN" smtClean="0"/>
              <a:t>12-02-2022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190073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3431790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4319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2850812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27548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3469246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632438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207149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245274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412310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ADCE47-F397-4A07-9690-65E9D39F23A2}" type="datetimeFigureOut">
              <a:rPr lang="en-IN" smtClean="0"/>
              <a:t>12-02-2022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91746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DCE47-F397-4A07-9690-65E9D39F23A2}" type="datetimeFigureOut">
              <a:rPr lang="en-IN" smtClean="0"/>
              <a:t>12-02-2022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339514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184881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370900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BADCE47-F397-4A07-9690-65E9D39F23A2}" type="datetimeFigureOut">
              <a:rPr lang="en-IN" smtClean="0"/>
              <a:t>12-02-2022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359943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DCE47-F397-4A07-9690-65E9D39F23A2}" type="datetimeFigureOut">
              <a:rPr lang="en-IN" smtClean="0"/>
              <a:t>12-02-2022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7D1F1-8BF2-4E21-8EAD-93F6B4374CF7}" type="slidenum">
              <a:rPr lang="en-IN" smtClean="0"/>
              <a:t>‹#›</a:t>
            </a:fld>
            <a:endParaRPr lang="en-IN"/>
          </a:p>
        </p:txBody>
      </p:sp>
    </p:spTree>
    <p:extLst>
      <p:ext uri="{BB962C8B-B14F-4D97-AF65-F5344CB8AC3E}">
        <p14:creationId xmlns:p14="http://schemas.microsoft.com/office/powerpoint/2010/main" val="41318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ADCE47-F397-4A07-9690-65E9D39F23A2}" type="datetimeFigureOut">
              <a:rPr lang="en-IN" smtClean="0"/>
              <a:t>12-02-2022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27D1F1-8BF2-4E21-8EAD-93F6B4374CF7}" type="slidenum">
              <a:rPr lang="en-IN" smtClean="0"/>
              <a:t>‹#›</a:t>
            </a:fld>
            <a:endParaRPr lang="en-IN"/>
          </a:p>
        </p:txBody>
      </p:sp>
    </p:spTree>
    <p:extLst>
      <p:ext uri="{BB962C8B-B14F-4D97-AF65-F5344CB8AC3E}">
        <p14:creationId xmlns:p14="http://schemas.microsoft.com/office/powerpoint/2010/main" val="226413553"/>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241F-C68D-4F28-9E82-CC3EDADF329A}"/>
              </a:ext>
            </a:extLst>
          </p:cNvPr>
          <p:cNvSpPr>
            <a:spLocks noGrp="1"/>
          </p:cNvSpPr>
          <p:nvPr>
            <p:ph type="title"/>
          </p:nvPr>
        </p:nvSpPr>
        <p:spPr>
          <a:xfrm>
            <a:off x="379379" y="1347663"/>
            <a:ext cx="11167353" cy="1400530"/>
          </a:xfrm>
        </p:spPr>
        <p:txBody>
          <a:bodyPr>
            <a:normAutofit/>
          </a:bodyPr>
          <a:lstStyle/>
          <a:p>
            <a:pPr algn="ctr"/>
            <a:r>
              <a:rPr lang="en-US" sz="2700" dirty="0">
                <a:latin typeface="Arial Black" panose="020B0A04020102020204" pitchFamily="34" charset="0"/>
              </a:rPr>
              <a:t>CLUSTERING TECHNIQUES – ML BASED UNSUPERVISED</a:t>
            </a:r>
            <a:br>
              <a:rPr lang="en-US" sz="2700" dirty="0">
                <a:latin typeface="Arial Black" panose="020B0A04020102020204" pitchFamily="34" charset="0"/>
              </a:rPr>
            </a:br>
            <a:r>
              <a:rPr lang="en-US" sz="2700" dirty="0">
                <a:latin typeface="Arial Black" panose="020B0A04020102020204" pitchFamily="34" charset="0"/>
              </a:rPr>
              <a:t>HIERARCHICAL CLUSTERING</a:t>
            </a:r>
            <a:endParaRPr lang="en-IN" sz="27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B58FA8D-E74D-499F-830C-2A34C876030B}"/>
              </a:ext>
            </a:extLst>
          </p:cNvPr>
          <p:cNvSpPr>
            <a:spLocks noGrp="1"/>
          </p:cNvSpPr>
          <p:nvPr>
            <p:ph idx="1"/>
          </p:nvPr>
        </p:nvSpPr>
        <p:spPr>
          <a:xfrm>
            <a:off x="838200" y="2898842"/>
            <a:ext cx="10515600" cy="2986966"/>
          </a:xfrm>
        </p:spPr>
        <p:txBody>
          <a:bodyPr>
            <a:normAutofit/>
          </a:bodyPr>
          <a:lstStyle/>
          <a:p>
            <a:pPr marL="0" indent="0" algn="ctr">
              <a:buNone/>
            </a:pPr>
            <a:r>
              <a:rPr lang="en-US" sz="3000" dirty="0"/>
              <a:t>GROUP MEMBERS</a:t>
            </a:r>
          </a:p>
          <a:p>
            <a:pPr marL="0" indent="0" algn="ctr">
              <a:buNone/>
            </a:pPr>
            <a:r>
              <a:rPr lang="en-US" sz="3000" dirty="0" err="1"/>
              <a:t>Namburu</a:t>
            </a:r>
            <a:r>
              <a:rPr lang="en-US" sz="3000" dirty="0"/>
              <a:t> Veera Venkata Vimal Aditya(20CE30019)</a:t>
            </a:r>
          </a:p>
          <a:p>
            <a:pPr marL="0" indent="0" algn="ctr">
              <a:buNone/>
            </a:pPr>
            <a:r>
              <a:rPr lang="en-US" sz="3000" dirty="0"/>
              <a:t>Rohit Raj (20CE30022)</a:t>
            </a:r>
          </a:p>
          <a:p>
            <a:pPr marL="0" indent="0" algn="ctr">
              <a:buNone/>
            </a:pPr>
            <a:r>
              <a:rPr lang="en-US" sz="3000" dirty="0"/>
              <a:t>Sagar Meena (20CE30023)</a:t>
            </a:r>
          </a:p>
          <a:p>
            <a:pPr marL="0" indent="0">
              <a:buNone/>
            </a:pPr>
            <a:endParaRPr lang="en-IN" dirty="0"/>
          </a:p>
        </p:txBody>
      </p:sp>
    </p:spTree>
    <p:extLst>
      <p:ext uri="{BB962C8B-B14F-4D97-AF65-F5344CB8AC3E}">
        <p14:creationId xmlns:p14="http://schemas.microsoft.com/office/powerpoint/2010/main" val="929553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39E1-BC3C-475E-A5B1-68B3F8FB8F06}"/>
              </a:ext>
            </a:extLst>
          </p:cNvPr>
          <p:cNvSpPr>
            <a:spLocks noGrp="1"/>
          </p:cNvSpPr>
          <p:nvPr>
            <p:ph type="title"/>
          </p:nvPr>
        </p:nvSpPr>
        <p:spPr>
          <a:xfrm>
            <a:off x="412647" y="579177"/>
            <a:ext cx="8877268" cy="6006448"/>
          </a:xfrm>
        </p:spPr>
        <p:txBody>
          <a:bodyPr>
            <a:normAutofit/>
          </a:bodyPr>
          <a:lstStyle/>
          <a:p>
            <a:r>
              <a:rPr lang="en-US" sz="2800" dirty="0"/>
              <a:t>Similarly, Distance between (P3, P6) and P2 = 0.15 </a:t>
            </a:r>
            <a:br>
              <a:rPr lang="en-US" sz="2800" dirty="0"/>
            </a:br>
            <a:r>
              <a:rPr lang="en-US" sz="2800" dirty="0"/>
              <a:t>			  Distance between (P3, P6) and P4 = 0.15</a:t>
            </a:r>
            <a:br>
              <a:rPr lang="en-US" sz="2800" dirty="0"/>
            </a:br>
            <a:r>
              <a:rPr lang="en-US" sz="2800" dirty="0"/>
              <a:t>			  Distance between (P3, P6) and P5 = 0.28</a:t>
            </a:r>
            <a:br>
              <a:rPr lang="en-US" sz="2800" dirty="0"/>
            </a:br>
            <a:br>
              <a:rPr lang="en-US" sz="2800" dirty="0"/>
            </a:br>
            <a:r>
              <a:rPr lang="en-US" sz="2800" dirty="0"/>
              <a:t>So, now the new distance matrix is </a:t>
            </a:r>
            <a:br>
              <a:rPr lang="en-US" sz="2800" dirty="0"/>
            </a:br>
            <a:r>
              <a:rPr lang="en-US" sz="2800" dirty="0"/>
              <a:t>updated as shown and we have to </a:t>
            </a:r>
            <a:br>
              <a:rPr lang="en-US" sz="2800" dirty="0"/>
            </a:br>
            <a:r>
              <a:rPr lang="en-US" sz="2800" dirty="0"/>
              <a:t>find the least distance in this matrix.</a:t>
            </a:r>
            <a:br>
              <a:rPr lang="en-US" sz="2800" dirty="0"/>
            </a:br>
            <a:r>
              <a:rPr lang="en-US" sz="2800" dirty="0"/>
              <a:t>Here, distance between P2 and P5 is </a:t>
            </a:r>
            <a:br>
              <a:rPr lang="en-US" sz="2800" dirty="0"/>
            </a:br>
            <a:r>
              <a:rPr lang="en-US" sz="2800" dirty="0"/>
              <a:t>the least and combined into one </a:t>
            </a:r>
            <a:br>
              <a:rPr lang="en-US" sz="2800" dirty="0"/>
            </a:br>
            <a:r>
              <a:rPr lang="en-US" sz="2800" dirty="0"/>
              <a:t>cluster.</a:t>
            </a:r>
            <a:br>
              <a:rPr lang="en-US" sz="2800" dirty="0"/>
            </a:br>
            <a:endParaRPr lang="en-IN" sz="2800" dirty="0"/>
          </a:p>
        </p:txBody>
      </p:sp>
      <p:pic>
        <p:nvPicPr>
          <p:cNvPr id="4" name="Picture 3">
            <a:extLst>
              <a:ext uri="{FF2B5EF4-FFF2-40B4-BE49-F238E27FC236}">
                <a16:creationId xmlns:a16="http://schemas.microsoft.com/office/drawing/2014/main" id="{0FBBCA54-00E9-4EB9-8749-2FE48FB9F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235" y="2057817"/>
            <a:ext cx="3960336" cy="2027801"/>
          </a:xfrm>
          <a:prstGeom prst="rect">
            <a:avLst/>
          </a:prstGeom>
        </p:spPr>
      </p:pic>
      <p:pic>
        <p:nvPicPr>
          <p:cNvPr id="6" name="Picture 5">
            <a:extLst>
              <a:ext uri="{FF2B5EF4-FFF2-40B4-BE49-F238E27FC236}">
                <a16:creationId xmlns:a16="http://schemas.microsoft.com/office/drawing/2014/main" id="{EA1AB106-5D0B-4F51-A250-8CD32A182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234" y="4377931"/>
            <a:ext cx="3960335" cy="2207694"/>
          </a:xfrm>
          <a:prstGeom prst="rect">
            <a:avLst/>
          </a:prstGeom>
        </p:spPr>
      </p:pic>
    </p:spTree>
    <p:extLst>
      <p:ext uri="{BB962C8B-B14F-4D97-AF65-F5344CB8AC3E}">
        <p14:creationId xmlns:p14="http://schemas.microsoft.com/office/powerpoint/2010/main" val="67722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BAA04-18F2-4D22-BA9B-F39920267022}"/>
              </a:ext>
            </a:extLst>
          </p:cNvPr>
          <p:cNvSpPr txBox="1"/>
          <p:nvPr/>
        </p:nvSpPr>
        <p:spPr>
          <a:xfrm>
            <a:off x="690664" y="1381327"/>
            <a:ext cx="9338553" cy="3539430"/>
          </a:xfrm>
          <a:prstGeom prst="rect">
            <a:avLst/>
          </a:prstGeom>
          <a:noFill/>
        </p:spPr>
        <p:txBody>
          <a:bodyPr wrap="square" rtlCol="0">
            <a:spAutoFit/>
          </a:bodyPr>
          <a:lstStyle/>
          <a:p>
            <a:r>
              <a:rPr lang="en-US" sz="2800" dirty="0"/>
              <a:t>We again find the distance between (P2, P5) cluster and other clusters to update the distance matrix.</a:t>
            </a:r>
          </a:p>
          <a:p>
            <a:endParaRPr lang="en-US" sz="2800" dirty="0"/>
          </a:p>
          <a:p>
            <a:r>
              <a:rPr lang="en-US" sz="2800" dirty="0"/>
              <a:t>Dist. between (P2, P5) and P1 = Min of dist. Between P2 and P1 and between P5 and P1 =  0.23</a:t>
            </a:r>
          </a:p>
          <a:p>
            <a:endParaRPr lang="en-US" sz="2800" dirty="0"/>
          </a:p>
          <a:p>
            <a:r>
              <a:rPr lang="en-US" sz="2800" dirty="0"/>
              <a:t>Similarly, Dist. Between (P2, P5) and (P3, P6) = 0.15</a:t>
            </a:r>
          </a:p>
          <a:p>
            <a:r>
              <a:rPr lang="en-US" sz="2800" dirty="0"/>
              <a:t>		 	  Dist. Between (P2, P5) and P4 = 0.20</a:t>
            </a:r>
            <a:endParaRPr lang="en-IN" sz="2800" dirty="0"/>
          </a:p>
        </p:txBody>
      </p:sp>
    </p:spTree>
    <p:extLst>
      <p:ext uri="{BB962C8B-B14F-4D97-AF65-F5344CB8AC3E}">
        <p14:creationId xmlns:p14="http://schemas.microsoft.com/office/powerpoint/2010/main" val="12261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FB361D-C6E7-4BF7-AAFA-7566A62682BF}"/>
              </a:ext>
            </a:extLst>
          </p:cNvPr>
          <p:cNvSpPr txBox="1"/>
          <p:nvPr/>
        </p:nvSpPr>
        <p:spPr>
          <a:xfrm>
            <a:off x="512324" y="582067"/>
            <a:ext cx="5583676" cy="5693866"/>
          </a:xfrm>
          <a:prstGeom prst="rect">
            <a:avLst/>
          </a:prstGeom>
          <a:noFill/>
        </p:spPr>
        <p:txBody>
          <a:bodyPr wrap="square" rtlCol="0">
            <a:spAutoFit/>
          </a:bodyPr>
          <a:lstStyle/>
          <a:p>
            <a:r>
              <a:rPr lang="en-US" sz="2800" dirty="0"/>
              <a:t>So, the distance matrix is updated as shown and we again find the least distance in this matrix.</a:t>
            </a:r>
          </a:p>
          <a:p>
            <a:r>
              <a:rPr lang="en-IN" sz="2800" dirty="0"/>
              <a:t>Here, there are two values, one b/w (P2, P5) cluster and (P3, P6) cluster and the other b/w (P3, P6) cluster and P4 cluster. But we will take the one which comes first in this matrix. Therefore, (P2, P5) and (P3, P6) can be considered as a single cluster as shown.</a:t>
            </a:r>
            <a:endParaRPr lang="en-US" sz="2800" dirty="0"/>
          </a:p>
        </p:txBody>
      </p:sp>
      <p:pic>
        <p:nvPicPr>
          <p:cNvPr id="4" name="Picture 3">
            <a:extLst>
              <a:ext uri="{FF2B5EF4-FFF2-40B4-BE49-F238E27FC236}">
                <a16:creationId xmlns:a16="http://schemas.microsoft.com/office/drawing/2014/main" id="{CD256275-3245-4E3F-A688-D4D25A5E3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749" y="1357560"/>
            <a:ext cx="4580017" cy="2255715"/>
          </a:xfrm>
          <a:prstGeom prst="rect">
            <a:avLst/>
          </a:prstGeom>
        </p:spPr>
      </p:pic>
      <p:pic>
        <p:nvPicPr>
          <p:cNvPr id="6" name="Picture 5">
            <a:extLst>
              <a:ext uri="{FF2B5EF4-FFF2-40B4-BE49-F238E27FC236}">
                <a16:creationId xmlns:a16="http://schemas.microsoft.com/office/drawing/2014/main" id="{517ACB38-72DC-45C6-BA09-7859C946E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748" y="3856465"/>
            <a:ext cx="4580017" cy="2704289"/>
          </a:xfrm>
          <a:prstGeom prst="rect">
            <a:avLst/>
          </a:prstGeom>
        </p:spPr>
      </p:pic>
    </p:spTree>
    <p:extLst>
      <p:ext uri="{BB962C8B-B14F-4D97-AF65-F5344CB8AC3E}">
        <p14:creationId xmlns:p14="http://schemas.microsoft.com/office/powerpoint/2010/main" val="43069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832952-8BB2-405B-94FF-ED881AC5C804}"/>
              </a:ext>
            </a:extLst>
          </p:cNvPr>
          <p:cNvSpPr txBox="1"/>
          <p:nvPr/>
        </p:nvSpPr>
        <p:spPr>
          <a:xfrm>
            <a:off x="1040859" y="1391056"/>
            <a:ext cx="9212093" cy="3539430"/>
          </a:xfrm>
          <a:prstGeom prst="rect">
            <a:avLst/>
          </a:prstGeom>
          <a:noFill/>
        </p:spPr>
        <p:txBody>
          <a:bodyPr wrap="square" rtlCol="0">
            <a:spAutoFit/>
          </a:bodyPr>
          <a:lstStyle/>
          <a:p>
            <a:r>
              <a:rPr lang="en-US" sz="2800" dirty="0"/>
              <a:t>Now, we have to find the distance between (P2, P3, P5, P6) cluster and the remaining clusters to update the distance matrix.</a:t>
            </a:r>
          </a:p>
          <a:p>
            <a:endParaRPr lang="en-US" sz="2800" dirty="0"/>
          </a:p>
          <a:p>
            <a:r>
              <a:rPr lang="en-US" sz="2800" dirty="0"/>
              <a:t>Dist. b/w (P2, P3, P5, P6) and P1 = Min. </a:t>
            </a:r>
            <a:r>
              <a:rPr lang="en-US" sz="2800" dirty="0" err="1"/>
              <a:t>dist</a:t>
            </a:r>
            <a:r>
              <a:rPr lang="en-US" sz="2800" dirty="0"/>
              <a:t> b/w (P2, P5) and P1 and b/w (P3, P6) and P1 = 0.22</a:t>
            </a:r>
          </a:p>
          <a:p>
            <a:endParaRPr lang="en-US" sz="2800" dirty="0"/>
          </a:p>
          <a:p>
            <a:r>
              <a:rPr lang="en-US" sz="2800" dirty="0"/>
              <a:t>Similarly, Dist. b/w (P2, P3, P5, P6) and P4 = 0.15</a:t>
            </a:r>
            <a:endParaRPr lang="en-IN" sz="2800" dirty="0"/>
          </a:p>
        </p:txBody>
      </p:sp>
    </p:spTree>
    <p:extLst>
      <p:ext uri="{BB962C8B-B14F-4D97-AF65-F5344CB8AC3E}">
        <p14:creationId xmlns:p14="http://schemas.microsoft.com/office/powerpoint/2010/main" val="1126130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EF9309-92AB-4D42-9EF5-9F3886AD8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629" y="1374470"/>
            <a:ext cx="5524979" cy="2240474"/>
          </a:xfrm>
          <a:prstGeom prst="rect">
            <a:avLst/>
          </a:prstGeom>
        </p:spPr>
      </p:pic>
      <p:sp>
        <p:nvSpPr>
          <p:cNvPr id="6" name="TextBox 5">
            <a:extLst>
              <a:ext uri="{FF2B5EF4-FFF2-40B4-BE49-F238E27FC236}">
                <a16:creationId xmlns:a16="http://schemas.microsoft.com/office/drawing/2014/main" id="{A0F46718-9C26-4785-99F1-65F738C3446A}"/>
              </a:ext>
            </a:extLst>
          </p:cNvPr>
          <p:cNvSpPr txBox="1"/>
          <p:nvPr/>
        </p:nvSpPr>
        <p:spPr>
          <a:xfrm>
            <a:off x="680936" y="797510"/>
            <a:ext cx="5340485" cy="5262979"/>
          </a:xfrm>
          <a:prstGeom prst="rect">
            <a:avLst/>
          </a:prstGeom>
          <a:noFill/>
        </p:spPr>
        <p:txBody>
          <a:bodyPr wrap="square" rtlCol="0">
            <a:spAutoFit/>
          </a:bodyPr>
          <a:lstStyle/>
          <a:p>
            <a:r>
              <a:rPr lang="en-US" sz="2400" dirty="0"/>
              <a:t>The distance matrix is updated as shown here.</a:t>
            </a:r>
          </a:p>
          <a:p>
            <a:r>
              <a:rPr lang="en-US" sz="2400" dirty="0"/>
              <a:t>As we can se here, the distance between (P2, P3, P5, P6) and P4 is the least, so these can combined into one single cluster as shown. Now there are only two clusters i.e. (P2, P5, P3, P6, P4) and P1 left.</a:t>
            </a:r>
          </a:p>
          <a:p>
            <a:endParaRPr lang="en-US" sz="2400" dirty="0"/>
          </a:p>
          <a:p>
            <a:r>
              <a:rPr lang="en-US" sz="2400" dirty="0"/>
              <a:t>Dist. b/w (P2, P5, P3, P6, P4) cluster and P1 cluster </a:t>
            </a:r>
          </a:p>
          <a:p>
            <a:r>
              <a:rPr lang="en-US" sz="2400" dirty="0"/>
              <a:t>= Min. </a:t>
            </a:r>
            <a:r>
              <a:rPr lang="en-US" sz="2400" dirty="0" err="1"/>
              <a:t>dist</a:t>
            </a:r>
            <a:r>
              <a:rPr lang="en-US" sz="2400" dirty="0"/>
              <a:t> b/w (P2, P5, P3, P6) and P1 and b/w P4 and P1 </a:t>
            </a:r>
          </a:p>
          <a:p>
            <a:r>
              <a:rPr lang="en-US" sz="2400" dirty="0"/>
              <a:t>= 0.22  </a:t>
            </a:r>
            <a:endParaRPr lang="en-IN" sz="2400" dirty="0"/>
          </a:p>
        </p:txBody>
      </p:sp>
      <p:pic>
        <p:nvPicPr>
          <p:cNvPr id="8" name="Picture 7">
            <a:extLst>
              <a:ext uri="{FF2B5EF4-FFF2-40B4-BE49-F238E27FC236}">
                <a16:creationId xmlns:a16="http://schemas.microsoft.com/office/drawing/2014/main" id="{584F5AB5-588A-4C89-A7D3-80690426FF68}"/>
              </a:ext>
            </a:extLst>
          </p:cNvPr>
          <p:cNvPicPr>
            <a:picLocks noChangeAspect="1"/>
          </p:cNvPicPr>
          <p:nvPr/>
        </p:nvPicPr>
        <p:blipFill rotWithShape="1">
          <a:blip r:embed="rId3">
            <a:extLst>
              <a:ext uri="{28A0092B-C50C-407E-A947-70E740481C1C}">
                <a14:useLocalDpi xmlns:a14="http://schemas.microsoft.com/office/drawing/2010/main" val="0"/>
              </a:ext>
            </a:extLst>
          </a:blip>
          <a:srcRect r="5790" b="4260"/>
          <a:stretch/>
        </p:blipFill>
        <p:spPr>
          <a:xfrm>
            <a:off x="6999997" y="3779196"/>
            <a:ext cx="4184242" cy="2874523"/>
          </a:xfrm>
          <a:prstGeom prst="rect">
            <a:avLst/>
          </a:prstGeom>
        </p:spPr>
      </p:pic>
    </p:spTree>
    <p:extLst>
      <p:ext uri="{BB962C8B-B14F-4D97-AF65-F5344CB8AC3E}">
        <p14:creationId xmlns:p14="http://schemas.microsoft.com/office/powerpoint/2010/main" val="248200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A6C05-8DA2-478B-89E0-2B59601BC584}"/>
              </a:ext>
            </a:extLst>
          </p:cNvPr>
          <p:cNvSpPr txBox="1"/>
          <p:nvPr/>
        </p:nvSpPr>
        <p:spPr>
          <a:xfrm>
            <a:off x="787940" y="389106"/>
            <a:ext cx="4445541" cy="5262979"/>
          </a:xfrm>
          <a:prstGeom prst="rect">
            <a:avLst/>
          </a:prstGeom>
          <a:noFill/>
        </p:spPr>
        <p:txBody>
          <a:bodyPr wrap="square" rtlCol="0">
            <a:spAutoFit/>
          </a:bodyPr>
          <a:lstStyle/>
          <a:p>
            <a:r>
              <a:rPr lang="en-US" sz="2800" dirty="0"/>
              <a:t>Again, we update the distance matrix as shown here.</a:t>
            </a:r>
          </a:p>
          <a:p>
            <a:endParaRPr lang="en-US" sz="2800" dirty="0"/>
          </a:p>
          <a:p>
            <a:r>
              <a:rPr lang="en-US" sz="2800" dirty="0"/>
              <a:t>We have only one value left, i.e. distance b/w (P2, P5, P3, P6, P4) and P1. Therefore these will be combined and so the whole data will become a single cluster as shown in the graph.</a:t>
            </a:r>
            <a:endParaRPr lang="en-IN" sz="2800" dirty="0"/>
          </a:p>
        </p:txBody>
      </p:sp>
      <p:pic>
        <p:nvPicPr>
          <p:cNvPr id="4" name="Picture 3">
            <a:extLst>
              <a:ext uri="{FF2B5EF4-FFF2-40B4-BE49-F238E27FC236}">
                <a16:creationId xmlns:a16="http://schemas.microsoft.com/office/drawing/2014/main" id="{9EDF8B35-DE57-4886-A56A-4D4A6300E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516" y="1344719"/>
            <a:ext cx="5921253" cy="1486029"/>
          </a:xfrm>
          <a:prstGeom prst="rect">
            <a:avLst/>
          </a:prstGeom>
        </p:spPr>
      </p:pic>
      <p:pic>
        <p:nvPicPr>
          <p:cNvPr id="6" name="Picture 5">
            <a:extLst>
              <a:ext uri="{FF2B5EF4-FFF2-40B4-BE49-F238E27FC236}">
                <a16:creationId xmlns:a16="http://schemas.microsoft.com/office/drawing/2014/main" id="{7D7617D5-A77C-4775-9D18-37A5485B2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459" y="3093720"/>
            <a:ext cx="4892040" cy="3307080"/>
          </a:xfrm>
          <a:prstGeom prst="rect">
            <a:avLst/>
          </a:prstGeom>
        </p:spPr>
      </p:pic>
    </p:spTree>
    <p:extLst>
      <p:ext uri="{BB962C8B-B14F-4D97-AF65-F5344CB8AC3E}">
        <p14:creationId xmlns:p14="http://schemas.microsoft.com/office/powerpoint/2010/main" val="159877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3DFCD5-9256-4765-A63C-51B930869389}"/>
              </a:ext>
            </a:extLst>
          </p:cNvPr>
          <p:cNvSpPr txBox="1"/>
          <p:nvPr/>
        </p:nvSpPr>
        <p:spPr>
          <a:xfrm>
            <a:off x="739302" y="428017"/>
            <a:ext cx="9144000" cy="523220"/>
          </a:xfrm>
          <a:prstGeom prst="rect">
            <a:avLst/>
          </a:prstGeom>
          <a:noFill/>
        </p:spPr>
        <p:txBody>
          <a:bodyPr wrap="square" rtlCol="0">
            <a:spAutoFit/>
          </a:bodyPr>
          <a:lstStyle/>
          <a:p>
            <a:r>
              <a:rPr lang="en-US" sz="2800" dirty="0"/>
              <a:t>The dendrogram for this example is shown here:</a:t>
            </a:r>
            <a:endParaRPr lang="en-IN" sz="2800" dirty="0"/>
          </a:p>
        </p:txBody>
      </p:sp>
      <p:pic>
        <p:nvPicPr>
          <p:cNvPr id="6" name="Picture 5">
            <a:extLst>
              <a:ext uri="{FF2B5EF4-FFF2-40B4-BE49-F238E27FC236}">
                <a16:creationId xmlns:a16="http://schemas.microsoft.com/office/drawing/2014/main" id="{156DCC2B-441A-4390-8ADC-6D55B260113E}"/>
              </a:ext>
            </a:extLst>
          </p:cNvPr>
          <p:cNvPicPr>
            <a:picLocks noChangeAspect="1"/>
          </p:cNvPicPr>
          <p:nvPr/>
        </p:nvPicPr>
        <p:blipFill rotWithShape="1">
          <a:blip r:embed="rId2">
            <a:extLst>
              <a:ext uri="{28A0092B-C50C-407E-A947-70E740481C1C}">
                <a14:useLocalDpi xmlns:a14="http://schemas.microsoft.com/office/drawing/2010/main" val="0"/>
              </a:ext>
            </a:extLst>
          </a:blip>
          <a:srcRect l="6908" r="5925" b="12034"/>
          <a:stretch/>
        </p:blipFill>
        <p:spPr>
          <a:xfrm>
            <a:off x="1624518" y="1732980"/>
            <a:ext cx="8336605" cy="3392040"/>
          </a:xfrm>
          <a:prstGeom prst="rect">
            <a:avLst/>
          </a:prstGeom>
        </p:spPr>
      </p:pic>
    </p:spTree>
    <p:extLst>
      <p:ext uri="{BB962C8B-B14F-4D97-AF65-F5344CB8AC3E}">
        <p14:creationId xmlns:p14="http://schemas.microsoft.com/office/powerpoint/2010/main" val="156415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080D01-6C13-42F2-8745-9AFEEA1E28EC}"/>
              </a:ext>
            </a:extLst>
          </p:cNvPr>
          <p:cNvSpPr/>
          <p:nvPr/>
        </p:nvSpPr>
        <p:spPr>
          <a:xfrm>
            <a:off x="2569233" y="2568500"/>
            <a:ext cx="7053534" cy="156966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9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Tree>
    <p:extLst>
      <p:ext uri="{BB962C8B-B14F-4D97-AF65-F5344CB8AC3E}">
        <p14:creationId xmlns:p14="http://schemas.microsoft.com/office/powerpoint/2010/main" val="279547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DC78-4FB0-4782-BD91-4FE703F3B23C}"/>
              </a:ext>
            </a:extLst>
          </p:cNvPr>
          <p:cNvSpPr>
            <a:spLocks noGrp="1"/>
          </p:cNvSpPr>
          <p:nvPr>
            <p:ph type="title"/>
          </p:nvPr>
        </p:nvSpPr>
        <p:spPr/>
        <p:txBody>
          <a:bodyPr>
            <a:normAutofit/>
          </a:bodyPr>
          <a:lstStyle/>
          <a:p>
            <a:pPr algn="ctr"/>
            <a:r>
              <a:rPr lang="en-US" sz="4400" dirty="0">
                <a:latin typeface="Algerian" panose="04020705040A02060702" pitchFamily="82" charset="0"/>
              </a:rPr>
              <a:t>What is clustering?</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8E7A4A56-9C5E-48C9-8669-F5E3A0966977}"/>
              </a:ext>
            </a:extLst>
          </p:cNvPr>
          <p:cNvSpPr>
            <a:spLocks noGrp="1"/>
          </p:cNvSpPr>
          <p:nvPr>
            <p:ph idx="1"/>
          </p:nvPr>
        </p:nvSpPr>
        <p:spPr/>
        <p:txBody>
          <a:bodyPr>
            <a:normAutofit/>
          </a:bodyPr>
          <a:lstStyle/>
          <a:p>
            <a:pPr marL="0" indent="0">
              <a:buNone/>
            </a:pPr>
            <a:r>
              <a:rPr lang="en-US" sz="3200" b="1" dirty="0"/>
              <a:t>Clustering is the process of grouping similar entities together. The goal of this unsupervised machine learning technique is to find similarities in the data points and group similar data points together.</a:t>
            </a:r>
            <a:endParaRPr lang="en-IN" sz="3200" b="1" dirty="0"/>
          </a:p>
        </p:txBody>
      </p:sp>
    </p:spTree>
    <p:extLst>
      <p:ext uri="{BB962C8B-B14F-4D97-AF65-F5344CB8AC3E}">
        <p14:creationId xmlns:p14="http://schemas.microsoft.com/office/powerpoint/2010/main" val="315156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B2BF-93B9-4CAE-8AF0-C4986B89FA96}"/>
              </a:ext>
            </a:extLst>
          </p:cNvPr>
          <p:cNvSpPr>
            <a:spLocks noGrp="1"/>
          </p:cNvSpPr>
          <p:nvPr>
            <p:ph type="title"/>
          </p:nvPr>
        </p:nvSpPr>
        <p:spPr/>
        <p:txBody>
          <a:bodyPr/>
          <a:lstStyle/>
          <a:p>
            <a:pPr algn="ctr"/>
            <a:r>
              <a:rPr lang="en-US" dirty="0"/>
              <a:t>Why to use clustering?</a:t>
            </a:r>
            <a:endParaRPr lang="en-IN" dirty="0"/>
          </a:p>
        </p:txBody>
      </p:sp>
      <p:sp>
        <p:nvSpPr>
          <p:cNvPr id="3" name="Content Placeholder 2">
            <a:extLst>
              <a:ext uri="{FF2B5EF4-FFF2-40B4-BE49-F238E27FC236}">
                <a16:creationId xmlns:a16="http://schemas.microsoft.com/office/drawing/2014/main" id="{0A19FA55-9803-4AA8-B527-BC5B92AF3588}"/>
              </a:ext>
            </a:extLst>
          </p:cNvPr>
          <p:cNvSpPr>
            <a:spLocks noGrp="1"/>
          </p:cNvSpPr>
          <p:nvPr>
            <p:ph idx="1"/>
          </p:nvPr>
        </p:nvSpPr>
        <p:spPr/>
        <p:txBody>
          <a:bodyPr>
            <a:normAutofit/>
          </a:bodyPr>
          <a:lstStyle/>
          <a:p>
            <a:r>
              <a:rPr lang="en-US" sz="2800" dirty="0"/>
              <a:t>Grouping similar entities together help profile the attributes of different groups.</a:t>
            </a:r>
          </a:p>
          <a:p>
            <a:r>
              <a:rPr lang="en-US" sz="2800" dirty="0"/>
              <a:t>In other words, this will give us insight into underlying patterns of different groups.</a:t>
            </a:r>
          </a:p>
          <a:p>
            <a:r>
              <a:rPr lang="en-US" sz="2800" dirty="0"/>
              <a:t>Clustering is also used to reduce the dimensionality of the data when you are dealing with copious number of variables.</a:t>
            </a:r>
            <a:endParaRPr lang="en-IN" sz="2800" dirty="0"/>
          </a:p>
        </p:txBody>
      </p:sp>
    </p:spTree>
    <p:extLst>
      <p:ext uri="{BB962C8B-B14F-4D97-AF65-F5344CB8AC3E}">
        <p14:creationId xmlns:p14="http://schemas.microsoft.com/office/powerpoint/2010/main" val="186383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8C69-6B6B-4E17-A806-FF3A429FF8B5}"/>
              </a:ext>
            </a:extLst>
          </p:cNvPr>
          <p:cNvSpPr>
            <a:spLocks noGrp="1"/>
          </p:cNvSpPr>
          <p:nvPr>
            <p:ph type="title"/>
          </p:nvPr>
        </p:nvSpPr>
        <p:spPr/>
        <p:txBody>
          <a:bodyPr/>
          <a:lstStyle/>
          <a:p>
            <a:pPr algn="ctr"/>
            <a:r>
              <a:rPr lang="en-US" dirty="0"/>
              <a:t>HIERARCHICAL CLUSTERING</a:t>
            </a:r>
            <a:endParaRPr lang="en-IN" dirty="0"/>
          </a:p>
        </p:txBody>
      </p:sp>
      <p:sp>
        <p:nvSpPr>
          <p:cNvPr id="3" name="Content Placeholder 2">
            <a:extLst>
              <a:ext uri="{FF2B5EF4-FFF2-40B4-BE49-F238E27FC236}">
                <a16:creationId xmlns:a16="http://schemas.microsoft.com/office/drawing/2014/main" id="{5A69004E-95B8-4EC2-A8AB-0B9C995BC151}"/>
              </a:ext>
            </a:extLst>
          </p:cNvPr>
          <p:cNvSpPr>
            <a:spLocks noGrp="1"/>
          </p:cNvSpPr>
          <p:nvPr>
            <p:ph idx="1"/>
          </p:nvPr>
        </p:nvSpPr>
        <p:spPr/>
        <p:txBody>
          <a:bodyPr/>
          <a:lstStyle/>
          <a:p>
            <a:pPr marL="0" indent="0">
              <a:buNone/>
            </a:pPr>
            <a:r>
              <a:rPr lang="en-US" sz="2800" dirty="0"/>
              <a:t>Hierarchical Clustering starts by assigning all data points as their own clusters. As the name suggests, it builds the hierarchy and in the next step, it combines the two nearest data point and merges is together to one cluster and repeats this step till all data is exhausted. It is shown using a tree-like diagram (called </a:t>
            </a:r>
            <a:r>
              <a:rPr lang="en-US" sz="2800" dirty="0" err="1"/>
              <a:t>Dendogram</a:t>
            </a:r>
            <a:r>
              <a:rPr lang="en-US" sz="2800" dirty="0"/>
              <a:t>) which shows the sequence of merges or splits.</a:t>
            </a:r>
          </a:p>
          <a:p>
            <a:pPr marL="0" indent="0">
              <a:buNone/>
            </a:pPr>
            <a:endParaRPr lang="en-US" dirty="0"/>
          </a:p>
        </p:txBody>
      </p:sp>
    </p:spTree>
    <p:extLst>
      <p:ext uri="{BB962C8B-B14F-4D97-AF65-F5344CB8AC3E}">
        <p14:creationId xmlns:p14="http://schemas.microsoft.com/office/powerpoint/2010/main" val="212283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BB8F-9E02-4B0D-8555-6718C718AE4B}"/>
              </a:ext>
            </a:extLst>
          </p:cNvPr>
          <p:cNvSpPr>
            <a:spLocks noGrp="1"/>
          </p:cNvSpPr>
          <p:nvPr>
            <p:ph type="title"/>
          </p:nvPr>
        </p:nvSpPr>
        <p:spPr/>
        <p:txBody>
          <a:bodyPr/>
          <a:lstStyle/>
          <a:p>
            <a:r>
              <a:rPr lang="en-US" dirty="0"/>
              <a:t>Types of hierarchical clustering	</a:t>
            </a:r>
            <a:endParaRPr lang="en-IN" dirty="0"/>
          </a:p>
        </p:txBody>
      </p:sp>
      <p:sp>
        <p:nvSpPr>
          <p:cNvPr id="3" name="Text Placeholder 2">
            <a:extLst>
              <a:ext uri="{FF2B5EF4-FFF2-40B4-BE49-F238E27FC236}">
                <a16:creationId xmlns:a16="http://schemas.microsoft.com/office/drawing/2014/main" id="{7667BFDB-47D0-40F1-9396-C02D6390A8B7}"/>
              </a:ext>
            </a:extLst>
          </p:cNvPr>
          <p:cNvSpPr>
            <a:spLocks noGrp="1"/>
          </p:cNvSpPr>
          <p:nvPr>
            <p:ph type="body" idx="1"/>
          </p:nvPr>
        </p:nvSpPr>
        <p:spPr/>
        <p:txBody>
          <a:bodyPr/>
          <a:lstStyle/>
          <a:p>
            <a:pPr algn="ctr"/>
            <a:r>
              <a:rPr lang="en-US" sz="2200" dirty="0"/>
              <a:t>AGGLOMERATIVE CLUSTERING</a:t>
            </a:r>
            <a:endParaRPr lang="en-IN" sz="2200" dirty="0"/>
          </a:p>
        </p:txBody>
      </p:sp>
      <p:sp>
        <p:nvSpPr>
          <p:cNvPr id="4" name="Content Placeholder 3">
            <a:extLst>
              <a:ext uri="{FF2B5EF4-FFF2-40B4-BE49-F238E27FC236}">
                <a16:creationId xmlns:a16="http://schemas.microsoft.com/office/drawing/2014/main" id="{C6B7FDF5-2D1E-49B8-9CCB-C815A78A7B67}"/>
              </a:ext>
            </a:extLst>
          </p:cNvPr>
          <p:cNvSpPr>
            <a:spLocks noGrp="1"/>
          </p:cNvSpPr>
          <p:nvPr>
            <p:ph sz="half" idx="2"/>
          </p:nvPr>
        </p:nvSpPr>
        <p:spPr/>
        <p:txBody>
          <a:bodyPr/>
          <a:lstStyle/>
          <a:p>
            <a:r>
              <a:rPr lang="en-US" dirty="0"/>
              <a:t>In this, each data is treated as a separate cluster and merges two pairs of clusters which are maximum comparable and it repeats this step till all data is exhausted.</a:t>
            </a:r>
          </a:p>
          <a:p>
            <a:r>
              <a:rPr lang="en-US" dirty="0"/>
              <a:t>It is a bottom-up algorithm as small parts are merged together to form a big cluster.</a:t>
            </a:r>
            <a:endParaRPr lang="en-IN" dirty="0"/>
          </a:p>
        </p:txBody>
      </p:sp>
      <p:sp>
        <p:nvSpPr>
          <p:cNvPr id="5" name="Text Placeholder 4">
            <a:extLst>
              <a:ext uri="{FF2B5EF4-FFF2-40B4-BE49-F238E27FC236}">
                <a16:creationId xmlns:a16="http://schemas.microsoft.com/office/drawing/2014/main" id="{C813EF90-F34B-4AB9-8D9B-9D40C837DB96}"/>
              </a:ext>
            </a:extLst>
          </p:cNvPr>
          <p:cNvSpPr>
            <a:spLocks noGrp="1"/>
          </p:cNvSpPr>
          <p:nvPr>
            <p:ph type="body" sz="quarter" idx="3"/>
          </p:nvPr>
        </p:nvSpPr>
        <p:spPr/>
        <p:txBody>
          <a:bodyPr/>
          <a:lstStyle/>
          <a:p>
            <a:pPr algn="ctr"/>
            <a:r>
              <a:rPr lang="en-US" dirty="0"/>
              <a:t>DIVISIVE CLUSTERING	</a:t>
            </a:r>
            <a:endParaRPr lang="en-IN" dirty="0"/>
          </a:p>
        </p:txBody>
      </p:sp>
      <p:sp>
        <p:nvSpPr>
          <p:cNvPr id="6" name="Content Placeholder 5">
            <a:extLst>
              <a:ext uri="{FF2B5EF4-FFF2-40B4-BE49-F238E27FC236}">
                <a16:creationId xmlns:a16="http://schemas.microsoft.com/office/drawing/2014/main" id="{6904BF9E-B43C-4BB9-82F6-18236497E27E}"/>
              </a:ext>
            </a:extLst>
          </p:cNvPr>
          <p:cNvSpPr>
            <a:spLocks noGrp="1"/>
          </p:cNvSpPr>
          <p:nvPr>
            <p:ph sz="quarter" idx="4"/>
          </p:nvPr>
        </p:nvSpPr>
        <p:spPr/>
        <p:txBody>
          <a:bodyPr/>
          <a:lstStyle/>
          <a:p>
            <a:r>
              <a:rPr lang="en-US" dirty="0"/>
              <a:t>It is just the opposite of agglomerative clustering. In this, the whole data is considered as a single cluster. It </a:t>
            </a:r>
            <a:r>
              <a:rPr lang="en-US" dirty="0" err="1"/>
              <a:t>spilts</a:t>
            </a:r>
            <a:r>
              <a:rPr lang="en-US" dirty="0"/>
              <a:t> the cluster into two which are very much distinct and repeats this step till no further splitting occurs.</a:t>
            </a:r>
          </a:p>
          <a:p>
            <a:r>
              <a:rPr lang="en-US" dirty="0"/>
              <a:t>It is a top down-algorithm as a big chunk of data is split into small clusters.</a:t>
            </a:r>
            <a:endParaRPr lang="en-IN" dirty="0"/>
          </a:p>
        </p:txBody>
      </p:sp>
    </p:spTree>
    <p:extLst>
      <p:ext uri="{BB962C8B-B14F-4D97-AF65-F5344CB8AC3E}">
        <p14:creationId xmlns:p14="http://schemas.microsoft.com/office/powerpoint/2010/main" val="42104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98358B0-17C7-4A1E-B228-5881284788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271"/>
          <a:stretch/>
        </p:blipFill>
        <p:spPr bwMode="auto">
          <a:xfrm>
            <a:off x="2402732" y="967094"/>
            <a:ext cx="7658912" cy="43831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972F9C6-22A7-49C8-BF45-0B9F4288DDBB}"/>
              </a:ext>
            </a:extLst>
          </p:cNvPr>
          <p:cNvSpPr txBox="1"/>
          <p:nvPr/>
        </p:nvSpPr>
        <p:spPr>
          <a:xfrm>
            <a:off x="4383324" y="5521574"/>
            <a:ext cx="3871609" cy="369332"/>
          </a:xfrm>
          <a:prstGeom prst="rect">
            <a:avLst/>
          </a:prstGeom>
          <a:noFill/>
        </p:spPr>
        <p:txBody>
          <a:bodyPr wrap="square" rtlCol="0">
            <a:spAutoFit/>
          </a:bodyPr>
          <a:lstStyle/>
          <a:p>
            <a:r>
              <a:rPr lang="en-US" dirty="0"/>
              <a:t>Fig. Agglomerative clustering</a:t>
            </a:r>
            <a:endParaRPr lang="en-IN" dirty="0"/>
          </a:p>
        </p:txBody>
      </p:sp>
    </p:spTree>
    <p:extLst>
      <p:ext uri="{BB962C8B-B14F-4D97-AF65-F5344CB8AC3E}">
        <p14:creationId xmlns:p14="http://schemas.microsoft.com/office/powerpoint/2010/main" val="292629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3CAAA4-2A7A-4F42-A6B2-400E1D5C47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9" b="9646"/>
          <a:stretch/>
        </p:blipFill>
        <p:spPr bwMode="auto">
          <a:xfrm>
            <a:off x="2651799" y="1021405"/>
            <a:ext cx="6888399" cy="42189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E54791-EC0F-4F56-92AE-A5C737F0B3E2}"/>
              </a:ext>
            </a:extLst>
          </p:cNvPr>
          <p:cNvSpPr txBox="1"/>
          <p:nvPr/>
        </p:nvSpPr>
        <p:spPr>
          <a:xfrm>
            <a:off x="4593076" y="5350532"/>
            <a:ext cx="3005847" cy="369332"/>
          </a:xfrm>
          <a:prstGeom prst="rect">
            <a:avLst/>
          </a:prstGeom>
          <a:noFill/>
        </p:spPr>
        <p:txBody>
          <a:bodyPr wrap="square" rtlCol="0">
            <a:spAutoFit/>
          </a:bodyPr>
          <a:lstStyle/>
          <a:p>
            <a:r>
              <a:rPr lang="en-US" dirty="0"/>
              <a:t>Fig. Divisive Clustering</a:t>
            </a:r>
            <a:endParaRPr lang="en-IN" dirty="0"/>
          </a:p>
        </p:txBody>
      </p:sp>
    </p:spTree>
    <p:extLst>
      <p:ext uri="{BB962C8B-B14F-4D97-AF65-F5344CB8AC3E}">
        <p14:creationId xmlns:p14="http://schemas.microsoft.com/office/powerpoint/2010/main" val="50665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4604-D3BC-4392-8CE0-F5EA28B01CEF}"/>
              </a:ext>
            </a:extLst>
          </p:cNvPr>
          <p:cNvSpPr>
            <a:spLocks noGrp="1"/>
          </p:cNvSpPr>
          <p:nvPr>
            <p:ph type="title"/>
          </p:nvPr>
        </p:nvSpPr>
        <p:spPr>
          <a:xfrm>
            <a:off x="646111" y="268017"/>
            <a:ext cx="9404723" cy="1400530"/>
          </a:xfrm>
        </p:spPr>
        <p:txBody>
          <a:bodyPr/>
          <a:lstStyle/>
          <a:p>
            <a:pPr algn="ctr"/>
            <a:r>
              <a:rPr lang="en-US" dirty="0"/>
              <a:t>HOW DOES IT WORK?</a:t>
            </a:r>
            <a:endParaRPr lang="en-IN" dirty="0"/>
          </a:p>
        </p:txBody>
      </p:sp>
      <p:sp>
        <p:nvSpPr>
          <p:cNvPr id="3" name="Content Placeholder 2">
            <a:extLst>
              <a:ext uri="{FF2B5EF4-FFF2-40B4-BE49-F238E27FC236}">
                <a16:creationId xmlns:a16="http://schemas.microsoft.com/office/drawing/2014/main" id="{847487DB-0F64-45A4-8807-6484BD16B9AE}"/>
              </a:ext>
            </a:extLst>
          </p:cNvPr>
          <p:cNvSpPr>
            <a:spLocks noGrp="1"/>
          </p:cNvSpPr>
          <p:nvPr>
            <p:ph idx="1"/>
          </p:nvPr>
        </p:nvSpPr>
        <p:spPr>
          <a:xfrm>
            <a:off x="646111" y="1366865"/>
            <a:ext cx="5754688" cy="2397739"/>
          </a:xfrm>
        </p:spPr>
        <p:txBody>
          <a:bodyPr>
            <a:normAutofit/>
          </a:bodyPr>
          <a:lstStyle/>
          <a:p>
            <a:r>
              <a:rPr lang="en-US" sz="2400" dirty="0"/>
              <a:t>Consider 6 points/clusters P1, P2, P3, P4, P5, P6 having x and y co-ordinates as shown here. Now, distance of each point with every other point is calculated and filled it into a distance matrix.</a:t>
            </a:r>
            <a:endParaRPr lang="en-IN" sz="2400" dirty="0"/>
          </a:p>
        </p:txBody>
      </p:sp>
      <p:pic>
        <p:nvPicPr>
          <p:cNvPr id="5" name="Picture 4">
            <a:extLst>
              <a:ext uri="{FF2B5EF4-FFF2-40B4-BE49-F238E27FC236}">
                <a16:creationId xmlns:a16="http://schemas.microsoft.com/office/drawing/2014/main" id="{4FB3F612-AEF6-4419-95D5-9B2806BE208C}"/>
              </a:ext>
            </a:extLst>
          </p:cNvPr>
          <p:cNvPicPr>
            <a:picLocks noChangeAspect="1"/>
          </p:cNvPicPr>
          <p:nvPr/>
        </p:nvPicPr>
        <p:blipFill rotWithShape="1">
          <a:blip r:embed="rId2">
            <a:extLst>
              <a:ext uri="{28A0092B-C50C-407E-A947-70E740481C1C}">
                <a14:useLocalDpi xmlns:a14="http://schemas.microsoft.com/office/drawing/2010/main" val="0"/>
              </a:ext>
            </a:extLst>
          </a:blip>
          <a:srcRect l="1215" t="4965" r="4250" b="4218"/>
          <a:stretch/>
        </p:blipFill>
        <p:spPr>
          <a:xfrm>
            <a:off x="7901022" y="1668547"/>
            <a:ext cx="3210127" cy="3699806"/>
          </a:xfrm>
          <a:prstGeom prst="rect">
            <a:avLst/>
          </a:prstGeom>
        </p:spPr>
      </p:pic>
      <p:pic>
        <p:nvPicPr>
          <p:cNvPr id="7" name="Picture 6">
            <a:extLst>
              <a:ext uri="{FF2B5EF4-FFF2-40B4-BE49-F238E27FC236}">
                <a16:creationId xmlns:a16="http://schemas.microsoft.com/office/drawing/2014/main" id="{FA68F198-A1ED-4BB4-A071-8D8E304C1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816" y="3885394"/>
            <a:ext cx="4542656" cy="2519888"/>
          </a:xfrm>
          <a:prstGeom prst="rect">
            <a:avLst/>
          </a:prstGeom>
        </p:spPr>
      </p:pic>
    </p:spTree>
    <p:extLst>
      <p:ext uri="{BB962C8B-B14F-4D97-AF65-F5344CB8AC3E}">
        <p14:creationId xmlns:p14="http://schemas.microsoft.com/office/powerpoint/2010/main" val="95092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F18432-6124-433B-B177-C9A891D50326}"/>
              </a:ext>
            </a:extLst>
          </p:cNvPr>
          <p:cNvSpPr txBox="1"/>
          <p:nvPr/>
        </p:nvSpPr>
        <p:spPr>
          <a:xfrm>
            <a:off x="612843" y="846306"/>
            <a:ext cx="6254886" cy="5632311"/>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Now, we will find the element which has the least distance. Here, the distance between P3 and P6 is the least, so (P3, P6) will be considered as one cluster. </a:t>
            </a:r>
          </a:p>
          <a:p>
            <a:endParaRPr lang="en-IN" sz="2400" dirty="0"/>
          </a:p>
          <a:p>
            <a:pPr marL="342900" indent="-342900">
              <a:buFont typeface="Wingdings" panose="05000000000000000000" pitchFamily="2" charset="2"/>
              <a:buChar char="Ø"/>
            </a:pPr>
            <a:r>
              <a:rPr lang="en-IN" sz="2400" dirty="0"/>
              <a:t>We have to find the distance between the cluster (P3,P6) and the other clusters P1, P2, P4, P5.</a:t>
            </a:r>
          </a:p>
          <a:p>
            <a:endParaRPr lang="en-IN" sz="2400" dirty="0"/>
          </a:p>
          <a:p>
            <a:r>
              <a:rPr lang="en-IN" sz="2400" dirty="0"/>
              <a:t>    Distance between (P3, P6) and P1 </a:t>
            </a:r>
          </a:p>
          <a:p>
            <a:r>
              <a:rPr lang="en-IN" sz="2400" dirty="0"/>
              <a:t>	= Min. of distance between P3 and P1 	   and between P6 and P1.</a:t>
            </a:r>
          </a:p>
          <a:p>
            <a:r>
              <a:rPr lang="en-IN" sz="2400" dirty="0"/>
              <a:t>     = 0.22</a:t>
            </a:r>
          </a:p>
          <a:p>
            <a:endParaRPr lang="en-IN" sz="2400" dirty="0"/>
          </a:p>
        </p:txBody>
      </p:sp>
      <p:pic>
        <p:nvPicPr>
          <p:cNvPr id="8" name="Picture 7">
            <a:extLst>
              <a:ext uri="{FF2B5EF4-FFF2-40B4-BE49-F238E27FC236}">
                <a16:creationId xmlns:a16="http://schemas.microsoft.com/office/drawing/2014/main" id="{160B0984-E91A-4D40-9B9B-AC59A5347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898" y="1643975"/>
            <a:ext cx="4373880" cy="3108960"/>
          </a:xfrm>
          <a:prstGeom prst="rect">
            <a:avLst/>
          </a:prstGeom>
        </p:spPr>
      </p:pic>
    </p:spTree>
    <p:extLst>
      <p:ext uri="{BB962C8B-B14F-4D97-AF65-F5344CB8AC3E}">
        <p14:creationId xmlns:p14="http://schemas.microsoft.com/office/powerpoint/2010/main" val="1205161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220</TotalTime>
  <Words>1016</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Arial Black</vt:lpstr>
      <vt:lpstr>Century Gothic</vt:lpstr>
      <vt:lpstr>Wingdings</vt:lpstr>
      <vt:lpstr>Wingdings 3</vt:lpstr>
      <vt:lpstr>Ion</vt:lpstr>
      <vt:lpstr>CLUSTERING TECHNIQUES – ML BASED UNSUPERVISED HIERARCHICAL CLUSTERING</vt:lpstr>
      <vt:lpstr>What is clustering?</vt:lpstr>
      <vt:lpstr>Why to use clustering?</vt:lpstr>
      <vt:lpstr>HIERARCHICAL CLUSTERING</vt:lpstr>
      <vt:lpstr>Types of hierarchical clustering </vt:lpstr>
      <vt:lpstr>PowerPoint Presentation</vt:lpstr>
      <vt:lpstr>PowerPoint Presentation</vt:lpstr>
      <vt:lpstr>HOW DOES IT WORK?</vt:lpstr>
      <vt:lpstr>PowerPoint Presentation</vt:lpstr>
      <vt:lpstr>Similarly, Distance between (P3, P6) and P2 = 0.15       Distance between (P3, P6) and P4 = 0.15      Distance between (P3, P6) and P5 = 0.28  So, now the new distance matrix is  updated as shown and we have to  find the least distance in this matrix. Here, distance between P2 and P5 is  the least and combined into one  cluster.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TECHNIQUES – ML BASED UNSUPERVISED HIERARCHICAL CLUSTERING</dc:title>
  <dc:creator>Veena Kumari</dc:creator>
  <cp:lastModifiedBy>Veena Kumari</cp:lastModifiedBy>
  <cp:revision>8</cp:revision>
  <dcterms:created xsi:type="dcterms:W3CDTF">2022-01-27T09:04:50Z</dcterms:created>
  <dcterms:modified xsi:type="dcterms:W3CDTF">2022-02-12T13:26:59Z</dcterms:modified>
</cp:coreProperties>
</file>