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7" r:id="rId4"/>
    <p:sldId id="258" r:id="rId5"/>
    <p:sldId id="274" r:id="rId6"/>
    <p:sldId id="273" r:id="rId7"/>
    <p:sldId id="268" r:id="rId8"/>
    <p:sldId id="269" r:id="rId9"/>
    <p:sldId id="270" r:id="rId10"/>
    <p:sldId id="271" r:id="rId11"/>
    <p:sldId id="277" r:id="rId12"/>
    <p:sldId id="278" r:id="rId13"/>
    <p:sldId id="272"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7" autoAdjust="0"/>
    <p:restoredTop sz="94660"/>
  </p:normalViewPr>
  <p:slideViewPr>
    <p:cSldViewPr>
      <p:cViewPr varScale="1">
        <p:scale>
          <a:sx n="69" d="100"/>
          <a:sy n="69" d="100"/>
        </p:scale>
        <p:origin x="672" y="6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8/9/2024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8/9/2024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Heart Disease</a:t>
            </a:r>
            <a:endParaRPr dirty="0"/>
          </a:p>
          <a:p>
            <a:r>
              <a:rPr b="0" dirty="0"/>
              <a:t>No alt text provided</a:t>
            </a:r>
            <a:endParaRPr dirty="0"/>
          </a:p>
          <a:p>
            <a:endParaRPr dirty="0"/>
          </a:p>
          <a:p>
            <a:r>
              <a:rPr b="1" dirty="0"/>
              <a:t>Age Distribution</a:t>
            </a:r>
            <a:endParaRPr dirty="0"/>
          </a:p>
          <a:p>
            <a:r>
              <a:rPr b="0" dirty="0"/>
              <a:t>No alt text provided</a:t>
            </a:r>
            <a:endParaRPr dirty="0"/>
          </a:p>
          <a:p>
            <a:endParaRPr dirty="0"/>
          </a:p>
          <a:p>
            <a:r>
              <a:rPr b="1" dirty="0"/>
              <a:t> Heart diseases by Gender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Chest Pain Experienced</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Blood Pressure, Cholestrol and Max Heart Rate By Age</a:t>
            </a:r>
            <a:endParaRPr dirty="0"/>
          </a:p>
          <a:p>
            <a:r>
              <a:rPr b="0" dirty="0"/>
              <a:t>No alt text provided</a:t>
            </a:r>
            <a:endParaRPr dirty="0"/>
          </a:p>
          <a:p>
            <a:endParaRPr dirty="0"/>
          </a:p>
          <a:p>
            <a:r>
              <a:rPr b="1" dirty="0"/>
              <a:t>ST Depression by Age and Blood Pressure</a:t>
            </a:r>
            <a:endParaRPr dirty="0"/>
          </a:p>
          <a:p>
            <a:r>
              <a:rPr b="0" dirty="0"/>
              <a:t>No alt text provided</a:t>
            </a:r>
            <a:endParaRPr dirty="0"/>
          </a:p>
          <a:p>
            <a:endParaRPr dirty="0"/>
          </a:p>
          <a:p>
            <a:r>
              <a:rPr b="1" dirty="0"/>
              <a:t>ST Depression by Age and Heart Disease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8/9/2024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8/9/2024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8/9/2024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8/9/2024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8/9/2024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groups/me/reports/35281c67-4a85-4108-a20e-417095718e7f/?pbi_source=PowerPoint" TargetMode="External"/><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35281c67-4a85-4108-a20e-417095718e7f/?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35281c67-4a85-4108-a20e-417095718e7f/?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p.powerbi.com/groups/me/reports/35281c67-4a85-4108-a20e-417095718e7f/?pbi_source=PowerPoi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pp.powerbi.com/groups/me/reports/35281c67-4a85-4108-a20e-417095718e7f/?pbi_source=PowerPoi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groups/me/reports/35281c67-4a85-4108-a20e-417095718e7f/?pbi_source=PowerPoint" TargetMode="External"/><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groups/me/reports/35281c67-4a85-4108-a20e-417095718e7f/?pbi_source=PowerPoint" TargetMode="External"/><Relationship Id="rId1" Type="http://schemas.openxmlformats.org/officeDocument/2006/relationships/slideLayout" Target="../slideLayouts/slideLayout2.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479175" cy="3177380"/>
          </a:xfrm>
        </p:spPr>
        <p:txBody>
          <a:bodyPr/>
          <a:lstStyle/>
          <a:p>
            <a:r>
              <a:rPr lang="en-US" dirty="0"/>
              <a:t>Heart Disease Data Analysis</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 Depression By Age and Heart Disease Analysis</a:t>
            </a:r>
          </a:p>
        </p:txBody>
      </p:sp>
      <p:pic>
        <p:nvPicPr>
          <p:cNvPr id="4" name="Picture" title="This slide contains the following visuals: Blood Pressure, Cholestrol and Max Heart Rate By Age ,ST Depression by Age and Blood Pressure ,ST Depression by Age and Heart Disease ,slicer ,slicer. Please refer to the notes on this slide for details">
            <a:hlinkClick r:id="rId2"/>
            <a:extLst>
              <a:ext uri="{FF2B5EF4-FFF2-40B4-BE49-F238E27FC236}">
                <a16:creationId xmlns:a16="http://schemas.microsoft.com/office/drawing/2014/main" id="{E55E2996-C489-4092-943C-55964B7B9A3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26127" t="57619" r="26058"/>
          <a:stretch/>
        </p:blipFill>
        <p:spPr>
          <a:xfrm>
            <a:off x="6781800" y="1905001"/>
            <a:ext cx="5082649" cy="3657600"/>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EA248E48-400F-43E9-8E91-F9BE027494B4}"/>
              </a:ext>
            </a:extLst>
          </p:cNvPr>
          <p:cNvSpPr txBox="1"/>
          <p:nvPr/>
        </p:nvSpPr>
        <p:spPr>
          <a:xfrm>
            <a:off x="-6927" y="1847980"/>
            <a:ext cx="6096000" cy="830997"/>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Agency FB" panose="020B0503020202020204" pitchFamily="34" charset="0"/>
              </a:rPr>
              <a:t>Presence of heart disease with ST depression peaks around the age group of 50-60.</a:t>
            </a:r>
          </a:p>
        </p:txBody>
      </p:sp>
      <p:sp>
        <p:nvSpPr>
          <p:cNvPr id="7" name="TextBox 6">
            <a:extLst>
              <a:ext uri="{FF2B5EF4-FFF2-40B4-BE49-F238E27FC236}">
                <a16:creationId xmlns:a16="http://schemas.microsoft.com/office/drawing/2014/main" id="{A5A5FC10-49DF-4CF4-B588-E91E4D123171}"/>
              </a:ext>
            </a:extLst>
          </p:cNvPr>
          <p:cNvSpPr txBox="1"/>
          <p:nvPr/>
        </p:nvSpPr>
        <p:spPr>
          <a:xfrm>
            <a:off x="13855" y="2766829"/>
            <a:ext cx="6096000" cy="1200329"/>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Agency FB" panose="020B0503020202020204" pitchFamily="34" charset="0"/>
              </a:rPr>
              <a:t>Increase in ST depression with heart disease starts around age 30, peaks at 50-60, and decreases beyond 60.</a:t>
            </a:r>
          </a:p>
        </p:txBody>
      </p:sp>
      <p:sp>
        <p:nvSpPr>
          <p:cNvPr id="9" name="TextBox 8">
            <a:extLst>
              <a:ext uri="{FF2B5EF4-FFF2-40B4-BE49-F238E27FC236}">
                <a16:creationId xmlns:a16="http://schemas.microsoft.com/office/drawing/2014/main" id="{119B2987-CBD8-4872-A33A-287A8F77D810}"/>
              </a:ext>
            </a:extLst>
          </p:cNvPr>
          <p:cNvSpPr txBox="1"/>
          <p:nvPr/>
        </p:nvSpPr>
        <p:spPr>
          <a:xfrm>
            <a:off x="-6927" y="4055010"/>
            <a:ext cx="6096000" cy="1200329"/>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Agency FB" panose="020B0503020202020204" pitchFamily="34" charset="0"/>
              </a:rPr>
              <a:t>Presence of ST depression with heart disease decreases after age 60, possibly due to increased mortality or better management</a:t>
            </a:r>
          </a:p>
        </p:txBody>
      </p:sp>
    </p:spTree>
    <p:extLst>
      <p:ext uri="{BB962C8B-B14F-4D97-AF65-F5344CB8AC3E}">
        <p14:creationId xmlns:p14="http://schemas.microsoft.com/office/powerpoint/2010/main" val="17428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Heart Disease ,Age Distribution , Heart diseases by Gender ,textbox ,slicer ,slicer ,Chest Pain Experience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Duplicate of Page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lood Pressure, Cholestrol and Max Heart Rate By Age ,ST Depression by Age and Blood Pressure ,ST Depression by Age and Heart Disease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Duplicate of Duplicate of Page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7E6A-C502-4BF8-8729-1CB68CCDCEE9}"/>
              </a:ext>
            </a:extLst>
          </p:cNvPr>
          <p:cNvSpPr>
            <a:spLocks noGrp="1"/>
          </p:cNvSpPr>
          <p:nvPr>
            <p:ph type="title"/>
          </p:nvPr>
        </p:nvSpPr>
        <p:spPr/>
        <p:txBody>
          <a:bodyPr/>
          <a:lstStyle/>
          <a:p>
            <a:pPr algn="ctr"/>
            <a:r>
              <a:rPr lang="en-US" dirty="0"/>
              <a:t>Conclusion</a:t>
            </a:r>
          </a:p>
        </p:txBody>
      </p:sp>
      <p:sp>
        <p:nvSpPr>
          <p:cNvPr id="4" name="TextBox 3">
            <a:extLst>
              <a:ext uri="{FF2B5EF4-FFF2-40B4-BE49-F238E27FC236}">
                <a16:creationId xmlns:a16="http://schemas.microsoft.com/office/drawing/2014/main" id="{21414574-D2B1-451F-A193-FE7AC729074F}"/>
              </a:ext>
            </a:extLst>
          </p:cNvPr>
          <p:cNvSpPr txBox="1"/>
          <p:nvPr/>
        </p:nvSpPr>
        <p:spPr>
          <a:xfrm>
            <a:off x="533400" y="1752600"/>
            <a:ext cx="11506200" cy="830997"/>
          </a:xfrm>
          <a:prstGeom prst="rect">
            <a:avLst/>
          </a:prstGeom>
          <a:noFill/>
        </p:spPr>
        <p:txBody>
          <a:bodyPr wrap="square">
            <a:spAutoFit/>
          </a:bodyPr>
          <a:lstStyle/>
          <a:p>
            <a:r>
              <a:rPr lang="en-US" sz="2400" b="1" dirty="0">
                <a:latin typeface="Agency FB" panose="020B0503020202020204" pitchFamily="34" charset="0"/>
              </a:rPr>
              <a:t>The heart disease data analysis provides valuable insights into the factors associated with heart disease occurrences. This information can be used to improve preventive measures and treatment strategies.</a:t>
            </a:r>
          </a:p>
        </p:txBody>
      </p:sp>
    </p:spTree>
    <p:extLst>
      <p:ext uri="{BB962C8B-B14F-4D97-AF65-F5344CB8AC3E}">
        <p14:creationId xmlns:p14="http://schemas.microsoft.com/office/powerpoint/2010/main" val="54369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4479175" cy="3177380"/>
          </a:xfrm>
        </p:spPr>
        <p:txBody>
          <a:bodyPr/>
          <a:lstStyle/>
          <a:p>
            <a:r>
              <a:rPr lang="en-US" dirty="0"/>
              <a:t>Thank You</a:t>
            </a:r>
          </a:p>
        </p:txBody>
      </p:sp>
    </p:spTree>
    <p:extLst>
      <p:ext uri="{BB962C8B-B14F-4D97-AF65-F5344CB8AC3E}">
        <p14:creationId xmlns:p14="http://schemas.microsoft.com/office/powerpoint/2010/main" val="90839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normAutofit/>
          </a:bodyPr>
          <a:lstStyle/>
          <a:p>
            <a:pPr marL="0" indent="0">
              <a:buNone/>
            </a:pPr>
            <a:r>
              <a:rPr lang="en-US" b="1" dirty="0">
                <a:latin typeface="Agency FB" panose="020B0503020202020204" pitchFamily="34" charset="0"/>
              </a:rPr>
              <a:t>This presentation provides an analysis of heart disease data using Power BI. The data includes various factors such as age, gender, chest pain, blood pressure, cholesterol, maximum heart rate, and ST depression.</a:t>
            </a:r>
          </a:p>
          <a:p>
            <a:endParaRPr lang="en-US" b="1" dirty="0">
              <a:latin typeface="Agency FB" panose="020B0503020202020204" pitchFamily="34" charset="0"/>
            </a:endParaRP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Overview</a:t>
            </a:r>
            <a:endParaRPr lang="en-US" b="1" dirty="0"/>
          </a:p>
        </p:txBody>
      </p:sp>
      <p:sp>
        <p:nvSpPr>
          <p:cNvPr id="3" name="Content Placeholder 2"/>
          <p:cNvSpPr>
            <a:spLocks noGrp="1"/>
          </p:cNvSpPr>
          <p:nvPr>
            <p:ph idx="1"/>
          </p:nvPr>
        </p:nvSpPr>
        <p:spPr/>
        <p:txBody>
          <a:bodyPr/>
          <a:lstStyle/>
          <a:p>
            <a:pPr marL="0" indent="0">
              <a:buNone/>
            </a:pPr>
            <a:r>
              <a:rPr lang="en-US" b="1" dirty="0">
                <a:latin typeface="Agency FB" panose="020B0503020202020204" pitchFamily="34" charset="0"/>
              </a:rPr>
              <a:t>The dataset includes records of heart disease cases, categorized as 'Absent' or 'Present'. This analysis aims to identify patterns and insights related to heart disease occurrences.</a:t>
            </a:r>
          </a:p>
          <a:p>
            <a:endParaRPr lang="en-US" b="1" dirty="0">
              <a:latin typeface="Agency FB" panose="020B0503020202020204" pitchFamily="34" charset="0"/>
            </a:endParaRPr>
          </a:p>
        </p:txBody>
      </p:sp>
    </p:spTree>
    <p:extLst>
      <p:ext uri="{BB962C8B-B14F-4D97-AF65-F5344CB8AC3E}">
        <p14:creationId xmlns:p14="http://schemas.microsoft.com/office/powerpoint/2010/main" val="18044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Heart Disease Analysis</a:t>
            </a:r>
          </a:p>
        </p:txBody>
      </p:sp>
      <p:sp>
        <p:nvSpPr>
          <p:cNvPr id="13" name="Rectangle 2">
            <a:extLst>
              <a:ext uri="{FF2B5EF4-FFF2-40B4-BE49-F238E27FC236}">
                <a16:creationId xmlns:a16="http://schemas.microsoft.com/office/drawing/2014/main" id="{678A680E-4D40-44D0-9486-84B9CE2C9155}"/>
              </a:ext>
            </a:extLst>
          </p:cNvPr>
          <p:cNvSpPr>
            <a:spLocks noChangeArrowheads="1"/>
          </p:cNvSpPr>
          <p:nvPr/>
        </p:nvSpPr>
        <p:spPr bwMode="auto">
          <a:xfrm>
            <a:off x="20782" y="2135222"/>
            <a:ext cx="563880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400" b="1" dirty="0">
                <a:latin typeface="Agency FB" panose="020B0503020202020204" pitchFamily="34" charset="0"/>
              </a:rPr>
              <a:t>54.3% of the individuals (164 people) in the dataset have heart disease.</a:t>
            </a:r>
          </a:p>
          <a:p>
            <a:pPr marL="342900" lvl="0" indent="-342900" eaLnBrk="0" fontAlgn="base" hangingPunct="0">
              <a:spcBef>
                <a:spcPct val="0"/>
              </a:spcBef>
              <a:spcAft>
                <a:spcPct val="0"/>
              </a:spcAft>
              <a:buFont typeface="Arial" panose="020B0604020202020204" pitchFamily="34" charset="0"/>
              <a:buChar char="•"/>
            </a:pPr>
            <a:r>
              <a:rPr lang="en-US" altLang="en-US" sz="2400" b="1" dirty="0">
                <a:latin typeface="Agency FB" panose="020B0503020202020204" pitchFamily="34" charset="0"/>
              </a:rPr>
              <a:t>45.7% of the individuals (138 people) do not have heart disease. </a:t>
            </a:r>
          </a:p>
          <a:p>
            <a:pPr marL="342900" lvl="0" indent="-342900" eaLnBrk="0" fontAlgn="base" hangingPunct="0">
              <a:spcBef>
                <a:spcPct val="0"/>
              </a:spcBef>
              <a:spcAft>
                <a:spcPct val="0"/>
              </a:spcAft>
              <a:buFont typeface="Arial" panose="020B0604020202020204" pitchFamily="34" charset="0"/>
              <a:buChar char="•"/>
            </a:pPr>
            <a:r>
              <a:rPr lang="en-US" sz="2400" b="1" dirty="0">
                <a:latin typeface="Agency FB" panose="020B0503020202020204" pitchFamily="34" charset="0"/>
              </a:rPr>
              <a:t>The data shows that heart disease is slightly more prevalent than its absence in the studied population.</a:t>
            </a:r>
            <a:endParaRPr lang="en-US" altLang="en-US" sz="2400" b="1" dirty="0">
              <a:latin typeface="Agency FB" panose="020B0503020202020204" pitchFamily="34" charset="0"/>
            </a:endParaRPr>
          </a:p>
        </p:txBody>
      </p:sp>
      <p:pic>
        <p:nvPicPr>
          <p:cNvPr id="15" name="Picture 14" descr="A blue circle with a number of circles&#10;&#10;Description automatically generated">
            <a:extLst>
              <a:ext uri="{FF2B5EF4-FFF2-40B4-BE49-F238E27FC236}">
                <a16:creationId xmlns:a16="http://schemas.microsoft.com/office/drawing/2014/main" id="{FCC4714B-B36B-4E5E-8CB9-C1AE6934214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162800" y="1752600"/>
            <a:ext cx="4210638" cy="36576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Chest Pain Analysis</a:t>
            </a:r>
          </a:p>
        </p:txBody>
      </p:sp>
      <p:pic>
        <p:nvPicPr>
          <p:cNvPr id="4" name="Picture 3" descr="A graph of pain in a heart&#10;&#10;Description automatically generated with medium confidence">
            <a:extLst>
              <a:ext uri="{FF2B5EF4-FFF2-40B4-BE49-F238E27FC236}">
                <a16:creationId xmlns:a16="http://schemas.microsoft.com/office/drawing/2014/main" id="{06B1F541-F4BC-40C2-B46A-FF803B2D97B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086600" y="1729188"/>
            <a:ext cx="4876800" cy="3489723"/>
          </a:xfrm>
          <a:prstGeom prst="rect">
            <a:avLst/>
          </a:prstGeom>
          <a:ln w="2286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168AD68C-8866-46CB-B095-1294F4453CF1}"/>
              </a:ext>
            </a:extLst>
          </p:cNvPr>
          <p:cNvSpPr txBox="1"/>
          <p:nvPr/>
        </p:nvSpPr>
        <p:spPr>
          <a:xfrm>
            <a:off x="0" y="1729188"/>
            <a:ext cx="7010400" cy="532453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gency FB" panose="020B0503020202020204" pitchFamily="34" charset="0"/>
              </a:rPr>
              <a:t>Individuals with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gency FB" panose="020B0503020202020204" pitchFamily="34" charset="0"/>
              </a:rPr>
              <a:t>Atypical angina (68 cases) and typical angina (39 cases) are the most common types of chest pain experienced by individuals with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gency FB" panose="020B0503020202020204" pitchFamily="34" charset="0"/>
              </a:rPr>
              <a:t>Non-anginal pain (41 cases) and asymptomatic (16 cases) are less common among those with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gency FB" panose="020B0503020202020204" pitchFamily="34" charset="0"/>
              </a:rPr>
              <a:t>Individuals without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gency FB" panose="020B0503020202020204" pitchFamily="34" charset="0"/>
              </a:rPr>
              <a:t>Typical angina (104 cases) is the predominant type of chest pain experienced by individuals without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gency FB" panose="020B0503020202020204" pitchFamily="34" charset="0"/>
              </a:rPr>
              <a:t>Non-anginal pain (18 cases) and atypical angina (9 cases) are less common.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gency FB" panose="020B0503020202020204" pitchFamily="34" charset="0"/>
              </a:rPr>
              <a:t>Very few individuals without heart disease are asymptomatic (7 cases).</a:t>
            </a:r>
          </a:p>
          <a:p>
            <a:r>
              <a:rPr lang="en-US" sz="2000" dirty="0">
                <a:latin typeface="Agency FB" panose="020B0503020202020204" pitchFamily="34" charset="0"/>
              </a:rPr>
              <a:t>Comparative Analysis:</a:t>
            </a:r>
          </a:p>
          <a:p>
            <a:pPr>
              <a:buFont typeface="Arial" panose="020B0604020202020204" pitchFamily="34" charset="0"/>
              <a:buChar char="•"/>
            </a:pPr>
            <a:r>
              <a:rPr lang="en-US" sz="2000" dirty="0">
                <a:latin typeface="Agency FB" panose="020B0503020202020204" pitchFamily="34" charset="0"/>
              </a:rPr>
              <a:t>Typical angina is more prevalent among individuals without heart disease compared to those with heart disease.</a:t>
            </a:r>
          </a:p>
          <a:p>
            <a:pPr>
              <a:buFont typeface="Arial" panose="020B0604020202020204" pitchFamily="34" charset="0"/>
              <a:buChar char="•"/>
            </a:pPr>
            <a:r>
              <a:rPr lang="en-US" sz="2000" dirty="0">
                <a:latin typeface="Agency FB" panose="020B0503020202020204" pitchFamily="34" charset="0"/>
              </a:rPr>
              <a:t>Atypical angina is more common among individuals with heart disease.</a:t>
            </a:r>
          </a:p>
          <a:p>
            <a:pPr>
              <a:buFont typeface="Arial" panose="020B0604020202020204" pitchFamily="34" charset="0"/>
              <a:buChar char="•"/>
            </a:pPr>
            <a:r>
              <a:rPr lang="en-US" sz="2000" dirty="0">
                <a:latin typeface="Agency FB" panose="020B0503020202020204" pitchFamily="34" charset="0"/>
              </a:rPr>
              <a:t>Non-anginal pain is relatively evenly distributed between the two groups.</a:t>
            </a:r>
          </a:p>
          <a:p>
            <a:pPr>
              <a:buFont typeface="Arial" panose="020B0604020202020204" pitchFamily="34" charset="0"/>
              <a:buChar char="•"/>
            </a:pPr>
            <a:r>
              <a:rPr lang="en-US" sz="2000" dirty="0">
                <a:latin typeface="Agency FB" panose="020B0503020202020204" pitchFamily="34" charset="0"/>
              </a:rPr>
              <a:t>Asymptomatic cases are slightly more common in individuals with heart disease.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224489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 Distribution Analysis</a:t>
            </a:r>
          </a:p>
        </p:txBody>
      </p:sp>
      <p:pic>
        <p:nvPicPr>
          <p:cNvPr id="11" name="Picture" title="This slide contains the following visuals: Heart Disease ,Age Distribution , Heart diseases by Gender ,textbox ,slicer ,slicer ,Chest Pain Experienced. Please refer to the notes on this slide for details">
            <a:hlinkClick r:id="rId2"/>
            <a:extLst>
              <a:ext uri="{FF2B5EF4-FFF2-40B4-BE49-F238E27FC236}">
                <a16:creationId xmlns:a16="http://schemas.microsoft.com/office/drawing/2014/main" id="{DC2AD073-8259-480A-A894-8ADFC8EF2F87}"/>
              </a:ext>
            </a:extLst>
          </p:cNvPr>
          <p:cNvPicPr>
            <a:picLocks noChangeAspect="1"/>
          </p:cNvPicPr>
          <p:nvPr/>
        </p:nvPicPr>
        <p:blipFill rotWithShape="1">
          <a:blip r:embed="rId3"/>
          <a:srcRect l="52744" t="5637" r="-342" b="44755"/>
          <a:stretch/>
        </p:blipFill>
        <p:spPr>
          <a:xfrm>
            <a:off x="6096000" y="1905000"/>
            <a:ext cx="5638800" cy="3352800"/>
          </a:xfrm>
          <a:prstGeom prst="rect">
            <a:avLst/>
          </a:prstGeom>
          <a:ln w="228600" cap="sq" cmpd="thickThin">
            <a:solidFill>
              <a:srgbClr val="000000"/>
            </a:solidFill>
            <a:prstDash val="solid"/>
            <a:miter lim="800000"/>
          </a:ln>
          <a:effectLst>
            <a:innerShdw blurRad="76200">
              <a:srgbClr val="000000"/>
            </a:innerShdw>
          </a:effectLst>
        </p:spPr>
      </p:pic>
      <p:sp>
        <p:nvSpPr>
          <p:cNvPr id="3" name="Rectangle 1">
            <a:extLst>
              <a:ext uri="{FF2B5EF4-FFF2-40B4-BE49-F238E27FC236}">
                <a16:creationId xmlns:a16="http://schemas.microsoft.com/office/drawing/2014/main" id="{5E7D666D-9D85-4C46-89F1-4D48FFF1ACFF}"/>
              </a:ext>
            </a:extLst>
          </p:cNvPr>
          <p:cNvSpPr>
            <a:spLocks noChangeArrowheads="1"/>
          </p:cNvSpPr>
          <p:nvPr/>
        </p:nvSpPr>
        <p:spPr bwMode="auto">
          <a:xfrm>
            <a:off x="20782" y="1524000"/>
            <a:ext cx="56388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sz="2400" b="1" dirty="0">
                <a:latin typeface="Agency FB" panose="020B0503020202020204" pitchFamily="34" charset="0"/>
              </a:rPr>
              <a:t>The age of individuals in the dataset ranges from approximately 25 to 80 years.</a:t>
            </a:r>
            <a:endParaRPr kumimoji="0" lang="en-US" altLang="en-US" sz="2400" b="1"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gency FB" panose="020B0503020202020204" pitchFamily="34" charset="0"/>
              </a:rPr>
              <a:t>There are noticeable peaks around the ages of 40 and 50, indicating higher concentrations of individuals in these age groups for both genders.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gency FB" panose="020B0503020202020204" pitchFamily="34" charset="0"/>
              </a:rPr>
              <a:t>At age 37, both male and female counts are equal at 37 each.</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b="1" dirty="0">
                <a:latin typeface="Agency FB" panose="020B0503020202020204" pitchFamily="34" charset="0"/>
              </a:rPr>
              <a:t>There is a decline in the number of individuals as age increases beyond 60, with relatively fewer individuals represented in the older age brackets (above 70).</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b="1" dirty="0">
                <a:latin typeface="Agency FB" panose="020B0503020202020204" pitchFamily="34" charset="0"/>
              </a:rPr>
              <a:t>The data suggests that middle-aged individuals (40-50 years) are more prevalent in this dataset.</a:t>
            </a:r>
            <a:r>
              <a:rPr kumimoji="0" lang="en-US" altLang="en-US" sz="2400" b="1" i="0" u="none" strike="noStrike" cap="none" normalizeH="0" baseline="0" dirty="0">
                <a:ln>
                  <a:noFill/>
                </a:ln>
                <a:solidFill>
                  <a:schemeClr val="tx1"/>
                </a:solidFill>
                <a:effectLst/>
                <a:latin typeface="Agency FB" panose="020B0503020202020204" pitchFamily="34" charset="0"/>
              </a:rPr>
              <a:t> </a:t>
            </a:r>
          </a:p>
          <a:p>
            <a:pPr lvl="0" eaLnBrk="0" fontAlgn="base" hangingPunct="0">
              <a:spcBef>
                <a:spcPct val="0"/>
              </a:spcBef>
              <a:spcAft>
                <a:spcPct val="0"/>
              </a:spcAft>
              <a:buFontTx/>
              <a:buChar char="•"/>
            </a:pPr>
            <a:endParaRPr lang="en-US" altLang="en-US" sz="2400" b="1" dirty="0">
              <a:latin typeface="Agency FB" panose="020B0503020202020204" pitchFamily="34" charset="0"/>
            </a:endParaRPr>
          </a:p>
          <a:p>
            <a:pPr lvl="0" eaLnBrk="0" fontAlgn="base" hangingPunct="0">
              <a:spcBef>
                <a:spcPct val="0"/>
              </a:spcBef>
              <a:spcAft>
                <a:spcPct val="0"/>
              </a:spcAft>
              <a:buFontTx/>
              <a:buChar char="•"/>
            </a:pPr>
            <a:endParaRPr lang="en-US" altLang="en-US" sz="2400" b="1" dirty="0">
              <a:latin typeface="Agency FB" panose="020B0503020202020204" pitchFamily="34" charset="0"/>
            </a:endParaRPr>
          </a:p>
          <a:p>
            <a:pPr lvl="0" eaLnBrk="0" fontAlgn="base" hangingPunct="0">
              <a:spcBef>
                <a:spcPct val="0"/>
              </a:spcBef>
              <a:spcAft>
                <a:spcPct val="0"/>
              </a:spcAft>
            </a:pPr>
            <a:endParaRPr lang="en-US" altLang="en-US" sz="2400" b="1" dirty="0">
              <a:latin typeface="Agency FB" panose="020B0503020202020204" pitchFamily="34" charset="0"/>
            </a:endParaRPr>
          </a:p>
        </p:txBody>
      </p:sp>
    </p:spTree>
    <p:extLst>
      <p:ext uri="{BB962C8B-B14F-4D97-AF65-F5344CB8AC3E}">
        <p14:creationId xmlns:p14="http://schemas.microsoft.com/office/powerpoint/2010/main" val="288416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Gender Distribution Analysis</a:t>
            </a:r>
          </a:p>
        </p:txBody>
      </p:sp>
      <p:pic>
        <p:nvPicPr>
          <p:cNvPr id="4" name="Picture" title="This slide contains the following visuals: Heart Disease ,Age Distribution , Heart diseases by Gender ,textbox ,slicer ,slicer ,Chest Pain Experienced. Please refer to the notes on this slide for details">
            <a:hlinkClick r:id="rId2"/>
            <a:extLst>
              <a:ext uri="{FF2B5EF4-FFF2-40B4-BE49-F238E27FC236}">
                <a16:creationId xmlns:a16="http://schemas.microsoft.com/office/drawing/2014/main" id="{1C452EF2-3E97-44DB-A6E5-EFE94AA83E65}"/>
              </a:ext>
            </a:extLst>
          </p:cNvPr>
          <p:cNvPicPr>
            <a:picLocks noChangeAspect="1"/>
          </p:cNvPicPr>
          <p:nvPr/>
        </p:nvPicPr>
        <p:blipFill rotWithShape="1">
          <a:blip r:embed="rId3"/>
          <a:srcRect l="52207" t="54286"/>
          <a:stretch/>
        </p:blipFill>
        <p:spPr>
          <a:xfrm>
            <a:off x="5562600" y="1828800"/>
            <a:ext cx="6324600" cy="3586843"/>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3F31EA92-AE60-4ACD-8B2B-23C5BF00DBB4}"/>
              </a:ext>
            </a:extLst>
          </p:cNvPr>
          <p:cNvSpPr txBox="1"/>
          <p:nvPr/>
        </p:nvSpPr>
        <p:spPr>
          <a:xfrm>
            <a:off x="152400" y="1676400"/>
            <a:ext cx="5105400" cy="2308324"/>
          </a:xfrm>
          <a:prstGeom prst="rect">
            <a:avLst/>
          </a:prstGeom>
          <a:noFill/>
        </p:spPr>
        <p:txBody>
          <a:bodyPr wrap="square">
            <a:spAutoFit/>
          </a:bodyPr>
          <a:lstStyle/>
          <a:p>
            <a:r>
              <a:rPr lang="en-US" sz="2400" b="1" dirty="0">
                <a:latin typeface="Agency FB" panose="020B0503020202020204" pitchFamily="34" charset="0"/>
              </a:rPr>
              <a:t>The chart indicates that the number of heart disease cases in males (206) is more than double that in females (96). This suggests that males are at a significantly higher risk of developing heart diseases compared to females.</a:t>
            </a:r>
          </a:p>
        </p:txBody>
      </p:sp>
    </p:spTree>
    <p:extLst>
      <p:ext uri="{BB962C8B-B14F-4D97-AF65-F5344CB8AC3E}">
        <p14:creationId xmlns:p14="http://schemas.microsoft.com/office/powerpoint/2010/main" val="173880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Blood Pressure, Cholesterol, and Max Heart Rate Analysis</a:t>
            </a:r>
          </a:p>
        </p:txBody>
      </p:sp>
      <p:pic>
        <p:nvPicPr>
          <p:cNvPr id="6" name="Picture" title="This slide contains the following visuals: Blood Pressure, Cholestrol and Max Heart Rate By Age ,ST Depression by Age and Blood Pressure ,ST Depression by Age and Heart Disease ,slicer ,slicer. Please refer to the notes on this slide for details">
            <a:hlinkClick r:id="rId2"/>
            <a:extLst>
              <a:ext uri="{FF2B5EF4-FFF2-40B4-BE49-F238E27FC236}">
                <a16:creationId xmlns:a16="http://schemas.microsoft.com/office/drawing/2014/main" id="{511CAEB3-FC71-4270-8461-B525F37EB9F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t="13333" r="54720" b="39524"/>
          <a:stretch/>
        </p:blipFill>
        <p:spPr>
          <a:xfrm>
            <a:off x="6248400" y="1812471"/>
            <a:ext cx="5442857" cy="3233057"/>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C8EACC74-B3B1-4035-B523-AADADDC202E1}"/>
              </a:ext>
            </a:extLst>
          </p:cNvPr>
          <p:cNvSpPr txBox="1"/>
          <p:nvPr/>
        </p:nvSpPr>
        <p:spPr>
          <a:xfrm>
            <a:off x="152400" y="1812471"/>
            <a:ext cx="6096000" cy="3046988"/>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Agency FB" panose="020B0503020202020204" pitchFamily="34" charset="0"/>
              </a:rPr>
              <a:t>Blood pressure, cholesterol, and max heart rate all peak around the age of 50-60.</a:t>
            </a:r>
          </a:p>
          <a:p>
            <a:pPr marL="285750" indent="-285750">
              <a:buFont typeface="Arial" panose="020B0604020202020204" pitchFamily="34" charset="0"/>
              <a:buChar char="•"/>
            </a:pPr>
            <a:r>
              <a:rPr lang="en-US" sz="2400" b="1" dirty="0">
                <a:latin typeface="Agency FB" panose="020B0503020202020204" pitchFamily="34" charset="0"/>
              </a:rPr>
              <a:t>All three health indicators show a gradual increase starting from around age 30, reaching their highest levels at 50-60.</a:t>
            </a:r>
          </a:p>
          <a:p>
            <a:pPr marL="285750" indent="-285750">
              <a:buFont typeface="Arial" panose="020B0604020202020204" pitchFamily="34" charset="0"/>
              <a:buChar char="•"/>
            </a:pPr>
            <a:r>
              <a:rPr lang="en-US" sz="2400" b="1" dirty="0">
                <a:latin typeface="Agency FB" panose="020B0503020202020204" pitchFamily="34" charset="0"/>
              </a:rPr>
              <a:t>After the age of 60, there is a noticeable decline in blood pressure, cholesterol, and max heart rate levels.</a:t>
            </a:r>
          </a:p>
        </p:txBody>
      </p:sp>
    </p:spTree>
    <p:extLst>
      <p:ext uri="{BB962C8B-B14F-4D97-AF65-F5344CB8AC3E}">
        <p14:creationId xmlns:p14="http://schemas.microsoft.com/office/powerpoint/2010/main" val="180047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 Depression By Age and Blood Pressure Analysis</a:t>
            </a:r>
          </a:p>
        </p:txBody>
      </p:sp>
      <p:pic>
        <p:nvPicPr>
          <p:cNvPr id="4" name="Picture" title="This slide contains the following visuals: Blood Pressure, Cholestrol and Max Heart Rate By Age ,ST Depression by Age and Blood Pressure ,ST Depression by Age and Heart Disease ,slicer ,slicer. Please refer to the notes on this slide for details">
            <a:hlinkClick r:id="rId2"/>
            <a:extLst>
              <a:ext uri="{FF2B5EF4-FFF2-40B4-BE49-F238E27FC236}">
                <a16:creationId xmlns:a16="http://schemas.microsoft.com/office/drawing/2014/main" id="{5F14F385-9A7C-488A-8E38-10990640DE5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48268" t="13333" b="41191"/>
          <a:stretch/>
        </p:blipFill>
        <p:spPr>
          <a:xfrm>
            <a:off x="6096000" y="1981200"/>
            <a:ext cx="5783036" cy="3609491"/>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86F41031-DD12-4E0B-91EF-E4E2E8E4B96A}"/>
              </a:ext>
            </a:extLst>
          </p:cNvPr>
          <p:cNvSpPr txBox="1"/>
          <p:nvPr/>
        </p:nvSpPr>
        <p:spPr>
          <a:xfrm>
            <a:off x="0" y="1066800"/>
            <a:ext cx="5867400" cy="3416320"/>
          </a:xfrm>
          <a:prstGeom prst="rect">
            <a:avLst/>
          </a:prstGeom>
          <a:noFill/>
        </p:spPr>
        <p:txBody>
          <a:bodyPr wrap="square">
            <a:spAutoFit/>
          </a:bodyPr>
          <a:lstStyle/>
          <a:p>
            <a:pPr marL="342900" indent="-342900">
              <a:buFont typeface="Arial" panose="020B0604020202020204" pitchFamily="34" charset="0"/>
              <a:buChar char="•"/>
            </a:pPr>
            <a:endParaRPr lang="en-US" sz="2400" b="1" dirty="0">
              <a:latin typeface="Agency FB" panose="020B0503020202020204" pitchFamily="34" charset="0"/>
            </a:endParaRPr>
          </a:p>
          <a:p>
            <a:pPr marL="342900" indent="-342900">
              <a:buFont typeface="Arial" panose="020B0604020202020204" pitchFamily="34" charset="0"/>
              <a:buChar char="•"/>
            </a:pPr>
            <a:endParaRPr lang="en-US" sz="2400" b="1" dirty="0">
              <a:latin typeface="Agency FB" panose="020B0503020202020204" pitchFamily="34" charset="0"/>
            </a:endParaRPr>
          </a:p>
          <a:p>
            <a:pPr marL="342900" indent="-342900">
              <a:buFont typeface="Arial" panose="020B0604020202020204" pitchFamily="34" charset="0"/>
              <a:buChar char="•"/>
            </a:pPr>
            <a:r>
              <a:rPr lang="en-US" sz="2400" b="1" dirty="0">
                <a:latin typeface="Agency FB" panose="020B0503020202020204" pitchFamily="34" charset="0"/>
              </a:rPr>
              <a:t>ST depression peaks between ages 40 and 55 in individuals with heart disease.</a:t>
            </a:r>
          </a:p>
          <a:p>
            <a:pPr marL="342900" indent="-342900">
              <a:buFont typeface="Arial" panose="020B0604020202020204" pitchFamily="34" charset="0"/>
              <a:buChar char="•"/>
            </a:pPr>
            <a:r>
              <a:rPr lang="en-US" sz="2400" b="1" dirty="0">
                <a:latin typeface="Agency FB" panose="020B0503020202020204" pitchFamily="34" charset="0"/>
              </a:rPr>
              <a:t>Higher ST depression levels are observed in heart disease patients compared to those without heart disease.</a:t>
            </a:r>
          </a:p>
          <a:p>
            <a:pPr marL="342900" indent="-342900">
              <a:buFont typeface="Arial" panose="020B0604020202020204" pitchFamily="34" charset="0"/>
              <a:buChar char="•"/>
            </a:pPr>
            <a:r>
              <a:rPr lang="en-US" sz="2400" b="1" dirty="0">
                <a:latin typeface="Agency FB" panose="020B0503020202020204" pitchFamily="34" charset="0"/>
              </a:rPr>
              <a:t>ST depression declines after age 60 for both groups.</a:t>
            </a:r>
          </a:p>
        </p:txBody>
      </p:sp>
    </p:spTree>
    <p:extLst>
      <p:ext uri="{BB962C8B-B14F-4D97-AF65-F5344CB8AC3E}">
        <p14:creationId xmlns:p14="http://schemas.microsoft.com/office/powerpoint/2010/main" val="358734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247</TotalTime>
  <Words>760</Words>
  <Application>Microsoft Office PowerPoint</Application>
  <PresentationFormat>Widescreen</PresentationFormat>
  <Paragraphs>84</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Agency FB</vt:lpstr>
      <vt:lpstr>Arial</vt:lpstr>
      <vt:lpstr>Franklin Gothic Medium</vt:lpstr>
      <vt:lpstr>Medical Design 16x9</vt:lpstr>
      <vt:lpstr>Heart Disease Data Analysis</vt:lpstr>
      <vt:lpstr>Introduction</vt:lpstr>
      <vt:lpstr>Data Overview</vt:lpstr>
      <vt:lpstr>Heart Disease Analysis</vt:lpstr>
      <vt:lpstr>Chest Pain Analysis</vt:lpstr>
      <vt:lpstr>Age Distribution Analysis</vt:lpstr>
      <vt:lpstr>Gender Distribution Analysis</vt:lpstr>
      <vt:lpstr>Blood Pressure, Cholesterol, and Max Heart Rate Analysis</vt:lpstr>
      <vt:lpstr>ST Depression By Age and Blood Pressure Analysis</vt:lpstr>
      <vt:lpstr>ST Depression By Age and Heart Disease Analysis</vt:lpstr>
      <vt:lpstr>Duplicate of Page 1</vt:lpstr>
      <vt:lpstr>Duplicate of Duplicate of Page 1</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Data Analysis</dc:title>
  <dc:creator>Henry Singh</dc:creator>
  <cp:lastModifiedBy>Henry Singh</cp:lastModifiedBy>
  <cp:revision>17</cp:revision>
  <dcterms:created xsi:type="dcterms:W3CDTF">2024-08-06T14:42:00Z</dcterms:created>
  <dcterms:modified xsi:type="dcterms:W3CDTF">2024-08-09T14:16:46Z</dcterms:modified>
</cp:coreProperties>
</file>