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7"/>
  </p:notesMasterIdLst>
  <p:handoutMasterIdLst>
    <p:handoutMasterId r:id="rId8"/>
  </p:handoutMasterIdLst>
  <p:sldIdLst>
    <p:sldId id="1437" r:id="rId6"/>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437"/>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814" autoAdjust="0"/>
  </p:normalViewPr>
  <p:slideViewPr>
    <p:cSldViewPr snapToGrid="0">
      <p:cViewPr varScale="1">
        <p:scale>
          <a:sx n="109" d="100"/>
          <a:sy n="109" d="100"/>
        </p:scale>
        <p:origin x="606" y="102"/>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2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GB" dirty="0"/>
          </a:p>
        </p:txBody>
      </p:sp>
      <p:sp>
        <p:nvSpPr>
          <p:cNvPr id="15" name="Rectangle 14"/>
          <p:cNvSpPr/>
          <p:nvPr/>
        </p:nvSpPr>
        <p:spPr bwMode="auto">
          <a:xfrm>
            <a:off x="718373" y="3272097"/>
            <a:ext cx="5709539" cy="2342102"/>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pc="-52" dirty="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63" name="Group 62"/>
          <p:cNvGrpSpPr/>
          <p:nvPr/>
        </p:nvGrpSpPr>
        <p:grpSpPr>
          <a:xfrm>
            <a:off x="713039" y="1177154"/>
            <a:ext cx="3641490" cy="1485513"/>
            <a:chOff x="3464074" y="1738430"/>
            <a:chExt cx="3641490" cy="1485513"/>
          </a:xfrm>
        </p:grpSpPr>
        <p:sp>
          <p:nvSpPr>
            <p:cNvPr id="26" name="Rectangle 25"/>
            <p:cNvSpPr/>
            <p:nvPr/>
          </p:nvSpPr>
          <p:spPr bwMode="auto">
            <a:xfrm>
              <a:off x="3464074" y="1738430"/>
              <a:ext cx="3641490" cy="1485513"/>
            </a:xfrm>
            <a:prstGeom prst="rect">
              <a:avLst/>
            </a:prstGeom>
            <a:solidFill>
              <a:srgbClr val="222222"/>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spc="-52" dirty="0">
                  <a:solidFill>
                    <a:schemeClr val="bg1"/>
                  </a:solidFill>
                  <a:latin typeface="Segoe UI Light" panose="020B0502040204020203" pitchFamily="34" charset="0"/>
                  <a:cs typeface="Segoe UI Light" panose="020B0502040204020203" pitchFamily="34" charset="0"/>
                </a:rPr>
                <a:t>            React JS Form (Create Ticket)</a:t>
              </a:r>
            </a:p>
            <a:p>
              <a:pPr defTabSz="913825" fontAlgn="base">
                <a:spcBef>
                  <a:spcPct val="0"/>
                </a:spcBef>
                <a:spcAft>
                  <a:spcPct val="0"/>
                </a:spcAft>
              </a:pPr>
              <a:endParaRPr lang="en-US" sz="1799" spc="-52" dirty="0">
                <a:solidFill>
                  <a:schemeClr val="bg1"/>
                </a:solidFill>
                <a:latin typeface="Segoe UI Light" panose="020B0502040204020203" pitchFamily="34" charset="0"/>
                <a:ea typeface="Segoe UI" pitchFamily="34" charset="0"/>
                <a:cs typeface="Segoe UI Light" panose="020B0502040204020203" pitchFamily="34" charset="0"/>
              </a:endParaRPr>
            </a:p>
            <a:p>
              <a:pPr defTabSz="913825" fontAlgn="base">
                <a:spcBef>
                  <a:spcPct val="0"/>
                </a:spcBef>
                <a:spcAft>
                  <a:spcPct val="0"/>
                </a:spcAft>
              </a:pPr>
              <a:endParaRPr lang="en-US" sz="1799" dirty="0">
                <a:solidFill>
                  <a:schemeClr val="bg1"/>
                </a:soli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4211256" y="2102284"/>
              <a:ext cx="424736" cy="647831"/>
            </a:xfrm>
            <a:prstGeom prst="rect">
              <a:avLst/>
            </a:prstGeom>
          </p:spPr>
        </p:pic>
      </p:grpSp>
      <p:grpSp>
        <p:nvGrpSpPr>
          <p:cNvPr id="50" name="Group 49"/>
          <p:cNvGrpSpPr/>
          <p:nvPr/>
        </p:nvGrpSpPr>
        <p:grpSpPr>
          <a:xfrm>
            <a:off x="384719" y="5327105"/>
            <a:ext cx="958832" cy="755763"/>
            <a:chOff x="4383758" y="2886866"/>
            <a:chExt cx="2516893" cy="1906599"/>
          </a:xfrm>
        </p:grpSpPr>
        <p:grpSp>
          <p:nvGrpSpPr>
            <p:cNvPr id="52" name="Group 51"/>
            <p:cNvGrpSpPr/>
            <p:nvPr/>
          </p:nvGrpSpPr>
          <p:grpSpPr>
            <a:xfrm>
              <a:off x="5421611" y="2886866"/>
              <a:ext cx="1479040" cy="1043909"/>
              <a:chOff x="4557447" y="1721445"/>
              <a:chExt cx="1479040" cy="1043909"/>
            </a:xfrm>
          </p:grpSpPr>
          <p:pic>
            <p:nvPicPr>
              <p:cNvPr id="60" name="Picture 59"/>
              <p:cNvPicPr>
                <a:picLocks noChangeAspect="1"/>
              </p:cNvPicPr>
              <p:nvPr/>
            </p:nvPicPr>
            <p:blipFill>
              <a:blip r:embed="rId3"/>
              <a:stretch>
                <a:fillRect/>
              </a:stretch>
            </p:blipFill>
            <p:spPr>
              <a:xfrm>
                <a:off x="4557447" y="1902539"/>
                <a:ext cx="477423" cy="839046"/>
              </a:xfrm>
              <a:prstGeom prst="rect">
                <a:avLst/>
              </a:prstGeom>
            </p:spPr>
          </p:pic>
          <p:pic>
            <p:nvPicPr>
              <p:cNvPr id="61" name="Picture 60"/>
              <p:cNvPicPr>
                <a:picLocks noChangeAspect="1"/>
              </p:cNvPicPr>
              <p:nvPr/>
            </p:nvPicPr>
            <p:blipFill>
              <a:blip r:embed="rId3"/>
              <a:stretch>
                <a:fillRect/>
              </a:stretch>
            </p:blipFill>
            <p:spPr>
              <a:xfrm>
                <a:off x="4869643" y="1721445"/>
                <a:ext cx="477423" cy="839046"/>
              </a:xfrm>
              <a:prstGeom prst="rect">
                <a:avLst/>
              </a:prstGeom>
            </p:spPr>
          </p:pic>
          <p:pic>
            <p:nvPicPr>
              <p:cNvPr id="62" name="Picture 61"/>
              <p:cNvPicPr>
                <a:picLocks noChangeAspect="1"/>
              </p:cNvPicPr>
              <p:nvPr/>
            </p:nvPicPr>
            <p:blipFill>
              <a:blip r:embed="rId4"/>
              <a:stretch>
                <a:fillRect/>
              </a:stretch>
            </p:blipFill>
            <p:spPr>
              <a:xfrm>
                <a:off x="5153580" y="1902539"/>
                <a:ext cx="882907" cy="862815"/>
              </a:xfrm>
              <a:prstGeom prst="rect">
                <a:avLst/>
              </a:prstGeom>
            </p:spPr>
          </p:pic>
        </p:grpSp>
        <p:grpSp>
          <p:nvGrpSpPr>
            <p:cNvPr id="53" name="Group 52"/>
            <p:cNvGrpSpPr/>
            <p:nvPr/>
          </p:nvGrpSpPr>
          <p:grpSpPr>
            <a:xfrm>
              <a:off x="4880542" y="3820782"/>
              <a:ext cx="944427" cy="972683"/>
              <a:chOff x="3981885" y="2834055"/>
              <a:chExt cx="944427" cy="972683"/>
            </a:xfrm>
          </p:grpSpPr>
          <p:pic>
            <p:nvPicPr>
              <p:cNvPr id="57" name="Picture 56"/>
              <p:cNvPicPr>
                <a:picLocks noChangeAspect="1"/>
              </p:cNvPicPr>
              <p:nvPr/>
            </p:nvPicPr>
            <p:blipFill>
              <a:blip r:embed="rId3"/>
              <a:stretch>
                <a:fillRect/>
              </a:stretch>
            </p:blipFill>
            <p:spPr>
              <a:xfrm>
                <a:off x="3981885" y="2967692"/>
                <a:ext cx="477423" cy="839046"/>
              </a:xfrm>
              <a:prstGeom prst="rect">
                <a:avLst/>
              </a:prstGeom>
            </p:spPr>
          </p:pic>
          <p:pic>
            <p:nvPicPr>
              <p:cNvPr id="58" name="Picture 57"/>
              <p:cNvPicPr>
                <a:picLocks noChangeAspect="1"/>
              </p:cNvPicPr>
              <p:nvPr/>
            </p:nvPicPr>
            <p:blipFill>
              <a:blip r:embed="rId3"/>
              <a:stretch>
                <a:fillRect/>
              </a:stretch>
            </p:blipFill>
            <p:spPr>
              <a:xfrm>
                <a:off x="4269036" y="2834055"/>
                <a:ext cx="477423" cy="839046"/>
              </a:xfrm>
              <a:prstGeom prst="rect">
                <a:avLst/>
              </a:prstGeom>
            </p:spPr>
          </p:pic>
          <p:pic>
            <p:nvPicPr>
              <p:cNvPr id="59" name="Picture 58"/>
              <p:cNvPicPr>
                <a:picLocks noChangeAspect="1"/>
              </p:cNvPicPr>
              <p:nvPr/>
            </p:nvPicPr>
            <p:blipFill>
              <a:blip r:embed="rId5"/>
              <a:stretch>
                <a:fillRect/>
              </a:stretch>
            </p:blipFill>
            <p:spPr>
              <a:xfrm>
                <a:off x="4480085" y="3260431"/>
                <a:ext cx="446227" cy="456212"/>
              </a:xfrm>
              <a:prstGeom prst="rect">
                <a:avLst/>
              </a:prstGeom>
            </p:spPr>
          </p:pic>
        </p:grpSp>
        <p:grpSp>
          <p:nvGrpSpPr>
            <p:cNvPr id="54" name="Group 53"/>
            <p:cNvGrpSpPr/>
            <p:nvPr/>
          </p:nvGrpSpPr>
          <p:grpSpPr>
            <a:xfrm>
              <a:off x="4383758" y="2988031"/>
              <a:ext cx="968998" cy="971748"/>
              <a:chOff x="3601101" y="2714202"/>
              <a:chExt cx="968998" cy="971748"/>
            </a:xfrm>
          </p:grpSpPr>
          <p:pic>
            <p:nvPicPr>
              <p:cNvPr id="55" name="Picture 54"/>
              <p:cNvPicPr>
                <a:picLocks noChangeAspect="1"/>
              </p:cNvPicPr>
              <p:nvPr/>
            </p:nvPicPr>
            <p:blipFill>
              <a:blip r:embed="rId3"/>
              <a:stretch>
                <a:fillRect/>
              </a:stretch>
            </p:blipFill>
            <p:spPr>
              <a:xfrm>
                <a:off x="3601101" y="2846904"/>
                <a:ext cx="477423" cy="839046"/>
              </a:xfrm>
              <a:prstGeom prst="rect">
                <a:avLst/>
              </a:prstGeom>
            </p:spPr>
          </p:pic>
          <p:pic>
            <p:nvPicPr>
              <p:cNvPr id="56" name="Picture 55"/>
              <p:cNvPicPr>
                <a:picLocks noChangeAspect="1"/>
              </p:cNvPicPr>
              <p:nvPr/>
            </p:nvPicPr>
            <p:blipFill>
              <a:blip r:embed="rId6"/>
              <a:stretch>
                <a:fillRect/>
              </a:stretch>
            </p:blipFill>
            <p:spPr>
              <a:xfrm>
                <a:off x="3875612" y="2714202"/>
                <a:ext cx="694487" cy="898458"/>
              </a:xfrm>
              <a:prstGeom prst="rect">
                <a:avLst/>
              </a:prstGeom>
            </p:spPr>
          </p:pic>
        </p:grpSp>
      </p:grpSp>
      <p:sp>
        <p:nvSpPr>
          <p:cNvPr id="64" name="Rectangle 63"/>
          <p:cNvSpPr/>
          <p:nvPr/>
        </p:nvSpPr>
        <p:spPr bwMode="auto">
          <a:xfrm>
            <a:off x="2206905" y="4458920"/>
            <a:ext cx="4105291" cy="14957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r" defTabSz="913825" fontAlgn="base">
              <a:spcBef>
                <a:spcPct val="0"/>
              </a:spcBef>
              <a:spcAft>
                <a:spcPct val="0"/>
              </a:spcAft>
            </a:pPr>
            <a:r>
              <a:rPr lang="fi-FI" spc="-52" dirty="0">
                <a:solidFill>
                  <a:schemeClr val="tx1">
                    <a:lumMod val="75000"/>
                    <a:lumOff val="25000"/>
                  </a:schemeClr>
                </a:solidFill>
                <a:latin typeface="Segoe UI Light" panose="020B0502040204020203" pitchFamily="34" charset="0"/>
                <a:cs typeface="Segoe UI Light" panose="020B0502040204020203" pitchFamily="34" charset="0"/>
              </a:rPr>
              <a:t>(Sample’s Future State) Service applications</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2518889" y="4647609"/>
            <a:ext cx="689322" cy="864741"/>
            <a:chOff x="2297724" y="2431785"/>
            <a:chExt cx="689322" cy="864741"/>
          </a:xfrm>
        </p:grpSpPr>
        <p:grpSp>
          <p:nvGrpSpPr>
            <p:cNvPr id="46" name="Group 45"/>
            <p:cNvGrpSpPr>
              <a:grpSpLocks noChangeAspect="1"/>
            </p:cNvGrpSpPr>
            <p:nvPr/>
          </p:nvGrpSpPr>
          <p:grpSpPr>
            <a:xfrm>
              <a:off x="2366692" y="2431785"/>
              <a:ext cx="620354" cy="468000"/>
              <a:chOff x="5784587" y="4234924"/>
              <a:chExt cx="808975" cy="610297"/>
            </a:xfrm>
          </p:grpSpPr>
          <p:pic>
            <p:nvPicPr>
              <p:cNvPr id="47" name="Picture 46"/>
              <p:cNvPicPr>
                <a:picLocks noChangeAspect="1"/>
              </p:cNvPicPr>
              <p:nvPr/>
            </p:nvPicPr>
            <p:blipFill>
              <a:blip r:embed="rId7"/>
              <a:stretch>
                <a:fillRect/>
              </a:stretch>
            </p:blipFill>
            <p:spPr>
              <a:xfrm>
                <a:off x="5784587" y="4234924"/>
                <a:ext cx="666415" cy="527251"/>
              </a:xfrm>
              <a:prstGeom prst="rect">
                <a:avLst/>
              </a:prstGeom>
            </p:spPr>
          </p:pic>
          <p:pic>
            <p:nvPicPr>
              <p:cNvPr id="48" name="Picture 47"/>
              <p:cNvPicPr>
                <a:picLocks noChangeAspect="1"/>
              </p:cNvPicPr>
              <p:nvPr/>
            </p:nvPicPr>
            <p:blipFill>
              <a:blip r:embed="rId5"/>
              <a:stretch>
                <a:fillRect/>
              </a:stretch>
            </p:blipFill>
            <p:spPr>
              <a:xfrm>
                <a:off x="6147335" y="4389009"/>
                <a:ext cx="446227" cy="456212"/>
              </a:xfrm>
              <a:prstGeom prst="rect">
                <a:avLst/>
              </a:prstGeom>
            </p:spPr>
          </p:pic>
        </p:grpSp>
        <p:sp>
          <p:nvSpPr>
            <p:cNvPr id="65" name="TextBox 64"/>
            <p:cNvSpPr txBox="1"/>
            <p:nvPr/>
          </p:nvSpPr>
          <p:spPr>
            <a:xfrm>
              <a:off x="2297724" y="2865639"/>
              <a:ext cx="688971" cy="430887"/>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Managed</a:t>
              </a:r>
              <a:br>
                <a:rPr lang="en-US" sz="1400" spc="-70" dirty="0">
                  <a:gradFill>
                    <a:gsLst>
                      <a:gs pos="2917">
                        <a:schemeClr val="bg2"/>
                      </a:gs>
                      <a:gs pos="95000">
                        <a:schemeClr val="bg2"/>
                      </a:gs>
                    </a:gsLst>
                    <a:lin ang="5400000" scaled="0"/>
                  </a:gradFill>
                </a:rPr>
              </a:br>
              <a:r>
                <a:rPr lang="en-US" sz="1400" spc="-70" dirty="0">
                  <a:gradFill>
                    <a:gsLst>
                      <a:gs pos="2917">
                        <a:schemeClr val="bg2"/>
                      </a:gs>
                      <a:gs pos="95000">
                        <a:schemeClr val="bg2"/>
                      </a:gs>
                    </a:gsLst>
                    <a:lin ang="5400000" scaled="0"/>
                  </a:gradFill>
                </a:rPr>
                <a:t>metadata</a:t>
              </a:r>
              <a:endParaRPr lang="en-GB" sz="1400" spc="-70" dirty="0">
                <a:gradFill>
                  <a:gsLst>
                    <a:gs pos="2917">
                      <a:schemeClr val="bg2"/>
                    </a:gs>
                    <a:gs pos="95000">
                      <a:schemeClr val="bg2"/>
                    </a:gs>
                  </a:gsLst>
                  <a:lin ang="5400000" scaled="0"/>
                </a:gradFill>
              </a:endParaRPr>
            </a:p>
          </p:txBody>
        </p:sp>
      </p:grpSp>
      <p:grpSp>
        <p:nvGrpSpPr>
          <p:cNvPr id="67" name="Group 66"/>
          <p:cNvGrpSpPr/>
          <p:nvPr/>
        </p:nvGrpSpPr>
        <p:grpSpPr>
          <a:xfrm>
            <a:off x="3500115" y="4655683"/>
            <a:ext cx="620354" cy="864741"/>
            <a:chOff x="2366692" y="2431785"/>
            <a:chExt cx="620354" cy="864741"/>
          </a:xfrm>
        </p:grpSpPr>
        <p:grpSp>
          <p:nvGrpSpPr>
            <p:cNvPr id="68" name="Group 67"/>
            <p:cNvGrpSpPr>
              <a:grpSpLocks noChangeAspect="1"/>
            </p:cNvGrpSpPr>
            <p:nvPr/>
          </p:nvGrpSpPr>
          <p:grpSpPr>
            <a:xfrm>
              <a:off x="2366692" y="2431785"/>
              <a:ext cx="620354" cy="468000"/>
              <a:chOff x="5784587" y="4234924"/>
              <a:chExt cx="808975" cy="610297"/>
            </a:xfrm>
          </p:grpSpPr>
          <p:pic>
            <p:nvPicPr>
              <p:cNvPr id="70" name="Picture 69"/>
              <p:cNvPicPr>
                <a:picLocks noChangeAspect="1"/>
              </p:cNvPicPr>
              <p:nvPr/>
            </p:nvPicPr>
            <p:blipFill>
              <a:blip r:embed="rId7"/>
              <a:stretch>
                <a:fillRect/>
              </a:stretch>
            </p:blipFill>
            <p:spPr>
              <a:xfrm>
                <a:off x="5784587" y="4234924"/>
                <a:ext cx="666415" cy="527251"/>
              </a:xfrm>
              <a:prstGeom prst="rect">
                <a:avLst/>
              </a:prstGeom>
            </p:spPr>
          </p:pic>
          <p:pic>
            <p:nvPicPr>
              <p:cNvPr id="71" name="Picture 70"/>
              <p:cNvPicPr>
                <a:picLocks noChangeAspect="1"/>
              </p:cNvPicPr>
              <p:nvPr/>
            </p:nvPicPr>
            <p:blipFill>
              <a:blip r:embed="rId5"/>
              <a:stretch>
                <a:fillRect/>
              </a:stretch>
            </p:blipFill>
            <p:spPr>
              <a:xfrm>
                <a:off x="6147335" y="4389009"/>
                <a:ext cx="446227" cy="456212"/>
              </a:xfrm>
              <a:prstGeom prst="rect">
                <a:avLst/>
              </a:prstGeom>
            </p:spPr>
          </p:pic>
        </p:grpSp>
        <p:sp>
          <p:nvSpPr>
            <p:cNvPr id="69" name="TextBox 68"/>
            <p:cNvSpPr txBox="1"/>
            <p:nvPr/>
          </p:nvSpPr>
          <p:spPr>
            <a:xfrm>
              <a:off x="2389514" y="2865639"/>
              <a:ext cx="505395" cy="430887"/>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Search</a:t>
              </a:r>
              <a:br>
                <a:rPr lang="en-US" sz="1400" spc="-70" dirty="0">
                  <a:gradFill>
                    <a:gsLst>
                      <a:gs pos="2917">
                        <a:schemeClr val="bg2"/>
                      </a:gs>
                      <a:gs pos="95000">
                        <a:schemeClr val="bg2"/>
                      </a:gs>
                    </a:gsLst>
                    <a:lin ang="5400000" scaled="0"/>
                  </a:gradFill>
                </a:rPr>
              </a:br>
              <a:r>
                <a:rPr lang="en-US" sz="1400" spc="-70" dirty="0">
                  <a:gradFill>
                    <a:gsLst>
                      <a:gs pos="2917">
                        <a:schemeClr val="bg2"/>
                      </a:gs>
                      <a:gs pos="95000">
                        <a:schemeClr val="bg2"/>
                      </a:gs>
                    </a:gsLst>
                    <a:lin ang="5400000" scaled="0"/>
                  </a:gradFill>
                </a:rPr>
                <a:t>Service</a:t>
              </a:r>
              <a:endParaRPr lang="en-GB" sz="1400" spc="-70" dirty="0">
                <a:gradFill>
                  <a:gsLst>
                    <a:gs pos="2917">
                      <a:schemeClr val="bg2"/>
                    </a:gs>
                    <a:gs pos="95000">
                      <a:schemeClr val="bg2"/>
                    </a:gs>
                  </a:gsLst>
                  <a:lin ang="5400000" scaled="0"/>
                </a:gradFill>
              </a:endParaRPr>
            </a:p>
          </p:txBody>
        </p:sp>
      </p:grpSp>
      <p:grpSp>
        <p:nvGrpSpPr>
          <p:cNvPr id="83" name="Group 82"/>
          <p:cNvGrpSpPr/>
          <p:nvPr/>
        </p:nvGrpSpPr>
        <p:grpSpPr>
          <a:xfrm>
            <a:off x="899383" y="4587425"/>
            <a:ext cx="1167307" cy="734371"/>
            <a:chOff x="3264045" y="5106379"/>
            <a:chExt cx="1167307" cy="734371"/>
          </a:xfrm>
        </p:grpSpPr>
        <p:pic>
          <p:nvPicPr>
            <p:cNvPr id="49" name="Picture 48"/>
            <p:cNvPicPr>
              <a:picLocks noChangeAspect="1"/>
            </p:cNvPicPr>
            <p:nvPr/>
          </p:nvPicPr>
          <p:blipFill>
            <a:blip r:embed="rId8"/>
            <a:stretch>
              <a:fillRect/>
            </a:stretch>
          </p:blipFill>
          <p:spPr>
            <a:xfrm>
              <a:off x="3548384" y="5106379"/>
              <a:ext cx="598631" cy="515657"/>
            </a:xfrm>
            <a:prstGeom prst="rect">
              <a:avLst/>
            </a:prstGeom>
          </p:spPr>
        </p:pic>
        <p:sp>
          <p:nvSpPr>
            <p:cNvPr id="82" name="TextBox 81"/>
            <p:cNvSpPr txBox="1"/>
            <p:nvPr/>
          </p:nvSpPr>
          <p:spPr>
            <a:xfrm>
              <a:off x="3264045" y="5625306"/>
              <a:ext cx="1167307" cy="215444"/>
            </a:xfrm>
            <a:prstGeom prst="rect">
              <a:avLst/>
            </a:prstGeom>
            <a:noFill/>
          </p:spPr>
          <p:txBody>
            <a:bodyPr wrap="none" lIns="0" tIns="0" rIns="0" bIns="0" rtlCol="0">
              <a:spAutoFit/>
            </a:bodyPr>
            <a:lstStyle/>
            <a:p>
              <a:r>
                <a:rPr lang="en-US" sz="1400" spc="-70" dirty="0">
                  <a:gradFill>
                    <a:gsLst>
                      <a:gs pos="2917">
                        <a:schemeClr val="bg2"/>
                      </a:gs>
                      <a:gs pos="95000">
                        <a:schemeClr val="bg2"/>
                      </a:gs>
                    </a:gsLst>
                    <a:lin ang="5400000" scaled="0"/>
                  </a:gradFill>
                </a:rPr>
                <a:t>List and Libraries</a:t>
              </a:r>
              <a:endParaRPr lang="en-GB" sz="1400" spc="-70" dirty="0">
                <a:gradFill>
                  <a:gsLst>
                    <a:gs pos="2917">
                      <a:schemeClr val="bg2"/>
                    </a:gs>
                    <a:gs pos="95000">
                      <a:schemeClr val="bg2"/>
                    </a:gs>
                  </a:gsLst>
                  <a:lin ang="5400000" scaled="0"/>
                </a:gradFill>
              </a:endParaRPr>
            </a:p>
          </p:txBody>
        </p:sp>
      </p:grpSp>
      <p:sp>
        <p:nvSpPr>
          <p:cNvPr id="84" name="Rectangle 83"/>
          <p:cNvSpPr/>
          <p:nvPr/>
        </p:nvSpPr>
        <p:spPr bwMode="auto">
          <a:xfrm>
            <a:off x="1043431" y="3868527"/>
            <a:ext cx="5087451" cy="2502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SharePoint API</a:t>
            </a:r>
            <a:endParaRPr lang="en-GB" dirty="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p:cNvCxnSpPr/>
          <p:nvPr/>
        </p:nvCxnSpPr>
        <p:spPr>
          <a:xfrm flipV="1">
            <a:off x="2436337" y="3505340"/>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2575796" y="3579211"/>
            <a:ext cx="353623" cy="215444"/>
          </a:xfrm>
          <a:prstGeom prst="rect">
            <a:avLst/>
          </a:prstGeom>
          <a:noFill/>
        </p:spPr>
        <p:txBody>
          <a:bodyPr wrap="none" lIns="0" tIns="0" rIns="0" bIns="0" rtlCol="0">
            <a:spAutoFit/>
          </a:bodyPr>
          <a:lstStyle/>
          <a:p>
            <a:pPr algn="ctr"/>
            <a:r>
              <a:rPr lang="en-US" sz="1400" spc="-70" dirty="0">
                <a:gradFill>
                  <a:gsLst>
                    <a:gs pos="2917">
                      <a:schemeClr val="bg2"/>
                    </a:gs>
                    <a:gs pos="95000">
                      <a:schemeClr val="bg2"/>
                    </a:gs>
                  </a:gsLst>
                  <a:lin ang="5400000" scaled="0"/>
                </a:gradFill>
              </a:rPr>
              <a:t>REST</a:t>
            </a:r>
            <a:endParaRPr lang="en-GB" sz="1400" spc="-70" dirty="0">
              <a:gradFill>
                <a:gsLst>
                  <a:gs pos="2917">
                    <a:schemeClr val="bg2"/>
                  </a:gs>
                  <a:gs pos="95000">
                    <a:schemeClr val="bg2"/>
                  </a:gs>
                </a:gsLst>
                <a:lin ang="5400000" scaled="0"/>
              </a:gradFill>
            </a:endParaRPr>
          </a:p>
        </p:txBody>
      </p:sp>
      <p:cxnSp>
        <p:nvCxnSpPr>
          <p:cNvPr id="97" name="Straight Arrow Connector 96"/>
          <p:cNvCxnSpPr/>
          <p:nvPr/>
        </p:nvCxnSpPr>
        <p:spPr>
          <a:xfrm>
            <a:off x="1782353" y="2678686"/>
            <a:ext cx="653984" cy="736024"/>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flipH="1">
            <a:off x="1457550" y="4164831"/>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a:off x="2815176" y="4192628"/>
            <a:ext cx="12055" cy="408716"/>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H="1">
            <a:off x="3736695" y="4193309"/>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16" name="Picture 15"/>
          <p:cNvPicPr>
            <a:picLocks noChangeAspect="1"/>
          </p:cNvPicPr>
          <p:nvPr/>
        </p:nvPicPr>
        <p:blipFill>
          <a:blip r:embed="rId9"/>
          <a:stretch>
            <a:fillRect/>
          </a:stretch>
        </p:blipFill>
        <p:spPr>
          <a:xfrm>
            <a:off x="789083" y="1281270"/>
            <a:ext cx="398061" cy="398061"/>
          </a:xfrm>
          <a:prstGeom prst="rect">
            <a:avLst/>
          </a:prstGeom>
        </p:spPr>
      </p:pic>
      <p:sp>
        <p:nvSpPr>
          <p:cNvPr id="92" name="Rectangle 91"/>
          <p:cNvSpPr/>
          <p:nvPr/>
        </p:nvSpPr>
        <p:spPr bwMode="auto">
          <a:xfrm>
            <a:off x="4430573" y="1182986"/>
            <a:ext cx="1997339" cy="14957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Babel</a:t>
            </a:r>
          </a:p>
          <a:p>
            <a:pPr defTabSz="913825" fontAlgn="base">
              <a:spcBef>
                <a:spcPct val="0"/>
              </a:spcBef>
              <a:spcAft>
                <a:spcPct val="0"/>
              </a:spcAft>
            </a:pP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Webpack</a:t>
            </a:r>
          </a:p>
          <a:p>
            <a:pPr defTabSz="913825" fontAlgn="base">
              <a:spcBef>
                <a:spcPct val="0"/>
              </a:spcBef>
              <a:spcAft>
                <a:spcPct val="0"/>
              </a:spcAft>
            </a:pP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JOI Validation strategy</a:t>
            </a:r>
          </a:p>
          <a:p>
            <a:pPr defTabSz="913825" fontAlgn="base">
              <a:spcBef>
                <a:spcPct val="0"/>
              </a:spcBef>
              <a:spcAft>
                <a:spcPct val="0"/>
              </a:spcAft>
            </a:pP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Office UI Fabric</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1" name="TextBox 20"/>
          <p:cNvSpPr txBox="1"/>
          <p:nvPr/>
        </p:nvSpPr>
        <p:spPr>
          <a:xfrm>
            <a:off x="1961001" y="1586479"/>
            <a:ext cx="2013439" cy="369332"/>
          </a:xfrm>
          <a:prstGeom prst="rect">
            <a:avLst/>
          </a:prstGeom>
          <a:noFill/>
        </p:spPr>
        <p:txBody>
          <a:bodyPr wrap="square" lIns="0" tIns="0" rIns="0" bIns="0" rtlCol="0">
            <a:spAutoFit/>
          </a:bodyPr>
          <a:lstStyle/>
          <a:p>
            <a:r>
              <a:rPr lang="en-US" sz="1200" spc="-70" dirty="0">
                <a:solidFill>
                  <a:schemeClr val="bg1"/>
                </a:solidFill>
              </a:rPr>
              <a:t>Form and Field level validation before submit</a:t>
            </a:r>
          </a:p>
        </p:txBody>
      </p:sp>
      <p:sp>
        <p:nvSpPr>
          <p:cNvPr id="95" name="TextBox 94"/>
          <p:cNvSpPr txBox="1"/>
          <p:nvPr/>
        </p:nvSpPr>
        <p:spPr>
          <a:xfrm>
            <a:off x="1955161" y="2036756"/>
            <a:ext cx="2013439" cy="553998"/>
          </a:xfrm>
          <a:prstGeom prst="rect">
            <a:avLst/>
          </a:prstGeom>
          <a:noFill/>
        </p:spPr>
        <p:txBody>
          <a:bodyPr wrap="square" lIns="0" tIns="0" rIns="0" bIns="0" rtlCol="0">
            <a:spAutoFit/>
          </a:bodyPr>
          <a:lstStyle/>
          <a:p>
            <a:r>
              <a:rPr lang="en-US" sz="1200" spc="-70" dirty="0">
                <a:solidFill>
                  <a:schemeClr val="bg1"/>
                </a:solidFill>
              </a:rPr>
              <a:t>Submits via XMLHTTPREQUEST to the “</a:t>
            </a:r>
            <a:r>
              <a:rPr lang="en-US" sz="1200" spc="-70" dirty="0" err="1">
                <a:solidFill>
                  <a:schemeClr val="bg1"/>
                </a:solidFill>
              </a:rPr>
              <a:t>TicketsQueue</a:t>
            </a:r>
            <a:r>
              <a:rPr lang="en-US" sz="1200" spc="-70" dirty="0">
                <a:solidFill>
                  <a:schemeClr val="bg1"/>
                </a:solidFill>
              </a:rPr>
              <a:t>” list in SharePoint</a:t>
            </a:r>
          </a:p>
        </p:txBody>
      </p:sp>
      <p:sp>
        <p:nvSpPr>
          <p:cNvPr id="96" name="Rectangle 95"/>
          <p:cNvSpPr/>
          <p:nvPr/>
        </p:nvSpPr>
        <p:spPr bwMode="auto">
          <a:xfrm>
            <a:off x="7337376" y="1177154"/>
            <a:ext cx="3567496" cy="4739418"/>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400" u="sng" spc="-52" dirty="0">
                <a:solidFill>
                  <a:schemeClr val="tx1">
                    <a:lumMod val="75000"/>
                    <a:lumOff val="25000"/>
                  </a:schemeClr>
                </a:solidFill>
                <a:latin typeface="Segoe UI Light" panose="020B0502040204020203" pitchFamily="34" charset="0"/>
                <a:cs typeface="Segoe UI Light" panose="020B0502040204020203" pitchFamily="34" charset="0"/>
              </a:rPr>
              <a:t>Console Application for Deployment</a:t>
            </a: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a:t>
            </a:r>
          </a:p>
          <a:p>
            <a:pPr defTabSz="913825" fontAlgn="base">
              <a:spcBef>
                <a:spcPct val="0"/>
              </a:spcBef>
              <a:spcAft>
                <a:spcPct val="0"/>
              </a:spcAft>
            </a:pPr>
            <a:r>
              <a:rPr lang="en-US" sz="1200" spc="-52" dirty="0">
                <a:solidFill>
                  <a:schemeClr val="tx1">
                    <a:lumMod val="75000"/>
                    <a:lumOff val="25000"/>
                  </a:schemeClr>
                </a:solidFill>
                <a:latin typeface="Segoe UI Light" panose="020B0502040204020203" pitchFamily="34" charset="0"/>
                <a:cs typeface="Segoe UI Light" panose="020B0502040204020203" pitchFamily="34" charset="0"/>
              </a:rPr>
              <a:t>Puts assets in style library and adds pre-configured script editor web part to the web part gallery. This web part references files on the host web, not on a remote web. </a:t>
            </a:r>
          </a:p>
          <a:p>
            <a:pPr defTabSz="913825" fontAlgn="base">
              <a:spcBef>
                <a:spcPct val="0"/>
              </a:spcBef>
              <a:spcAft>
                <a:spcPct val="0"/>
              </a:spcAft>
            </a:pPr>
            <a:endParaRPr lang="en-US" sz="1400"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r>
              <a:rPr lang="en-US" sz="1400" u="sng" spc="-52" dirty="0">
                <a:solidFill>
                  <a:schemeClr val="tx1">
                    <a:lumMod val="75000"/>
                    <a:lumOff val="25000"/>
                  </a:schemeClr>
                </a:solidFill>
                <a:latin typeface="Segoe UI Light" panose="020B0502040204020203" pitchFamily="34" charset="0"/>
                <a:cs typeface="Segoe UI Light" panose="020B0502040204020203" pitchFamily="34" charset="0"/>
              </a:rPr>
              <a:t>Assets</a:t>
            </a: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a:t>
            </a:r>
          </a:p>
          <a:p>
            <a:pPr defTabSz="913825" fontAlgn="base">
              <a:spcBef>
                <a:spcPct val="0"/>
              </a:spcBef>
              <a:spcAft>
                <a:spcPct val="0"/>
              </a:spcAft>
            </a:pPr>
            <a:r>
              <a:rPr lang="en-US" sz="1200" b="1" spc="-52" dirty="0">
                <a:solidFill>
                  <a:schemeClr val="tx1">
                    <a:lumMod val="75000"/>
                    <a:lumOff val="25000"/>
                  </a:schemeClr>
                </a:solidFill>
                <a:latin typeface="Segoe UI Light" panose="020B0502040204020203" pitchFamily="34" charset="0"/>
                <a:cs typeface="Segoe UI Light" panose="020B0502040204020203" pitchFamily="34" charset="0"/>
              </a:rPr>
              <a:t>app.dist.js</a:t>
            </a:r>
          </a:p>
          <a:p>
            <a:pPr defTabSz="913825" fontAlgn="base">
              <a:spcBef>
                <a:spcPct val="0"/>
              </a:spcBef>
              <a:spcAft>
                <a:spcPct val="0"/>
              </a:spcAft>
            </a:pPr>
            <a:r>
              <a:rPr lang="en-US" sz="1200" b="1" spc="-52" dirty="0" err="1">
                <a:solidFill>
                  <a:schemeClr val="tx1">
                    <a:lumMod val="75000"/>
                    <a:lumOff val="25000"/>
                  </a:schemeClr>
                </a:solidFill>
                <a:latin typeface="Segoe UI Light" panose="020B0502040204020203" pitchFamily="34" charset="0"/>
                <a:cs typeface="Segoe UI Light" panose="020B0502040204020203" pitchFamily="34" charset="0"/>
              </a:rPr>
              <a:t>app.dist.js.map</a:t>
            </a:r>
            <a:endParaRPr lang="en-US" sz="1200" b="1"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200" b="1"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r>
              <a:rPr lang="en-US" sz="1400" u="sng" spc="-52" dirty="0">
                <a:solidFill>
                  <a:schemeClr val="tx1">
                    <a:lumMod val="75000"/>
                    <a:lumOff val="25000"/>
                  </a:schemeClr>
                </a:solidFill>
                <a:latin typeface="Segoe UI Light" panose="020B0502040204020203" pitchFamily="34" charset="0"/>
                <a:cs typeface="Segoe UI Light" panose="020B0502040204020203" pitchFamily="34" charset="0"/>
              </a:rPr>
              <a:t>Script Parts</a:t>
            </a:r>
            <a:r>
              <a:rPr lang="en-US" sz="1400" spc="-52" dirty="0">
                <a:solidFill>
                  <a:schemeClr val="tx1">
                    <a:lumMod val="75000"/>
                    <a:lumOff val="25000"/>
                  </a:schemeClr>
                </a:solidFill>
                <a:latin typeface="Segoe UI Light" panose="020B0502040204020203" pitchFamily="34" charset="0"/>
                <a:cs typeface="Segoe UI Light" panose="020B0502040204020203" pitchFamily="34" charset="0"/>
              </a:rPr>
              <a:t>:</a:t>
            </a:r>
          </a:p>
          <a:p>
            <a:pPr defTabSz="913825" fontAlgn="base">
              <a:spcBef>
                <a:spcPct val="0"/>
              </a:spcBef>
              <a:spcAft>
                <a:spcPct val="0"/>
              </a:spcAft>
            </a:pPr>
            <a:r>
              <a:rPr lang="en-US" sz="1200" b="1" spc="-52" dirty="0" err="1">
                <a:solidFill>
                  <a:schemeClr val="tx1">
                    <a:lumMod val="75000"/>
                    <a:lumOff val="25000"/>
                  </a:schemeClr>
                </a:solidFill>
                <a:latin typeface="Segoe UI Light" panose="020B0502040204020203" pitchFamily="34" charset="0"/>
                <a:cs typeface="Segoe UI Light" panose="020B0502040204020203" pitchFamily="34" charset="0"/>
              </a:rPr>
              <a:t>Reactcreatesupportticket.webpart</a:t>
            </a:r>
            <a:endParaRPr lang="en-US" sz="1200" b="1"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200" b="1"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2258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par>
                                <p:cTn id="11" presetID="10"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500"/>
                                        <p:tgtEl>
                                          <p:spTgt spid="106"/>
                                        </p:tgtEl>
                                      </p:cBhvr>
                                    </p:animEffect>
                                  </p:childTnLst>
                                </p:cTn>
                              </p:par>
                              <p:par>
                                <p:cTn id="14" presetID="10" presetClass="entr" presetSubtype="0"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fade">
                                      <p:cBhvr>
                                        <p:cTn id="1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 Simple.potx" id="{10B043FD-FFC3-4255-9223-2CA7CDA1302C}" vid="{D5F9C341-9305-4C78-8B1C-AB4D006CB0EB}"/>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 Simple.potx" id="{10B043FD-FFC3-4255-9223-2CA7CDA1302C}" vid="{16AB995F-29C3-44AB-AB85-80202A9CA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AEA8A7-A694-4DB0-82AB-EF48F2E9B6F9}">
  <ds:schemaRefs>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Office365%20Template%20Orange%20Simple</Template>
  <TotalTime>0</TotalTime>
  <Words>98</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
  <cp:keywords/>
  <dc:description>Template: Vesa Juvonen, Microsoft</dc:description>
  <cp:lastModifiedBy/>
  <cp:revision>1</cp:revision>
  <dcterms:created xsi:type="dcterms:W3CDTF">2015-10-26T07:20:21Z</dcterms:created>
  <dcterms:modified xsi:type="dcterms:W3CDTF">2016-08-18T14:25:38Z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ies>
</file>