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ITC Benguiat" charset="1" panose="02030603050306020704"/>
      <p:regular r:id="rId10"/>
    </p:embeddedFont>
    <p:embeddedFont>
      <p:font typeface="ITC Benguiat Bold" charset="1" panose="02030904050306020704"/>
      <p:regular r:id="rId11"/>
    </p:embeddedFont>
    <p:embeddedFont>
      <p:font typeface="ITC Benguiat Italics" charset="1" panose="02030604050306090704"/>
      <p:regular r:id="rId12"/>
    </p:embeddedFont>
    <p:embeddedFont>
      <p:font typeface="ITC Benguiat Bold Italics" charset="1" panose="02030905050306090704"/>
      <p:regular r:id="rId13"/>
    </p:embeddedFont>
    <p:embeddedFont>
      <p:font typeface="ITC Benguiat Medium" charset="1" panose="02030704050306020704"/>
      <p:regular r:id="rId14"/>
    </p:embeddedFont>
    <p:embeddedFont>
      <p:font typeface="ITC Benguiat Medium Italics" charset="1" panose="02030704050306090704"/>
      <p:regular r:id="rId15"/>
    </p:embeddedFont>
    <p:embeddedFont>
      <p:font typeface="Canva Sans" charset="1" panose="020B0503030501040103"/>
      <p:regular r:id="rId16"/>
    </p:embeddedFont>
    <p:embeddedFont>
      <p:font typeface="Canva Sans Bold" charset="1" panose="020B0803030501040103"/>
      <p:regular r:id="rId17"/>
    </p:embeddedFont>
    <p:embeddedFont>
      <p:font typeface="Canva Sans Italics" charset="1" panose="020B0503030501040103"/>
      <p:regular r:id="rId18"/>
    </p:embeddedFont>
    <p:embeddedFont>
      <p:font typeface="Canva Sans Bold Italics" charset="1" panose="020B0803030501040103"/>
      <p:regular r:id="rId19"/>
    </p:embeddedFont>
    <p:embeddedFont>
      <p:font typeface="Canva Sans Medium" charset="1" panose="020B0603030501040103"/>
      <p:regular r:id="rId20"/>
    </p:embeddedFont>
    <p:embeddedFont>
      <p:font typeface="Canva Sans Medium Italics" charset="1" panose="020B06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2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E77FF4">
                <a:alpha val="100000"/>
              </a:srgbClr>
            </a:gs>
            <a:gs pos="50000">
              <a:srgbClr val="678BF8">
                <a:alpha val="100000"/>
              </a:srgbClr>
            </a:gs>
            <a:gs pos="100000">
              <a:srgbClr val="83FFF0">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4536881" y="857250"/>
            <a:ext cx="3612020" cy="2979916"/>
          </a:xfrm>
          <a:custGeom>
            <a:avLst/>
            <a:gdLst/>
            <a:ahLst/>
            <a:cxnLst/>
            <a:rect r="r" b="b" t="t" l="l"/>
            <a:pathLst>
              <a:path h="2979916" w="3612020">
                <a:moveTo>
                  <a:pt x="0" y="0"/>
                </a:moveTo>
                <a:lnTo>
                  <a:pt x="3612020" y="0"/>
                </a:lnTo>
                <a:lnTo>
                  <a:pt x="3612020" y="2979916"/>
                </a:lnTo>
                <a:lnTo>
                  <a:pt x="0" y="29799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73692" y="3579991"/>
            <a:ext cx="8740616" cy="3686934"/>
          </a:xfrm>
          <a:prstGeom prst="rect">
            <a:avLst/>
          </a:prstGeom>
        </p:spPr>
        <p:txBody>
          <a:bodyPr anchor="t" rtlCol="false" tIns="0" lIns="0" bIns="0" rIns="0">
            <a:spAutoFit/>
          </a:bodyPr>
          <a:lstStyle/>
          <a:p>
            <a:pPr algn="ctr">
              <a:lnSpc>
                <a:spcPts val="13764"/>
              </a:lnSpc>
            </a:pPr>
            <a:r>
              <a:rPr lang="en-US" sz="11100">
                <a:solidFill>
                  <a:srgbClr val="000000"/>
                </a:solidFill>
                <a:latin typeface="ITC Benguiat Bold"/>
              </a:rPr>
              <a:t>Stray Cattle</a:t>
            </a:r>
          </a:p>
          <a:p>
            <a:pPr algn="ctr">
              <a:lnSpc>
                <a:spcPts val="13764"/>
              </a:lnSpc>
            </a:pPr>
            <a:r>
              <a:rPr lang="en-US" sz="11100">
                <a:solidFill>
                  <a:srgbClr val="000000"/>
                </a:solidFill>
                <a:latin typeface="ITC Benguiat Bold"/>
              </a:rPr>
              <a:t>Detection</a:t>
            </a:r>
          </a:p>
        </p:txBody>
      </p:sp>
      <p:sp>
        <p:nvSpPr>
          <p:cNvPr name="Freeform 4" id="4"/>
          <p:cNvSpPr/>
          <p:nvPr/>
        </p:nvSpPr>
        <p:spPr>
          <a:xfrm flipH="true" flipV="false" rot="0">
            <a:off x="0" y="857250"/>
            <a:ext cx="3612020" cy="2979916"/>
          </a:xfrm>
          <a:custGeom>
            <a:avLst/>
            <a:gdLst/>
            <a:ahLst/>
            <a:cxnLst/>
            <a:rect r="r" b="b" t="t" l="l"/>
            <a:pathLst>
              <a:path h="2979916" w="3612020">
                <a:moveTo>
                  <a:pt x="3612020" y="0"/>
                </a:moveTo>
                <a:lnTo>
                  <a:pt x="0" y="0"/>
                </a:lnTo>
                <a:lnTo>
                  <a:pt x="0" y="2979916"/>
                </a:lnTo>
                <a:lnTo>
                  <a:pt x="3612020" y="2979916"/>
                </a:lnTo>
                <a:lnTo>
                  <a:pt x="36120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E77FF4">
                <a:alpha val="100000"/>
              </a:srgbClr>
            </a:gs>
            <a:gs pos="50000">
              <a:srgbClr val="678BF8">
                <a:alpha val="100000"/>
              </a:srgbClr>
            </a:gs>
            <a:gs pos="100000">
              <a:srgbClr val="83FFF0">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3266926" y="676275"/>
            <a:ext cx="11754148" cy="1747519"/>
          </a:xfrm>
          <a:prstGeom prst="rect">
            <a:avLst/>
          </a:prstGeom>
        </p:spPr>
        <p:txBody>
          <a:bodyPr anchor="t" rtlCol="false" tIns="0" lIns="0" bIns="0" rIns="0">
            <a:spAutoFit/>
          </a:bodyPr>
          <a:lstStyle/>
          <a:p>
            <a:pPr algn="ctr">
              <a:lnSpc>
                <a:spcPts val="12880"/>
              </a:lnSpc>
            </a:pPr>
            <a:r>
              <a:rPr lang="en-US" sz="9200">
                <a:solidFill>
                  <a:srgbClr val="000000"/>
                </a:solidFill>
                <a:latin typeface="ITC Benguiat"/>
              </a:rPr>
              <a:t>Future Enhancement</a:t>
            </a:r>
          </a:p>
        </p:txBody>
      </p:sp>
      <p:sp>
        <p:nvSpPr>
          <p:cNvPr name="TextBox 3" id="3"/>
          <p:cNvSpPr txBox="true"/>
          <p:nvPr/>
        </p:nvSpPr>
        <p:spPr>
          <a:xfrm rot="0">
            <a:off x="1633463" y="3381693"/>
            <a:ext cx="15021074" cy="48475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ITC Benguiat"/>
              </a:rPr>
              <a:t>Future improvements in animal detection aim to enhance accuracy by deploying advanced algorithms, deep learning models, and high-resolution cameras. </a:t>
            </a:r>
          </a:p>
          <a:p>
            <a:pPr>
              <a:lnSpc>
                <a:spcPts val="4759"/>
              </a:lnSpc>
            </a:pPr>
          </a:p>
          <a:p>
            <a:pPr marL="734059" indent="-367030" lvl="1">
              <a:lnSpc>
                <a:spcPts val="4759"/>
              </a:lnSpc>
              <a:buFont typeface="Arial"/>
              <a:buChar char="•"/>
            </a:pPr>
            <a:r>
              <a:rPr lang="en-US" sz="3399">
                <a:solidFill>
                  <a:srgbClr val="000000"/>
                </a:solidFill>
                <a:latin typeface="ITC Benguiat"/>
              </a:rPr>
              <a:t>Real-time processing through cloud and edge computing, coupled with collaboration with animal experts, ensures swift and precise identification of multiple animals, especially focusing on distinguishing between stray and controlled environments.</a:t>
            </a:r>
          </a:p>
        </p:txBody>
      </p:sp>
    </p:spTree>
  </p:cSld>
  <p:clrMapOvr>
    <a:masterClrMapping/>
  </p:clrMapOvr>
</p:sld>
</file>

<file path=ppt/slides/slide11.xml><?xml version="1.0" encoding="utf-8"?>
<p:sld xmlns:p="http://schemas.openxmlformats.org/presentationml/2006/main" xmlns:a="http://schemas.openxmlformats.org/drawingml/2006/main">
  <p:cSld>
    <p:bg>
      <p:bgPr>
        <a:gradFill rotWithShape="true">
          <a:gsLst>
            <a:gs pos="0">
              <a:srgbClr val="E77FF4">
                <a:alpha val="100000"/>
              </a:srgbClr>
            </a:gs>
            <a:gs pos="50000">
              <a:srgbClr val="678BF8">
                <a:alpha val="100000"/>
              </a:srgbClr>
            </a:gs>
            <a:gs pos="100000">
              <a:srgbClr val="83FFF0">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5912227" y="4093528"/>
            <a:ext cx="6463546" cy="1747519"/>
          </a:xfrm>
          <a:prstGeom prst="rect">
            <a:avLst/>
          </a:prstGeom>
        </p:spPr>
        <p:txBody>
          <a:bodyPr anchor="t" rtlCol="false" tIns="0" lIns="0" bIns="0" rIns="0">
            <a:spAutoFit/>
          </a:bodyPr>
          <a:lstStyle/>
          <a:p>
            <a:pPr algn="ctr">
              <a:lnSpc>
                <a:spcPts val="12880"/>
              </a:lnSpc>
            </a:pPr>
            <a:r>
              <a:rPr lang="en-US" sz="9200">
                <a:solidFill>
                  <a:srgbClr val="000000"/>
                </a:solidFill>
                <a:latin typeface="ITC Benguiat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271FF"/>
        </a:solidFill>
      </p:bgPr>
    </p:bg>
    <p:spTree>
      <p:nvGrpSpPr>
        <p:cNvPr id="1" name=""/>
        <p:cNvGrpSpPr/>
        <p:nvPr/>
      </p:nvGrpSpPr>
      <p:grpSpPr>
        <a:xfrm>
          <a:off x="0" y="0"/>
          <a:ext cx="0" cy="0"/>
          <a:chOff x="0" y="0"/>
          <a:chExt cx="0" cy="0"/>
        </a:xfrm>
      </p:grpSpPr>
      <p:sp>
        <p:nvSpPr>
          <p:cNvPr name="Freeform 2" id="2"/>
          <p:cNvSpPr/>
          <p:nvPr/>
        </p:nvSpPr>
        <p:spPr>
          <a:xfrm flipH="false" flipV="false" rot="0">
            <a:off x="13085838" y="2491570"/>
            <a:ext cx="4173462" cy="5303859"/>
          </a:xfrm>
          <a:custGeom>
            <a:avLst/>
            <a:gdLst/>
            <a:ahLst/>
            <a:cxnLst/>
            <a:rect r="r" b="b" t="t" l="l"/>
            <a:pathLst>
              <a:path h="5303859" w="4173462">
                <a:moveTo>
                  <a:pt x="0" y="0"/>
                </a:moveTo>
                <a:lnTo>
                  <a:pt x="4173462" y="0"/>
                </a:lnTo>
                <a:lnTo>
                  <a:pt x="4173462" y="5303860"/>
                </a:lnTo>
                <a:lnTo>
                  <a:pt x="0" y="5303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11478" y="547712"/>
            <a:ext cx="6065044" cy="1943859"/>
          </a:xfrm>
          <a:prstGeom prst="rect">
            <a:avLst/>
          </a:prstGeom>
        </p:spPr>
        <p:txBody>
          <a:bodyPr anchor="t" rtlCol="false" tIns="0" lIns="0" bIns="0" rIns="0">
            <a:spAutoFit/>
          </a:bodyPr>
          <a:lstStyle/>
          <a:p>
            <a:pPr algn="ctr">
              <a:lnSpc>
                <a:spcPts val="13764"/>
              </a:lnSpc>
            </a:pPr>
            <a:r>
              <a:rPr lang="en-US" sz="11100">
                <a:solidFill>
                  <a:srgbClr val="000000"/>
                </a:solidFill>
                <a:latin typeface="ITC Benguiat"/>
              </a:rPr>
              <a:t>Outline</a:t>
            </a:r>
          </a:p>
        </p:txBody>
      </p:sp>
      <p:sp>
        <p:nvSpPr>
          <p:cNvPr name="TextBox 4" id="4"/>
          <p:cNvSpPr txBox="true"/>
          <p:nvPr/>
        </p:nvSpPr>
        <p:spPr>
          <a:xfrm rot="0">
            <a:off x="1700566" y="3050667"/>
            <a:ext cx="5928677" cy="3909441"/>
          </a:xfrm>
          <a:prstGeom prst="rect">
            <a:avLst/>
          </a:prstGeom>
        </p:spPr>
        <p:txBody>
          <a:bodyPr anchor="t" rtlCol="false" tIns="0" lIns="0" bIns="0" rIns="0">
            <a:spAutoFit/>
          </a:bodyPr>
          <a:lstStyle/>
          <a:p>
            <a:pPr marL="734059" indent="-367030" lvl="1">
              <a:lnSpc>
                <a:spcPts val="6221"/>
              </a:lnSpc>
              <a:buFont typeface="Arial"/>
              <a:buChar char="•"/>
            </a:pPr>
            <a:r>
              <a:rPr lang="en-US" sz="3399">
                <a:solidFill>
                  <a:srgbClr val="000000"/>
                </a:solidFill>
                <a:latin typeface="ITC Benguiat"/>
              </a:rPr>
              <a:t> Problem Statement</a:t>
            </a:r>
          </a:p>
          <a:p>
            <a:pPr marL="734059" indent="-367030" lvl="1">
              <a:lnSpc>
                <a:spcPts val="6221"/>
              </a:lnSpc>
              <a:buFont typeface="Arial"/>
              <a:buChar char="•"/>
            </a:pPr>
            <a:r>
              <a:rPr lang="en-US" sz="3399">
                <a:solidFill>
                  <a:srgbClr val="000000"/>
                </a:solidFill>
                <a:latin typeface="ITC Benguiat"/>
              </a:rPr>
              <a:t> Working Mechanism</a:t>
            </a:r>
          </a:p>
          <a:p>
            <a:pPr marL="734059" indent="-367030" lvl="1">
              <a:lnSpc>
                <a:spcPts val="6221"/>
              </a:lnSpc>
              <a:buFont typeface="Arial"/>
              <a:buChar char="•"/>
            </a:pPr>
            <a:r>
              <a:rPr lang="en-US" sz="3399">
                <a:solidFill>
                  <a:srgbClr val="000000"/>
                </a:solidFill>
                <a:latin typeface="ITC Benguiat"/>
              </a:rPr>
              <a:t> Detection Mechanism</a:t>
            </a:r>
          </a:p>
          <a:p>
            <a:pPr marL="734059" indent="-367030" lvl="1">
              <a:lnSpc>
                <a:spcPts val="6221"/>
              </a:lnSpc>
              <a:buFont typeface="Arial"/>
              <a:buChar char="•"/>
            </a:pPr>
            <a:r>
              <a:rPr lang="en-US" sz="3399">
                <a:solidFill>
                  <a:srgbClr val="000000"/>
                </a:solidFill>
                <a:latin typeface="ITC Benguiat"/>
              </a:rPr>
              <a:t> Components</a:t>
            </a:r>
          </a:p>
          <a:p>
            <a:pPr marL="734059" indent="-367030" lvl="1">
              <a:lnSpc>
                <a:spcPts val="6221"/>
              </a:lnSpc>
              <a:buFont typeface="Arial"/>
              <a:buChar char="•"/>
            </a:pPr>
            <a:r>
              <a:rPr lang="en-US" sz="3399">
                <a:solidFill>
                  <a:srgbClr val="000000"/>
                </a:solidFill>
                <a:latin typeface="ITC Benguiat"/>
              </a:rPr>
              <a:t> Visual Outlets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E77FF4">
                <a:alpha val="100000"/>
              </a:srgbClr>
            </a:gs>
            <a:gs pos="50000">
              <a:srgbClr val="678BF8">
                <a:alpha val="100000"/>
              </a:srgbClr>
            </a:gs>
            <a:gs pos="100000">
              <a:srgbClr val="83FFF0">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889232" y="6697467"/>
            <a:ext cx="5372676" cy="4777120"/>
          </a:xfrm>
          <a:custGeom>
            <a:avLst/>
            <a:gdLst/>
            <a:ahLst/>
            <a:cxnLst/>
            <a:rect r="r" b="b" t="t" l="l"/>
            <a:pathLst>
              <a:path h="4777120" w="5372676">
                <a:moveTo>
                  <a:pt x="0" y="0"/>
                </a:moveTo>
                <a:lnTo>
                  <a:pt x="5372676" y="0"/>
                </a:lnTo>
                <a:lnTo>
                  <a:pt x="5372676" y="4777120"/>
                </a:lnTo>
                <a:lnTo>
                  <a:pt x="0" y="4777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511329">
            <a:off x="15149459" y="-1991813"/>
            <a:ext cx="5372676" cy="4777120"/>
          </a:xfrm>
          <a:custGeom>
            <a:avLst/>
            <a:gdLst/>
            <a:ahLst/>
            <a:cxnLst/>
            <a:rect r="r" b="b" t="t" l="l"/>
            <a:pathLst>
              <a:path h="4777120" w="5372676">
                <a:moveTo>
                  <a:pt x="0" y="0"/>
                </a:moveTo>
                <a:lnTo>
                  <a:pt x="5372675" y="0"/>
                </a:lnTo>
                <a:lnTo>
                  <a:pt x="5372675" y="4777119"/>
                </a:lnTo>
                <a:lnTo>
                  <a:pt x="0" y="4777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733205" y="676275"/>
            <a:ext cx="10821591" cy="1747519"/>
          </a:xfrm>
          <a:prstGeom prst="rect">
            <a:avLst/>
          </a:prstGeom>
        </p:spPr>
        <p:txBody>
          <a:bodyPr anchor="t" rtlCol="false" tIns="0" lIns="0" bIns="0" rIns="0">
            <a:spAutoFit/>
          </a:bodyPr>
          <a:lstStyle/>
          <a:p>
            <a:pPr algn="ctr">
              <a:lnSpc>
                <a:spcPts val="12880"/>
              </a:lnSpc>
            </a:pPr>
            <a:r>
              <a:rPr lang="en-US" sz="9200">
                <a:solidFill>
                  <a:srgbClr val="000000"/>
                </a:solidFill>
                <a:latin typeface="ITC Benguiat"/>
              </a:rPr>
              <a:t>Problem Statement</a:t>
            </a:r>
          </a:p>
        </p:txBody>
      </p:sp>
      <p:sp>
        <p:nvSpPr>
          <p:cNvPr name="TextBox 5" id="5"/>
          <p:cNvSpPr txBox="true"/>
          <p:nvPr/>
        </p:nvSpPr>
        <p:spPr>
          <a:xfrm rot="0">
            <a:off x="1360884" y="3553142"/>
            <a:ext cx="15566231" cy="3047365"/>
          </a:xfrm>
          <a:prstGeom prst="rect">
            <a:avLst/>
          </a:prstGeom>
        </p:spPr>
        <p:txBody>
          <a:bodyPr anchor="t" rtlCol="false" tIns="0" lIns="0" bIns="0" rIns="0">
            <a:spAutoFit/>
          </a:bodyPr>
          <a:lstStyle/>
          <a:p>
            <a:pPr algn="ctr">
              <a:lnSpc>
                <a:spcPts val="4759"/>
              </a:lnSpc>
            </a:pPr>
            <a:r>
              <a:rPr lang="en-US" sz="3399">
                <a:solidFill>
                  <a:srgbClr val="000000"/>
                </a:solidFill>
                <a:latin typeface="ITC Benguiat"/>
              </a:rPr>
              <a:t>The issue of stray cattle roaming on the busy roads is very severe. This issue arises when cattle are either abandoned by their owners or left unattended due to various reasons such as ageing or other complications. These stray cattle pose a significant hazard to public safety, leading to traffic disruptions and potential accidents on the roads.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CC0D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2301537" y="7240100"/>
            <a:ext cx="7315200" cy="478813"/>
          </a:xfrm>
          <a:custGeom>
            <a:avLst/>
            <a:gdLst/>
            <a:ahLst/>
            <a:cxnLst/>
            <a:rect r="r" b="b" t="t" l="l"/>
            <a:pathLst>
              <a:path h="478813" w="7315200">
                <a:moveTo>
                  <a:pt x="0" y="0"/>
                </a:moveTo>
                <a:lnTo>
                  <a:pt x="7315200" y="0"/>
                </a:lnTo>
                <a:lnTo>
                  <a:pt x="7315200" y="478813"/>
                </a:lnTo>
                <a:lnTo>
                  <a:pt x="0" y="478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18131" y="1109689"/>
            <a:ext cx="4482012" cy="4033811"/>
          </a:xfrm>
          <a:custGeom>
            <a:avLst/>
            <a:gdLst/>
            <a:ahLst/>
            <a:cxnLst/>
            <a:rect r="r" b="b" t="t" l="l"/>
            <a:pathLst>
              <a:path h="4033811" w="4482012">
                <a:moveTo>
                  <a:pt x="0" y="0"/>
                </a:moveTo>
                <a:lnTo>
                  <a:pt x="4482012" y="0"/>
                </a:lnTo>
                <a:lnTo>
                  <a:pt x="4482012" y="4033811"/>
                </a:lnTo>
                <a:lnTo>
                  <a:pt x="0" y="40338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0" y="623888"/>
            <a:ext cx="3219895" cy="2640314"/>
          </a:xfrm>
          <a:custGeom>
            <a:avLst/>
            <a:gdLst/>
            <a:ahLst/>
            <a:cxnLst/>
            <a:rect r="r" b="b" t="t" l="l"/>
            <a:pathLst>
              <a:path h="2640314" w="3219895">
                <a:moveTo>
                  <a:pt x="3219895" y="0"/>
                </a:moveTo>
                <a:lnTo>
                  <a:pt x="0" y="0"/>
                </a:lnTo>
                <a:lnTo>
                  <a:pt x="0" y="2640313"/>
                </a:lnTo>
                <a:lnTo>
                  <a:pt x="3219895" y="2640313"/>
                </a:lnTo>
                <a:lnTo>
                  <a:pt x="32198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141106" y="2501819"/>
            <a:ext cx="12184617" cy="7051660"/>
          </a:xfrm>
          <a:prstGeom prst="rect">
            <a:avLst/>
          </a:prstGeom>
        </p:spPr>
        <p:txBody>
          <a:bodyPr anchor="t" rtlCol="false" tIns="0" lIns="0" bIns="0" rIns="0">
            <a:spAutoFit/>
          </a:bodyPr>
          <a:lstStyle/>
          <a:p>
            <a:pPr marL="539876" indent="-269938" lvl="1">
              <a:lnSpc>
                <a:spcPts val="3500"/>
              </a:lnSpc>
              <a:buFont typeface="Arial"/>
              <a:buChar char="•"/>
            </a:pPr>
            <a:r>
              <a:rPr lang="en-US" sz="2500">
                <a:solidFill>
                  <a:srgbClr val="000000"/>
                </a:solidFill>
                <a:latin typeface="ITC Benguiat Bold"/>
              </a:rPr>
              <a:t>Custom Data Set Preparation</a:t>
            </a:r>
            <a:r>
              <a:rPr lang="en-US" sz="2500">
                <a:solidFill>
                  <a:srgbClr val="000000"/>
                </a:solidFill>
                <a:latin typeface="ITC Benguiat Bold"/>
              </a:rPr>
              <a:t>:</a:t>
            </a:r>
          </a:p>
          <a:p>
            <a:pPr marL="1079752" indent="-359917" lvl="2">
              <a:lnSpc>
                <a:spcPts val="3500"/>
              </a:lnSpc>
              <a:buFont typeface="Arial"/>
              <a:buChar char="⚬"/>
            </a:pPr>
            <a:r>
              <a:rPr lang="en-US" sz="2500">
                <a:solidFill>
                  <a:srgbClr val="000000"/>
                </a:solidFill>
                <a:latin typeface="ITC Benguiat"/>
              </a:rPr>
              <a:t>Collect images of stray animals from municipal cameras.</a:t>
            </a:r>
          </a:p>
          <a:p>
            <a:pPr marL="1079752" indent="-359917" lvl="2">
              <a:lnSpc>
                <a:spcPts val="3500"/>
              </a:lnSpc>
              <a:buFont typeface="Arial"/>
              <a:buChar char="⚬"/>
            </a:pPr>
            <a:r>
              <a:rPr lang="en-US" sz="2500">
                <a:solidFill>
                  <a:srgbClr val="000000"/>
                </a:solidFill>
                <a:latin typeface="ITC Benguiat"/>
              </a:rPr>
              <a:t>Annotate these images with bounding boxes around the animals.</a:t>
            </a:r>
          </a:p>
          <a:p>
            <a:pPr marL="1079752" indent="-359917" lvl="2">
              <a:lnSpc>
                <a:spcPts val="3500"/>
              </a:lnSpc>
              <a:buFont typeface="Arial"/>
              <a:buChar char="⚬"/>
            </a:pPr>
            <a:r>
              <a:rPr lang="en-US" sz="2500">
                <a:solidFill>
                  <a:srgbClr val="000000"/>
                </a:solidFill>
                <a:latin typeface="ITC Benguiat"/>
              </a:rPr>
              <a:t>Organize the data into a custom dataset.</a:t>
            </a:r>
          </a:p>
          <a:p>
            <a:pPr>
              <a:lnSpc>
                <a:spcPts val="3500"/>
              </a:lnSpc>
            </a:pPr>
          </a:p>
          <a:p>
            <a:pPr marL="539876" indent="-269938" lvl="1">
              <a:lnSpc>
                <a:spcPts val="3500"/>
              </a:lnSpc>
              <a:buFont typeface="Arial"/>
              <a:buChar char="•"/>
            </a:pPr>
            <a:r>
              <a:rPr lang="en-US" sz="2500">
                <a:solidFill>
                  <a:srgbClr val="000000"/>
                </a:solidFill>
                <a:latin typeface="ITC Benguiat Bold"/>
              </a:rPr>
              <a:t>Training Using YOLO Algorithm:</a:t>
            </a:r>
          </a:p>
          <a:p>
            <a:pPr marL="1079752" indent="-359917" lvl="2">
              <a:lnSpc>
                <a:spcPts val="3500"/>
              </a:lnSpc>
              <a:buFont typeface="Arial"/>
              <a:buChar char="⚬"/>
            </a:pPr>
            <a:r>
              <a:rPr lang="en-US" sz="2500">
                <a:solidFill>
                  <a:srgbClr val="000000"/>
                </a:solidFill>
                <a:latin typeface="ITC Benguiat"/>
              </a:rPr>
              <a:t>Utilize the custom dataset to train a YOLO (You Only Look Once) object detection model.</a:t>
            </a:r>
          </a:p>
          <a:p>
            <a:pPr marL="1079752" indent="-359917" lvl="2">
              <a:lnSpc>
                <a:spcPts val="3500"/>
              </a:lnSpc>
              <a:buFont typeface="Arial"/>
              <a:buChar char="⚬"/>
            </a:pPr>
            <a:r>
              <a:rPr lang="en-US" sz="2500">
                <a:solidFill>
                  <a:srgbClr val="000000"/>
                </a:solidFill>
                <a:latin typeface="ITC Benguiat"/>
              </a:rPr>
              <a:t>YOLO is efficient for real-time object detection and can be trained to detect multiple classes, including stray animals.</a:t>
            </a:r>
          </a:p>
          <a:p>
            <a:pPr>
              <a:lnSpc>
                <a:spcPts val="3500"/>
              </a:lnSpc>
            </a:pPr>
          </a:p>
          <a:p>
            <a:pPr marL="539876" indent="-269938" lvl="1">
              <a:lnSpc>
                <a:spcPts val="3500"/>
              </a:lnSpc>
              <a:buFont typeface="Arial"/>
              <a:buChar char="•"/>
            </a:pPr>
            <a:r>
              <a:rPr lang="en-US" sz="2500">
                <a:solidFill>
                  <a:srgbClr val="000000"/>
                </a:solidFill>
                <a:latin typeface="ITC Benguiat Bold"/>
              </a:rPr>
              <a:t>Real-Time Detection:</a:t>
            </a:r>
          </a:p>
          <a:p>
            <a:pPr marL="1079752" indent="-359917" lvl="2">
              <a:lnSpc>
                <a:spcPts val="3500"/>
              </a:lnSpc>
              <a:buFont typeface="Arial"/>
              <a:buChar char="⚬"/>
            </a:pPr>
            <a:r>
              <a:rPr lang="en-US" sz="2500">
                <a:solidFill>
                  <a:srgbClr val="000000"/>
                </a:solidFill>
                <a:latin typeface="ITC Benguiat"/>
              </a:rPr>
              <a:t>Utilize the trained YOLO model to analyze the live feed from municipal cameras.</a:t>
            </a:r>
          </a:p>
          <a:p>
            <a:pPr marL="1079752" indent="-359917" lvl="2">
              <a:lnSpc>
                <a:spcPts val="3500"/>
              </a:lnSpc>
              <a:buFont typeface="Arial"/>
              <a:buChar char="⚬"/>
            </a:pPr>
            <a:r>
              <a:rPr lang="en-US" sz="2500">
                <a:solidFill>
                  <a:srgbClr val="000000"/>
                </a:solidFill>
                <a:latin typeface="ITC Benguiat"/>
              </a:rPr>
              <a:t>Detect stray animals in the camera feed by applying the object detection algorithm</a:t>
            </a:r>
          </a:p>
        </p:txBody>
      </p:sp>
      <p:sp>
        <p:nvSpPr>
          <p:cNvPr name="TextBox 6" id="6"/>
          <p:cNvSpPr txBox="true"/>
          <p:nvPr/>
        </p:nvSpPr>
        <p:spPr>
          <a:xfrm rot="0">
            <a:off x="3462754" y="271463"/>
            <a:ext cx="11362491" cy="1747519"/>
          </a:xfrm>
          <a:prstGeom prst="rect">
            <a:avLst/>
          </a:prstGeom>
        </p:spPr>
        <p:txBody>
          <a:bodyPr anchor="t" rtlCol="false" tIns="0" lIns="0" bIns="0" rIns="0">
            <a:spAutoFit/>
          </a:bodyPr>
          <a:lstStyle/>
          <a:p>
            <a:pPr algn="ctr">
              <a:lnSpc>
                <a:spcPts val="12880"/>
              </a:lnSpc>
            </a:pPr>
            <a:r>
              <a:rPr lang="en-US" sz="9200">
                <a:solidFill>
                  <a:srgbClr val="000000"/>
                </a:solidFill>
                <a:latin typeface="ITC Benguiat"/>
              </a:rPr>
              <a:t>Working Mechanism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E77FF4">
                <a:alpha val="100000"/>
              </a:srgbClr>
            </a:gs>
            <a:gs pos="50000">
              <a:srgbClr val="678BF8">
                <a:alpha val="100000"/>
              </a:srgbClr>
            </a:gs>
            <a:gs pos="100000">
              <a:srgbClr val="83FFF0">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5949629" y="-428625"/>
            <a:ext cx="2128928" cy="4051592"/>
          </a:xfrm>
          <a:custGeom>
            <a:avLst/>
            <a:gdLst/>
            <a:ahLst/>
            <a:cxnLst/>
            <a:rect r="r" b="b" t="t" l="l"/>
            <a:pathLst>
              <a:path h="4051592" w="2128928">
                <a:moveTo>
                  <a:pt x="0" y="0"/>
                </a:moveTo>
                <a:lnTo>
                  <a:pt x="2128928" y="0"/>
                </a:lnTo>
                <a:lnTo>
                  <a:pt x="2128928" y="4051593"/>
                </a:lnTo>
                <a:lnTo>
                  <a:pt x="0" y="4051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662" y="6976913"/>
            <a:ext cx="2901785" cy="3162424"/>
          </a:xfrm>
          <a:custGeom>
            <a:avLst/>
            <a:gdLst/>
            <a:ahLst/>
            <a:cxnLst/>
            <a:rect r="r" b="b" t="t" l="l"/>
            <a:pathLst>
              <a:path h="3162424" w="2901785">
                <a:moveTo>
                  <a:pt x="0" y="0"/>
                </a:moveTo>
                <a:lnTo>
                  <a:pt x="2901785" y="0"/>
                </a:lnTo>
                <a:lnTo>
                  <a:pt x="2901785" y="3162425"/>
                </a:lnTo>
                <a:lnTo>
                  <a:pt x="0" y="3162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547721" y="1501921"/>
            <a:ext cx="13192559" cy="7659589"/>
          </a:xfrm>
          <a:prstGeom prst="rect">
            <a:avLst/>
          </a:prstGeom>
        </p:spPr>
        <p:txBody>
          <a:bodyPr anchor="t" rtlCol="false" tIns="0" lIns="0" bIns="0" rIns="0">
            <a:spAutoFit/>
          </a:bodyPr>
          <a:lstStyle/>
          <a:p>
            <a:pPr marL="473116" indent="-236558" lvl="1">
              <a:lnSpc>
                <a:spcPts val="3067"/>
              </a:lnSpc>
              <a:buFont typeface="Arial"/>
              <a:buChar char="•"/>
            </a:pPr>
            <a:r>
              <a:rPr lang="en-US" sz="2191">
                <a:solidFill>
                  <a:srgbClr val="000000"/>
                </a:solidFill>
                <a:latin typeface="ITC Benguiat Bold"/>
              </a:rPr>
              <a:t>Location Tracking</a:t>
            </a:r>
            <a:r>
              <a:rPr lang="en-US" sz="2191">
                <a:solidFill>
                  <a:srgbClr val="000000"/>
                </a:solidFill>
                <a:latin typeface="ITC Benguiat Bold"/>
              </a:rPr>
              <a:t>:</a:t>
            </a:r>
          </a:p>
          <a:p>
            <a:pPr marL="946231" indent="-315410" lvl="2">
              <a:lnSpc>
                <a:spcPts val="3067"/>
              </a:lnSpc>
              <a:buFont typeface="Arial"/>
              <a:buChar char="⚬"/>
            </a:pPr>
            <a:r>
              <a:rPr lang="en-US" sz="2191">
                <a:solidFill>
                  <a:srgbClr val="000000"/>
                </a:solidFill>
                <a:latin typeface="ITC Benguiat"/>
              </a:rPr>
              <a:t>Once a stray animal is detected, extract its location information from the camera feed.</a:t>
            </a:r>
          </a:p>
          <a:p>
            <a:pPr marL="946231" indent="-315410" lvl="2">
              <a:lnSpc>
                <a:spcPts val="3067"/>
              </a:lnSpc>
              <a:buFont typeface="Arial"/>
              <a:buChar char="⚬"/>
            </a:pPr>
            <a:r>
              <a:rPr lang="en-US" sz="2191">
                <a:solidFill>
                  <a:srgbClr val="000000"/>
                </a:solidFill>
                <a:latin typeface="ITC Benguiat"/>
              </a:rPr>
              <a:t>Utilize GPS or location data associated with the camera to pinpoint the exact location of the detected animal.</a:t>
            </a:r>
          </a:p>
          <a:p>
            <a:pPr>
              <a:lnSpc>
                <a:spcPts val="3067"/>
              </a:lnSpc>
            </a:pPr>
          </a:p>
          <a:p>
            <a:pPr marL="473116" indent="-236558" lvl="1">
              <a:lnSpc>
                <a:spcPts val="3067"/>
              </a:lnSpc>
              <a:buFont typeface="Arial"/>
              <a:buChar char="•"/>
            </a:pPr>
            <a:r>
              <a:rPr lang="en-US" sz="2191">
                <a:solidFill>
                  <a:srgbClr val="000000"/>
                </a:solidFill>
                <a:latin typeface="ITC Benguiat Bold"/>
              </a:rPr>
              <a:t>Alert Generation:</a:t>
            </a:r>
          </a:p>
          <a:p>
            <a:pPr marL="946231" indent="-315410" lvl="2">
              <a:lnSpc>
                <a:spcPts val="3067"/>
              </a:lnSpc>
              <a:buFont typeface="Arial"/>
              <a:buChar char="⚬"/>
            </a:pPr>
            <a:r>
              <a:rPr lang="en-US" sz="2191">
                <a:solidFill>
                  <a:srgbClr val="000000"/>
                </a:solidFill>
                <a:latin typeface="ITC Benguiat"/>
              </a:rPr>
              <a:t>Send an alert message to municipal workers or animal control authorities.</a:t>
            </a:r>
          </a:p>
          <a:p>
            <a:pPr marL="946231" indent="-315410" lvl="2">
              <a:lnSpc>
                <a:spcPts val="3067"/>
              </a:lnSpc>
              <a:buFont typeface="Arial"/>
              <a:buChar char="⚬"/>
            </a:pPr>
            <a:r>
              <a:rPr lang="en-US" sz="2191">
                <a:solidFill>
                  <a:srgbClr val="000000"/>
                </a:solidFill>
                <a:latin typeface="ITC Benguiat"/>
              </a:rPr>
              <a:t>Include the location information of the detected stray animal in the alert message.</a:t>
            </a:r>
          </a:p>
          <a:p>
            <a:pPr>
              <a:lnSpc>
                <a:spcPts val="3067"/>
              </a:lnSpc>
            </a:pPr>
          </a:p>
          <a:p>
            <a:pPr marL="473116" indent="-236558" lvl="1">
              <a:lnSpc>
                <a:spcPts val="3067"/>
              </a:lnSpc>
              <a:buFont typeface="Arial"/>
              <a:buChar char="•"/>
            </a:pPr>
            <a:r>
              <a:rPr lang="en-US" sz="2191">
                <a:solidFill>
                  <a:srgbClr val="000000"/>
                </a:solidFill>
                <a:latin typeface="ITC Benguiat Bold"/>
              </a:rPr>
              <a:t>Response and Intervention:</a:t>
            </a:r>
          </a:p>
          <a:p>
            <a:pPr marL="946231" indent="-315410" lvl="2">
              <a:lnSpc>
                <a:spcPts val="3067"/>
              </a:lnSpc>
              <a:buFont typeface="Arial"/>
              <a:buChar char="⚬"/>
            </a:pPr>
            <a:r>
              <a:rPr lang="en-US" sz="2191">
                <a:solidFill>
                  <a:srgbClr val="000000"/>
                </a:solidFill>
                <a:latin typeface="ITC Benguiat"/>
              </a:rPr>
              <a:t>Upon receiving the alert, municipal workers can respond promptly to the location provided.</a:t>
            </a:r>
          </a:p>
          <a:p>
            <a:pPr marL="946231" indent="-315410" lvl="2">
              <a:lnSpc>
                <a:spcPts val="3067"/>
              </a:lnSpc>
              <a:buFont typeface="Arial"/>
              <a:buChar char="⚬"/>
            </a:pPr>
            <a:r>
              <a:rPr lang="en-US" sz="2191">
                <a:solidFill>
                  <a:srgbClr val="000000"/>
                </a:solidFill>
                <a:latin typeface="ITC Benguiat"/>
              </a:rPr>
              <a:t>Take appropriate action to handle the situation, such as capturing or relocating the stray animal.</a:t>
            </a:r>
          </a:p>
          <a:p>
            <a:pPr>
              <a:lnSpc>
                <a:spcPts val="3067"/>
              </a:lnSpc>
            </a:pPr>
          </a:p>
          <a:p>
            <a:pPr marL="473116" indent="-236558" lvl="1">
              <a:lnSpc>
                <a:spcPts val="3067"/>
              </a:lnSpc>
              <a:buFont typeface="Arial"/>
              <a:buChar char="•"/>
            </a:pPr>
            <a:r>
              <a:rPr lang="en-US" sz="2191">
                <a:solidFill>
                  <a:srgbClr val="000000"/>
                </a:solidFill>
                <a:latin typeface="ITC Benguiat Bold"/>
              </a:rPr>
              <a:t>Feedback Loop:</a:t>
            </a:r>
          </a:p>
          <a:p>
            <a:pPr marL="946231" indent="-315410" lvl="2">
              <a:lnSpc>
                <a:spcPts val="3067"/>
              </a:lnSpc>
              <a:buFont typeface="Arial"/>
              <a:buChar char="⚬"/>
            </a:pPr>
            <a:r>
              <a:rPr lang="en-US" sz="2191">
                <a:solidFill>
                  <a:srgbClr val="000000"/>
                </a:solidFill>
                <a:latin typeface="ITC Benguiat"/>
              </a:rPr>
              <a:t>Collect feedback from municipal workers regarding the effectiveness of the system.</a:t>
            </a:r>
          </a:p>
          <a:p>
            <a:pPr marL="946231" indent="-315410" lvl="2">
              <a:lnSpc>
                <a:spcPts val="3067"/>
              </a:lnSpc>
              <a:buFont typeface="Arial"/>
              <a:buChar char="⚬"/>
            </a:pPr>
            <a:r>
              <a:rPr lang="en-US" sz="2191">
                <a:solidFill>
                  <a:srgbClr val="000000"/>
                </a:solidFill>
                <a:latin typeface="ITC Benguiat"/>
              </a:rPr>
              <a:t>Use this feedback to refine the object detection model and optimize the system for better performance.</a:t>
            </a:r>
          </a:p>
          <a:p>
            <a:pPr algn="ctr">
              <a:lnSpc>
                <a:spcPts val="3067"/>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E77FF4">
                <a:alpha val="100000"/>
              </a:srgbClr>
            </a:gs>
            <a:gs pos="50000">
              <a:srgbClr val="678BF8">
                <a:alpha val="100000"/>
              </a:srgbClr>
            </a:gs>
            <a:gs pos="100000">
              <a:srgbClr val="83FFF0">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2715929" y="5978812"/>
            <a:ext cx="4543371" cy="3279488"/>
          </a:xfrm>
          <a:custGeom>
            <a:avLst/>
            <a:gdLst/>
            <a:ahLst/>
            <a:cxnLst/>
            <a:rect r="r" b="b" t="t" l="l"/>
            <a:pathLst>
              <a:path h="3279488" w="4543371">
                <a:moveTo>
                  <a:pt x="0" y="0"/>
                </a:moveTo>
                <a:lnTo>
                  <a:pt x="4543371" y="0"/>
                </a:lnTo>
                <a:lnTo>
                  <a:pt x="4543371" y="3279488"/>
                </a:lnTo>
                <a:lnTo>
                  <a:pt x="0" y="32794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502821"/>
            <a:ext cx="12020483" cy="6796667"/>
          </a:xfrm>
          <a:prstGeom prst="rect">
            <a:avLst/>
          </a:prstGeom>
        </p:spPr>
        <p:txBody>
          <a:bodyPr anchor="t" rtlCol="false" tIns="0" lIns="0" bIns="0" rIns="0">
            <a:spAutoFit/>
          </a:bodyPr>
          <a:lstStyle/>
          <a:p>
            <a:pPr>
              <a:lnSpc>
                <a:spcPts val="4430"/>
              </a:lnSpc>
            </a:pPr>
            <a:r>
              <a:rPr lang="en-US" sz="3164">
                <a:solidFill>
                  <a:srgbClr val="000000"/>
                </a:solidFill>
                <a:latin typeface="ITC Benguiat"/>
              </a:rPr>
              <a:t>The detection and capture mechanism involve continuous analysis of live video feed from municipal cameras using a trained YOLO object detection model. Once a stray animal is identified with high confidence, its location is extracted from the feed and an alert message is generated, including timestamped location information. This alert is promptly transmitted to municipal workers for intervention. Upon receiving the alert, workers locate and capture the stray animal, employing appropriate procedures for safe handling. Post-intervention, the system is updated to reflect the animal's removal or relocation, ensuring continued effectiveness in addressing stray animal incidents.</a:t>
            </a:r>
          </a:p>
        </p:txBody>
      </p:sp>
      <p:sp>
        <p:nvSpPr>
          <p:cNvPr name="TextBox 4" id="4"/>
          <p:cNvSpPr txBox="true"/>
          <p:nvPr/>
        </p:nvSpPr>
        <p:spPr>
          <a:xfrm rot="0">
            <a:off x="3080087" y="442400"/>
            <a:ext cx="12127826" cy="1747519"/>
          </a:xfrm>
          <a:prstGeom prst="rect">
            <a:avLst/>
          </a:prstGeom>
        </p:spPr>
        <p:txBody>
          <a:bodyPr anchor="t" rtlCol="false" tIns="0" lIns="0" bIns="0" rIns="0">
            <a:spAutoFit/>
          </a:bodyPr>
          <a:lstStyle/>
          <a:p>
            <a:pPr algn="ctr">
              <a:lnSpc>
                <a:spcPts val="12880"/>
              </a:lnSpc>
            </a:pPr>
            <a:r>
              <a:rPr lang="en-US" sz="9200">
                <a:solidFill>
                  <a:srgbClr val="000000"/>
                </a:solidFill>
                <a:latin typeface="ITC Benguiat"/>
              </a:rPr>
              <a:t>Detection Mechanism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E77FF4">
                <a:alpha val="100000"/>
              </a:srgbClr>
            </a:gs>
            <a:gs pos="50000">
              <a:srgbClr val="678BF8">
                <a:alpha val="100000"/>
              </a:srgbClr>
            </a:gs>
            <a:gs pos="100000">
              <a:srgbClr val="83FFF0">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4924849" y="4195319"/>
            <a:ext cx="8438301" cy="5062981"/>
          </a:xfrm>
          <a:custGeom>
            <a:avLst/>
            <a:gdLst/>
            <a:ahLst/>
            <a:cxnLst/>
            <a:rect r="r" b="b" t="t" l="l"/>
            <a:pathLst>
              <a:path h="5062981" w="8438301">
                <a:moveTo>
                  <a:pt x="0" y="0"/>
                </a:moveTo>
                <a:lnTo>
                  <a:pt x="8438302" y="0"/>
                </a:lnTo>
                <a:lnTo>
                  <a:pt x="8438302" y="5062981"/>
                </a:lnTo>
                <a:lnTo>
                  <a:pt x="0" y="5062981"/>
                </a:lnTo>
                <a:lnTo>
                  <a:pt x="0" y="0"/>
                </a:lnTo>
                <a:close/>
              </a:path>
            </a:pathLst>
          </a:custGeom>
          <a:blipFill>
            <a:blip r:embed="rId2"/>
            <a:stretch>
              <a:fillRect l="0" t="0" r="0" b="0"/>
            </a:stretch>
          </a:blipFill>
        </p:spPr>
      </p:sp>
      <p:sp>
        <p:nvSpPr>
          <p:cNvPr name="TextBox 3" id="3"/>
          <p:cNvSpPr txBox="true"/>
          <p:nvPr/>
        </p:nvSpPr>
        <p:spPr>
          <a:xfrm rot="0">
            <a:off x="5545396" y="676275"/>
            <a:ext cx="7197209" cy="1747519"/>
          </a:xfrm>
          <a:prstGeom prst="rect">
            <a:avLst/>
          </a:prstGeom>
        </p:spPr>
        <p:txBody>
          <a:bodyPr anchor="t" rtlCol="false" tIns="0" lIns="0" bIns="0" rIns="0">
            <a:spAutoFit/>
          </a:bodyPr>
          <a:lstStyle/>
          <a:p>
            <a:pPr algn="ctr">
              <a:lnSpc>
                <a:spcPts val="12880"/>
              </a:lnSpc>
            </a:pPr>
            <a:r>
              <a:rPr lang="en-US" sz="9200">
                <a:solidFill>
                  <a:srgbClr val="000000"/>
                </a:solidFill>
                <a:latin typeface="ITC Benguiat"/>
              </a:rPr>
              <a:t>Components</a:t>
            </a:r>
          </a:p>
        </p:txBody>
      </p:sp>
      <p:sp>
        <p:nvSpPr>
          <p:cNvPr name="TextBox 4" id="4"/>
          <p:cNvSpPr txBox="true"/>
          <p:nvPr/>
        </p:nvSpPr>
        <p:spPr>
          <a:xfrm rot="0">
            <a:off x="1028700" y="2858521"/>
            <a:ext cx="7257639" cy="785241"/>
          </a:xfrm>
          <a:prstGeom prst="rect">
            <a:avLst/>
          </a:prstGeom>
        </p:spPr>
        <p:txBody>
          <a:bodyPr anchor="t" rtlCol="false" tIns="0" lIns="0" bIns="0" rIns="0">
            <a:spAutoFit/>
          </a:bodyPr>
          <a:lstStyle/>
          <a:p>
            <a:pPr marL="734059" indent="-367030" lvl="1">
              <a:lnSpc>
                <a:spcPts val="6221"/>
              </a:lnSpc>
              <a:buFont typeface="Arial"/>
              <a:buChar char="•"/>
            </a:pPr>
            <a:r>
              <a:rPr lang="en-US" sz="3399">
                <a:solidFill>
                  <a:srgbClr val="000000"/>
                </a:solidFill>
                <a:latin typeface="ITC Benguiat"/>
              </a:rPr>
              <a:t> GPU (Graphic Processing Unit)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5271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4011215"/>
            <a:ext cx="7672387" cy="4286250"/>
          </a:xfrm>
          <a:custGeom>
            <a:avLst/>
            <a:gdLst/>
            <a:ahLst/>
            <a:cxnLst/>
            <a:rect r="r" b="b" t="t" l="l"/>
            <a:pathLst>
              <a:path h="4286250" w="7672387">
                <a:moveTo>
                  <a:pt x="0" y="0"/>
                </a:moveTo>
                <a:lnTo>
                  <a:pt x="7672387" y="0"/>
                </a:lnTo>
                <a:lnTo>
                  <a:pt x="7672387" y="4286250"/>
                </a:lnTo>
                <a:lnTo>
                  <a:pt x="0" y="4286250"/>
                </a:lnTo>
                <a:lnTo>
                  <a:pt x="0" y="0"/>
                </a:lnTo>
                <a:close/>
              </a:path>
            </a:pathLst>
          </a:custGeom>
          <a:blipFill>
            <a:blip r:embed="rId2"/>
            <a:stretch>
              <a:fillRect l="-903" t="-15011" r="-2951" b="-22844"/>
            </a:stretch>
          </a:blipFill>
        </p:spPr>
      </p:sp>
      <p:sp>
        <p:nvSpPr>
          <p:cNvPr name="Freeform 3" id="3"/>
          <p:cNvSpPr/>
          <p:nvPr/>
        </p:nvSpPr>
        <p:spPr>
          <a:xfrm flipH="false" flipV="false" rot="0">
            <a:off x="9736932" y="4011215"/>
            <a:ext cx="7522368" cy="4264819"/>
          </a:xfrm>
          <a:custGeom>
            <a:avLst/>
            <a:gdLst/>
            <a:ahLst/>
            <a:cxnLst/>
            <a:rect r="r" b="b" t="t" l="l"/>
            <a:pathLst>
              <a:path h="4264819" w="7522368">
                <a:moveTo>
                  <a:pt x="0" y="0"/>
                </a:moveTo>
                <a:lnTo>
                  <a:pt x="7522368" y="0"/>
                </a:lnTo>
                <a:lnTo>
                  <a:pt x="7522368" y="4264819"/>
                </a:lnTo>
                <a:lnTo>
                  <a:pt x="0" y="4264819"/>
                </a:lnTo>
                <a:lnTo>
                  <a:pt x="0" y="0"/>
                </a:lnTo>
                <a:close/>
              </a:path>
            </a:pathLst>
          </a:custGeom>
          <a:blipFill>
            <a:blip r:embed="rId3"/>
            <a:stretch>
              <a:fillRect l="-1744" t="-21998" r="-2682" b="-17504"/>
            </a:stretch>
          </a:blipFill>
        </p:spPr>
      </p:sp>
      <p:sp>
        <p:nvSpPr>
          <p:cNvPr name="TextBox 4" id="4"/>
          <p:cNvSpPr txBox="true"/>
          <p:nvPr/>
        </p:nvSpPr>
        <p:spPr>
          <a:xfrm rot="0">
            <a:off x="5215890" y="676275"/>
            <a:ext cx="7856220" cy="1747519"/>
          </a:xfrm>
          <a:prstGeom prst="rect">
            <a:avLst/>
          </a:prstGeom>
        </p:spPr>
        <p:txBody>
          <a:bodyPr anchor="t" rtlCol="false" tIns="0" lIns="0" bIns="0" rIns="0">
            <a:spAutoFit/>
          </a:bodyPr>
          <a:lstStyle/>
          <a:p>
            <a:pPr algn="ctr">
              <a:lnSpc>
                <a:spcPts val="12880"/>
              </a:lnSpc>
            </a:pPr>
            <a:r>
              <a:rPr lang="en-US" sz="9200">
                <a:solidFill>
                  <a:srgbClr val="000000"/>
                </a:solidFill>
                <a:latin typeface="ITC Benguiat"/>
              </a:rPr>
              <a:t>Visual Outlets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867999" y="3456458"/>
            <a:ext cx="4017357" cy="934949"/>
          </a:xfrm>
          <a:custGeom>
            <a:avLst/>
            <a:gdLst/>
            <a:ahLst/>
            <a:cxnLst/>
            <a:rect r="r" b="b" t="t" l="l"/>
            <a:pathLst>
              <a:path h="934949" w="4017357">
                <a:moveTo>
                  <a:pt x="0" y="0"/>
                </a:moveTo>
                <a:lnTo>
                  <a:pt x="4017358" y="0"/>
                </a:lnTo>
                <a:lnTo>
                  <a:pt x="4017358" y="934949"/>
                </a:lnTo>
                <a:lnTo>
                  <a:pt x="0" y="934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498058">
            <a:off x="12558636" y="4811723"/>
            <a:ext cx="2636084" cy="2911338"/>
          </a:xfrm>
          <a:custGeom>
            <a:avLst/>
            <a:gdLst/>
            <a:ahLst/>
            <a:cxnLst/>
            <a:rect r="r" b="b" t="t" l="l"/>
            <a:pathLst>
              <a:path h="2911338" w="2636084">
                <a:moveTo>
                  <a:pt x="0" y="0"/>
                </a:moveTo>
                <a:lnTo>
                  <a:pt x="2636084" y="0"/>
                </a:lnTo>
                <a:lnTo>
                  <a:pt x="2636084" y="2911338"/>
                </a:lnTo>
                <a:lnTo>
                  <a:pt x="0" y="29113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1867999" y="-647700"/>
            <a:ext cx="1186259" cy="5807522"/>
          </a:xfrm>
          <a:prstGeom prst="rect">
            <a:avLst/>
          </a:prstGeom>
        </p:spPr>
        <p:txBody>
          <a:bodyPr anchor="t" rtlCol="false" tIns="0" lIns="0" bIns="0" rIns="0">
            <a:spAutoFit/>
          </a:bodyPr>
          <a:lstStyle/>
          <a:p>
            <a:pPr algn="ctr">
              <a:lnSpc>
                <a:spcPts val="47400"/>
              </a:lnSpc>
            </a:pPr>
            <a:r>
              <a:rPr lang="en-US" sz="33857">
                <a:solidFill>
                  <a:srgbClr val="F8C954"/>
                </a:solidFill>
                <a:latin typeface="Canva Sans Bold"/>
              </a:rPr>
              <a:t>.</a:t>
            </a:r>
          </a:p>
        </p:txBody>
      </p:sp>
      <p:sp>
        <p:nvSpPr>
          <p:cNvPr name="Freeform 6" id="6"/>
          <p:cNvSpPr/>
          <p:nvPr/>
        </p:nvSpPr>
        <p:spPr>
          <a:xfrm flipH="false" flipV="false" rot="0">
            <a:off x="12067365" y="3607421"/>
            <a:ext cx="575476" cy="633023"/>
          </a:xfrm>
          <a:custGeom>
            <a:avLst/>
            <a:gdLst/>
            <a:ahLst/>
            <a:cxnLst/>
            <a:rect r="r" b="b" t="t" l="l"/>
            <a:pathLst>
              <a:path h="633023" w="575476">
                <a:moveTo>
                  <a:pt x="0" y="0"/>
                </a:moveTo>
                <a:lnTo>
                  <a:pt x="575476" y="0"/>
                </a:lnTo>
                <a:lnTo>
                  <a:pt x="575476" y="633023"/>
                </a:lnTo>
                <a:lnTo>
                  <a:pt x="0" y="6330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DAF-QunaNf0</dc:identifier>
  <dcterms:modified xsi:type="dcterms:W3CDTF">2011-08-01T06:04:30Z</dcterms:modified>
  <cp:revision>1</cp:revision>
  <dc:title>Stray Cattle Detection</dc:title>
</cp:coreProperties>
</file>