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3" r:id="rId17"/>
    <p:sldId id="271" r:id="rId18"/>
    <p:sldId id="272"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71B80F6-3134-4DDB-8BA6-9F2E7C665A42}" type="datetimeFigureOut">
              <a:rPr lang="en-US" smtClean="0"/>
              <a:t>4/3/2019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8931AE-48C5-4F9C-8CF0-B1276F2D59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7461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1B80F6-3134-4DDB-8BA6-9F2E7C665A42}" type="datetimeFigureOut">
              <a:rPr lang="en-US" smtClean="0"/>
              <a:t>4/3/2019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8931AE-48C5-4F9C-8CF0-B1276F2D598E}" type="slidenum">
              <a:rPr lang="en-US" smtClean="0"/>
              <a:t>‹#›</a:t>
            </a:fld>
            <a:endParaRPr lang="en-US"/>
          </a:p>
        </p:txBody>
      </p:sp>
    </p:spTree>
    <p:extLst>
      <p:ext uri="{BB962C8B-B14F-4D97-AF65-F5344CB8AC3E}">
        <p14:creationId xmlns:p14="http://schemas.microsoft.com/office/powerpoint/2010/main" val="2351704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1B80F6-3134-4DDB-8BA6-9F2E7C665A42}" type="datetimeFigureOut">
              <a:rPr lang="en-US" smtClean="0"/>
              <a:t>4/3/2019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8931AE-48C5-4F9C-8CF0-B1276F2D598E}" type="slidenum">
              <a:rPr lang="en-US" smtClean="0"/>
              <a:t>‹#›</a:t>
            </a:fld>
            <a:endParaRPr lang="en-US"/>
          </a:p>
        </p:txBody>
      </p:sp>
    </p:spTree>
    <p:extLst>
      <p:ext uri="{BB962C8B-B14F-4D97-AF65-F5344CB8AC3E}">
        <p14:creationId xmlns:p14="http://schemas.microsoft.com/office/powerpoint/2010/main" val="1318198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1B80F6-3134-4DDB-8BA6-9F2E7C665A42}" type="datetimeFigureOut">
              <a:rPr lang="en-US" smtClean="0"/>
              <a:t>4/3/2019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8931AE-48C5-4F9C-8CF0-B1276F2D598E}" type="slidenum">
              <a:rPr lang="en-US" smtClean="0"/>
              <a:t>‹#›</a:t>
            </a:fld>
            <a:endParaRPr lang="en-US"/>
          </a:p>
        </p:txBody>
      </p:sp>
    </p:spTree>
    <p:extLst>
      <p:ext uri="{BB962C8B-B14F-4D97-AF65-F5344CB8AC3E}">
        <p14:creationId xmlns:p14="http://schemas.microsoft.com/office/powerpoint/2010/main" val="1459821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1B80F6-3134-4DDB-8BA6-9F2E7C665A42}" type="datetimeFigureOut">
              <a:rPr lang="en-US" smtClean="0"/>
              <a:t>4/3/2019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8931AE-48C5-4F9C-8CF0-B1276F2D59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1439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1B80F6-3134-4DDB-8BA6-9F2E7C665A42}" type="datetimeFigureOut">
              <a:rPr lang="en-US" smtClean="0"/>
              <a:t>4/3/2019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8931AE-48C5-4F9C-8CF0-B1276F2D598E}" type="slidenum">
              <a:rPr lang="en-US" smtClean="0"/>
              <a:t>‹#›</a:t>
            </a:fld>
            <a:endParaRPr lang="en-US"/>
          </a:p>
        </p:txBody>
      </p:sp>
    </p:spTree>
    <p:extLst>
      <p:ext uri="{BB962C8B-B14F-4D97-AF65-F5344CB8AC3E}">
        <p14:creationId xmlns:p14="http://schemas.microsoft.com/office/powerpoint/2010/main" val="2019970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1B80F6-3134-4DDB-8BA6-9F2E7C665A42}" type="datetimeFigureOut">
              <a:rPr lang="en-US" smtClean="0"/>
              <a:t>4/3/2019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8931AE-48C5-4F9C-8CF0-B1276F2D598E}" type="slidenum">
              <a:rPr lang="en-US" smtClean="0"/>
              <a:t>‹#›</a:t>
            </a:fld>
            <a:endParaRPr lang="en-US"/>
          </a:p>
        </p:txBody>
      </p:sp>
    </p:spTree>
    <p:extLst>
      <p:ext uri="{BB962C8B-B14F-4D97-AF65-F5344CB8AC3E}">
        <p14:creationId xmlns:p14="http://schemas.microsoft.com/office/powerpoint/2010/main" val="2660736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1B80F6-3134-4DDB-8BA6-9F2E7C665A42}" type="datetimeFigureOut">
              <a:rPr lang="en-US" smtClean="0"/>
              <a:t>4/3/2019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8931AE-48C5-4F9C-8CF0-B1276F2D598E}" type="slidenum">
              <a:rPr lang="en-US" smtClean="0"/>
              <a:t>‹#›</a:t>
            </a:fld>
            <a:endParaRPr lang="en-US"/>
          </a:p>
        </p:txBody>
      </p:sp>
    </p:spTree>
    <p:extLst>
      <p:ext uri="{BB962C8B-B14F-4D97-AF65-F5344CB8AC3E}">
        <p14:creationId xmlns:p14="http://schemas.microsoft.com/office/powerpoint/2010/main" val="349599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71B80F6-3134-4DDB-8BA6-9F2E7C665A42}" type="datetimeFigureOut">
              <a:rPr lang="en-US" smtClean="0"/>
              <a:t>4/3/2019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18931AE-48C5-4F9C-8CF0-B1276F2D598E}" type="slidenum">
              <a:rPr lang="en-US" smtClean="0"/>
              <a:t>‹#›</a:t>
            </a:fld>
            <a:endParaRPr lang="en-US"/>
          </a:p>
        </p:txBody>
      </p:sp>
    </p:spTree>
    <p:extLst>
      <p:ext uri="{BB962C8B-B14F-4D97-AF65-F5344CB8AC3E}">
        <p14:creationId xmlns:p14="http://schemas.microsoft.com/office/powerpoint/2010/main" val="470401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71B80F6-3134-4DDB-8BA6-9F2E7C665A42}" type="datetimeFigureOut">
              <a:rPr lang="en-US" smtClean="0"/>
              <a:t>4/3/2019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18931AE-48C5-4F9C-8CF0-B1276F2D598E}" type="slidenum">
              <a:rPr lang="en-US" smtClean="0"/>
              <a:t>‹#›</a:t>
            </a:fld>
            <a:endParaRPr lang="en-US"/>
          </a:p>
        </p:txBody>
      </p:sp>
    </p:spTree>
    <p:extLst>
      <p:ext uri="{BB962C8B-B14F-4D97-AF65-F5344CB8AC3E}">
        <p14:creationId xmlns:p14="http://schemas.microsoft.com/office/powerpoint/2010/main" val="3591872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1B80F6-3134-4DDB-8BA6-9F2E7C665A42}" type="datetimeFigureOut">
              <a:rPr lang="en-US" smtClean="0"/>
              <a:t>4/3/2019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8931AE-48C5-4F9C-8CF0-B1276F2D598E}" type="slidenum">
              <a:rPr lang="en-US" smtClean="0"/>
              <a:t>‹#›</a:t>
            </a:fld>
            <a:endParaRPr lang="en-US"/>
          </a:p>
        </p:txBody>
      </p:sp>
    </p:spTree>
    <p:extLst>
      <p:ext uri="{BB962C8B-B14F-4D97-AF65-F5344CB8AC3E}">
        <p14:creationId xmlns:p14="http://schemas.microsoft.com/office/powerpoint/2010/main" val="4057098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71B80F6-3134-4DDB-8BA6-9F2E7C665A42}" type="datetimeFigureOut">
              <a:rPr lang="en-US" smtClean="0"/>
              <a:t>4/3/2019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18931AE-48C5-4F9C-8CF0-B1276F2D598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57658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hatis.techtarget.com/definition/systems-engineering-SE" TargetMode="External"/><Relationship Id="rId2" Type="http://schemas.openxmlformats.org/officeDocument/2006/relationships/hyperlink" Target="https://searchcompliance.techtarget.com/definition/information-governance"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DC03D-4484-4133-A289-C4F516C309EC}"/>
              </a:ext>
            </a:extLst>
          </p:cNvPr>
          <p:cNvSpPr>
            <a:spLocks noGrp="1"/>
          </p:cNvSpPr>
          <p:nvPr>
            <p:ph type="ctrTitle"/>
          </p:nvPr>
        </p:nvSpPr>
        <p:spPr/>
        <p:txBody>
          <a:bodyPr/>
          <a:lstStyle/>
          <a:p>
            <a:pPr algn="ctr"/>
            <a:r>
              <a:rPr lang="en-US" dirty="0"/>
              <a:t>Vehicle Monitoring System</a:t>
            </a:r>
          </a:p>
        </p:txBody>
      </p:sp>
      <p:sp>
        <p:nvSpPr>
          <p:cNvPr id="3" name="Subtitle 2">
            <a:extLst>
              <a:ext uri="{FF2B5EF4-FFF2-40B4-BE49-F238E27FC236}">
                <a16:creationId xmlns:a16="http://schemas.microsoft.com/office/drawing/2014/main" id="{D6F3D27A-CBCB-4444-A013-63E711ADFC8B}"/>
              </a:ext>
            </a:extLst>
          </p:cNvPr>
          <p:cNvSpPr>
            <a:spLocks noGrp="1"/>
          </p:cNvSpPr>
          <p:nvPr>
            <p:ph type="subTitle" idx="1"/>
          </p:nvPr>
        </p:nvSpPr>
        <p:spPr/>
        <p:txBody>
          <a:bodyPr/>
          <a:lstStyle/>
          <a:p>
            <a:pPr algn="ctr"/>
            <a:r>
              <a:rPr lang="en-US" dirty="0"/>
              <a:t>Computing Project</a:t>
            </a:r>
          </a:p>
          <a:p>
            <a:pPr algn="ctr"/>
            <a:r>
              <a:rPr lang="en-US" dirty="0"/>
              <a:t>-Rohit </a:t>
            </a:r>
            <a:r>
              <a:rPr lang="en-US" dirty="0" err="1"/>
              <a:t>parajuli</a:t>
            </a:r>
            <a:endParaRPr lang="en-US" dirty="0"/>
          </a:p>
        </p:txBody>
      </p:sp>
    </p:spTree>
    <p:extLst>
      <p:ext uri="{BB962C8B-B14F-4D97-AF65-F5344CB8AC3E}">
        <p14:creationId xmlns:p14="http://schemas.microsoft.com/office/powerpoint/2010/main" val="640053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7E4E7-856C-4FFE-A4C8-049DB02F0C4B}"/>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D7F0F302-82AD-4901-9B43-93A0B5F2399D}"/>
              </a:ext>
            </a:extLst>
          </p:cNvPr>
          <p:cNvSpPr>
            <a:spLocks noGrp="1"/>
          </p:cNvSpPr>
          <p:nvPr>
            <p:ph idx="1"/>
          </p:nvPr>
        </p:nvSpPr>
        <p:spPr/>
        <p:txBody>
          <a:bodyPr/>
          <a:lstStyle/>
          <a:p>
            <a:pPr marL="0" indent="0">
              <a:buNone/>
            </a:pPr>
            <a:r>
              <a:rPr lang="en-US" dirty="0"/>
              <a:t>Waterfall model</a:t>
            </a:r>
          </a:p>
          <a:p>
            <a:pPr>
              <a:buFont typeface="Arial" panose="020B0604020202020204" pitchFamily="34" charset="0"/>
              <a:buChar char="•"/>
            </a:pPr>
            <a:r>
              <a:rPr lang="en-US" dirty="0"/>
              <a:t> We approach the system development through Waterfall model which is a linear-sequential life cycle model which is divided into phases where each phase must be completed before the next phase can begin and there is no overlapping in the phases. </a:t>
            </a:r>
          </a:p>
          <a:p>
            <a:pPr marL="0" indent="0">
              <a:buNone/>
            </a:pPr>
            <a:endParaRPr lang="en-US" dirty="0"/>
          </a:p>
        </p:txBody>
      </p:sp>
      <p:pic>
        <p:nvPicPr>
          <p:cNvPr id="4" name="Picture 3">
            <a:extLst>
              <a:ext uri="{FF2B5EF4-FFF2-40B4-BE49-F238E27FC236}">
                <a16:creationId xmlns:a16="http://schemas.microsoft.com/office/drawing/2014/main" id="{81DCED57-3C39-4579-8D23-F939E511162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750366" y="3429000"/>
            <a:ext cx="3802531" cy="2051036"/>
          </a:xfrm>
          <a:prstGeom prst="rect">
            <a:avLst/>
          </a:prstGeom>
          <a:noFill/>
          <a:ln>
            <a:noFill/>
          </a:ln>
        </p:spPr>
      </p:pic>
    </p:spTree>
    <p:extLst>
      <p:ext uri="{BB962C8B-B14F-4D97-AF65-F5344CB8AC3E}">
        <p14:creationId xmlns:p14="http://schemas.microsoft.com/office/powerpoint/2010/main" val="570974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7B349-5336-418C-BA81-FE872088B210}"/>
              </a:ext>
            </a:extLst>
          </p:cNvPr>
          <p:cNvSpPr>
            <a:spLocks noGrp="1"/>
          </p:cNvSpPr>
          <p:nvPr>
            <p:ph type="title"/>
          </p:nvPr>
        </p:nvSpPr>
        <p:spPr/>
        <p:txBody>
          <a:bodyPr/>
          <a:lstStyle/>
          <a:p>
            <a:r>
              <a:rPr lang="en-US" dirty="0"/>
              <a:t>Architecture with diagram</a:t>
            </a:r>
          </a:p>
        </p:txBody>
      </p:sp>
      <p:sp>
        <p:nvSpPr>
          <p:cNvPr id="3" name="Content Placeholder 2">
            <a:extLst>
              <a:ext uri="{FF2B5EF4-FFF2-40B4-BE49-F238E27FC236}">
                <a16:creationId xmlns:a16="http://schemas.microsoft.com/office/drawing/2014/main" id="{5EC4B0A8-4D1C-4CA3-BC9E-3BA5258EE178}"/>
              </a:ext>
            </a:extLst>
          </p:cNvPr>
          <p:cNvSpPr>
            <a:spLocks noGrp="1"/>
          </p:cNvSpPr>
          <p:nvPr>
            <p:ph idx="1"/>
          </p:nvPr>
        </p:nvSpPr>
        <p:spPr/>
        <p:txBody>
          <a:bodyPr/>
          <a:lstStyle/>
          <a:p>
            <a:pPr>
              <a:buFont typeface="Arial" panose="020B0604020202020204" pitchFamily="34" charset="0"/>
              <a:buChar char="•"/>
            </a:pPr>
            <a:r>
              <a:rPr lang="en-US" dirty="0"/>
              <a:t> MVC design pattern would be used for system design and development.</a:t>
            </a:r>
          </a:p>
          <a:p>
            <a:pPr>
              <a:buFont typeface="Arial" panose="020B0604020202020204" pitchFamily="34" charset="0"/>
              <a:buChar char="•"/>
            </a:pPr>
            <a:r>
              <a:rPr lang="en-US" dirty="0"/>
              <a:t> The </a:t>
            </a:r>
            <a:r>
              <a:rPr lang="en-US" b="1" dirty="0"/>
              <a:t>Model View Controller</a:t>
            </a:r>
            <a:r>
              <a:rPr lang="en-US" dirty="0"/>
              <a:t> (MVC) design pattern specifies that an application consist of a data model, presentation information, and control information. </a:t>
            </a:r>
          </a:p>
          <a:p>
            <a:pPr>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E7F59E84-1CD3-4A79-9226-A769995CEF0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028661" y="3101009"/>
            <a:ext cx="3508720" cy="2499291"/>
          </a:xfrm>
          <a:prstGeom prst="rect">
            <a:avLst/>
          </a:prstGeom>
          <a:noFill/>
          <a:ln>
            <a:noFill/>
          </a:ln>
        </p:spPr>
      </p:pic>
    </p:spTree>
    <p:extLst>
      <p:ext uri="{BB962C8B-B14F-4D97-AF65-F5344CB8AC3E}">
        <p14:creationId xmlns:p14="http://schemas.microsoft.com/office/powerpoint/2010/main" val="3539718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9A5F0-C85D-42A7-8B7A-8130604A2252}"/>
              </a:ext>
            </a:extLst>
          </p:cNvPr>
          <p:cNvSpPr>
            <a:spLocks noGrp="1"/>
          </p:cNvSpPr>
          <p:nvPr>
            <p:ph type="title"/>
          </p:nvPr>
        </p:nvSpPr>
        <p:spPr/>
        <p:txBody>
          <a:bodyPr/>
          <a:lstStyle/>
          <a:p>
            <a:r>
              <a:rPr lang="en-US" dirty="0"/>
              <a:t>Risk and Configuration Management</a:t>
            </a:r>
          </a:p>
        </p:txBody>
      </p:sp>
      <p:sp>
        <p:nvSpPr>
          <p:cNvPr id="3" name="Content Placeholder 2">
            <a:extLst>
              <a:ext uri="{FF2B5EF4-FFF2-40B4-BE49-F238E27FC236}">
                <a16:creationId xmlns:a16="http://schemas.microsoft.com/office/drawing/2014/main" id="{DEEFF2A3-27F4-4DC5-AD8E-B0C6035918F1}"/>
              </a:ext>
            </a:extLst>
          </p:cNvPr>
          <p:cNvSpPr>
            <a:spLocks noGrp="1"/>
          </p:cNvSpPr>
          <p:nvPr>
            <p:ph idx="1"/>
          </p:nvPr>
        </p:nvSpPr>
        <p:spPr>
          <a:xfrm>
            <a:off x="1097280" y="1845734"/>
            <a:ext cx="10058400" cy="4023360"/>
          </a:xfrm>
        </p:spPr>
        <p:txBody>
          <a:bodyPr/>
          <a:lstStyle/>
          <a:p>
            <a:pPr marL="0" indent="0">
              <a:buNone/>
            </a:pPr>
            <a:r>
              <a:rPr lang="en-US" dirty="0"/>
              <a:t>Risk management </a:t>
            </a:r>
          </a:p>
          <a:p>
            <a:pPr>
              <a:buFont typeface="Arial" panose="020B0604020202020204" pitchFamily="34" charset="0"/>
              <a:buChar char="•"/>
            </a:pPr>
            <a:r>
              <a:rPr lang="en-US" dirty="0"/>
              <a:t>Managing risks on projects is a process that includes risk assessment and a mitigation strategy for those risks</a:t>
            </a:r>
            <a:endParaRPr lang="en-US" b="1" dirty="0"/>
          </a:p>
          <a:p>
            <a:pPr marL="0" indent="0" algn="ctr">
              <a:buNone/>
            </a:pPr>
            <a:r>
              <a:rPr lang="en-US" b="1" dirty="0"/>
              <a:t>Impact= Likelihood* Consequence</a:t>
            </a:r>
          </a:p>
          <a:p>
            <a:pPr marL="0" indent="0">
              <a:buNone/>
            </a:pPr>
            <a:endParaRPr lang="en-US" b="1" dirty="0"/>
          </a:p>
          <a:p>
            <a:pPr marL="0" indent="0" algn="ctr">
              <a:buNone/>
            </a:pPr>
            <a:endParaRPr lang="en-US" dirty="0"/>
          </a:p>
          <a:p>
            <a:endParaRPr lang="en-US" dirty="0"/>
          </a:p>
        </p:txBody>
      </p:sp>
      <p:pic>
        <p:nvPicPr>
          <p:cNvPr id="4" name="Picture 3">
            <a:extLst>
              <a:ext uri="{FF2B5EF4-FFF2-40B4-BE49-F238E27FC236}">
                <a16:creationId xmlns:a16="http://schemas.microsoft.com/office/drawing/2014/main" id="{4954D794-75CB-4658-8F34-7DD545E2E1DF}"/>
              </a:ext>
            </a:extLst>
          </p:cNvPr>
          <p:cNvPicPr/>
          <p:nvPr/>
        </p:nvPicPr>
        <p:blipFill>
          <a:blip r:embed="rId2">
            <a:extLst>
              <a:ext uri="{28A0092B-C50C-407E-A947-70E740481C1C}">
                <a14:useLocalDpi xmlns:a14="http://schemas.microsoft.com/office/drawing/2010/main" val="0"/>
              </a:ext>
            </a:extLst>
          </a:blip>
          <a:stretch>
            <a:fillRect/>
          </a:stretch>
        </p:blipFill>
        <p:spPr>
          <a:xfrm>
            <a:off x="1861101" y="3366876"/>
            <a:ext cx="3824081" cy="1138863"/>
          </a:xfrm>
          <a:prstGeom prst="rect">
            <a:avLst/>
          </a:prstGeom>
        </p:spPr>
      </p:pic>
      <p:pic>
        <p:nvPicPr>
          <p:cNvPr id="5" name="Picture 4">
            <a:extLst>
              <a:ext uri="{FF2B5EF4-FFF2-40B4-BE49-F238E27FC236}">
                <a16:creationId xmlns:a16="http://schemas.microsoft.com/office/drawing/2014/main" id="{D0AD0B4D-D1ED-473E-BB01-B759BE99746C}"/>
              </a:ext>
            </a:extLst>
          </p:cNvPr>
          <p:cNvPicPr/>
          <p:nvPr/>
        </p:nvPicPr>
        <p:blipFill>
          <a:blip r:embed="rId3">
            <a:extLst>
              <a:ext uri="{28A0092B-C50C-407E-A947-70E740481C1C}">
                <a14:useLocalDpi xmlns:a14="http://schemas.microsoft.com/office/drawing/2010/main" val="0"/>
              </a:ext>
            </a:extLst>
          </a:blip>
          <a:stretch>
            <a:fillRect/>
          </a:stretch>
        </p:blipFill>
        <p:spPr>
          <a:xfrm>
            <a:off x="5618924" y="3366876"/>
            <a:ext cx="3609975" cy="1371600"/>
          </a:xfrm>
          <a:prstGeom prst="rect">
            <a:avLst/>
          </a:prstGeom>
        </p:spPr>
      </p:pic>
    </p:spTree>
    <p:extLst>
      <p:ext uri="{BB962C8B-B14F-4D97-AF65-F5344CB8AC3E}">
        <p14:creationId xmlns:p14="http://schemas.microsoft.com/office/powerpoint/2010/main" val="719303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79852-2D1E-473D-AE4D-22D5532632D2}"/>
              </a:ext>
            </a:extLst>
          </p:cNvPr>
          <p:cNvSpPr>
            <a:spLocks noGrp="1"/>
          </p:cNvSpPr>
          <p:nvPr>
            <p:ph type="title"/>
          </p:nvPr>
        </p:nvSpPr>
        <p:spPr/>
        <p:txBody>
          <a:bodyPr/>
          <a:lstStyle/>
          <a:p>
            <a:r>
              <a:rPr lang="en-US" dirty="0"/>
              <a:t>Risk and Configuration management -2</a:t>
            </a:r>
          </a:p>
        </p:txBody>
      </p:sp>
      <p:pic>
        <p:nvPicPr>
          <p:cNvPr id="4" name="Content Placeholder 3">
            <a:extLst>
              <a:ext uri="{FF2B5EF4-FFF2-40B4-BE49-F238E27FC236}">
                <a16:creationId xmlns:a16="http://schemas.microsoft.com/office/drawing/2014/main" id="{78E13C0F-098D-4C0A-AEDB-4EDFA898FAEB}"/>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77947" y="1846263"/>
            <a:ext cx="5096432" cy="4022725"/>
          </a:xfrm>
          <a:prstGeom prst="rect">
            <a:avLst/>
          </a:prstGeom>
          <a:noFill/>
          <a:ln>
            <a:noFill/>
          </a:ln>
        </p:spPr>
      </p:pic>
    </p:spTree>
    <p:extLst>
      <p:ext uri="{BB962C8B-B14F-4D97-AF65-F5344CB8AC3E}">
        <p14:creationId xmlns:p14="http://schemas.microsoft.com/office/powerpoint/2010/main" val="3800866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E604F-2AD0-45B8-9775-94D0872E57CC}"/>
              </a:ext>
            </a:extLst>
          </p:cNvPr>
          <p:cNvSpPr>
            <a:spLocks noGrp="1"/>
          </p:cNvSpPr>
          <p:nvPr>
            <p:ph type="title"/>
          </p:nvPr>
        </p:nvSpPr>
        <p:spPr/>
        <p:txBody>
          <a:bodyPr/>
          <a:lstStyle/>
          <a:p>
            <a:r>
              <a:rPr lang="en-US" dirty="0"/>
              <a:t>Risk and Configuration Management -3</a:t>
            </a:r>
          </a:p>
        </p:txBody>
      </p:sp>
      <p:sp>
        <p:nvSpPr>
          <p:cNvPr id="3" name="Content Placeholder 2">
            <a:extLst>
              <a:ext uri="{FF2B5EF4-FFF2-40B4-BE49-F238E27FC236}">
                <a16:creationId xmlns:a16="http://schemas.microsoft.com/office/drawing/2014/main" id="{5D688664-DAC3-46B9-A96D-9AF9CEF4000D}"/>
              </a:ext>
            </a:extLst>
          </p:cNvPr>
          <p:cNvSpPr>
            <a:spLocks noGrp="1"/>
          </p:cNvSpPr>
          <p:nvPr>
            <p:ph idx="1"/>
          </p:nvPr>
        </p:nvSpPr>
        <p:spPr/>
        <p:txBody>
          <a:bodyPr/>
          <a:lstStyle/>
          <a:p>
            <a:r>
              <a:rPr lang="en-US" dirty="0"/>
              <a:t>Configuration management</a:t>
            </a:r>
          </a:p>
          <a:p>
            <a:pPr>
              <a:buFont typeface="Arial" panose="020B0604020202020204" pitchFamily="34" charset="0"/>
              <a:buChar char="•"/>
            </a:pPr>
            <a:r>
              <a:rPr lang="en-US" dirty="0"/>
              <a:t> Configuration management (CM) is a </a:t>
            </a:r>
            <a:r>
              <a:rPr lang="en-US" u="sng" dirty="0">
                <a:hlinkClick r:id="rId2"/>
              </a:rPr>
              <a:t>governance</a:t>
            </a:r>
            <a:r>
              <a:rPr lang="en-US" dirty="0"/>
              <a:t> and </a:t>
            </a:r>
            <a:r>
              <a:rPr lang="en-US" u="sng" dirty="0">
                <a:hlinkClick r:id="rId3"/>
              </a:rPr>
              <a:t>systems engineering</a:t>
            </a:r>
            <a:r>
              <a:rPr lang="en-US" dirty="0"/>
              <a:t> process for ensuring consistency among physical and logical assets in an operational environment.</a:t>
            </a:r>
          </a:p>
          <a:p>
            <a:pPr>
              <a:buFont typeface="Arial" panose="020B0604020202020204" pitchFamily="34" charset="0"/>
              <a:buChar char="•"/>
            </a:pPr>
            <a:r>
              <a:rPr lang="en-US" dirty="0"/>
              <a:t>The configuration management process seeks to identify and track individual configuration items (CIs), documenting functional capabilities and interdependencies.   </a:t>
            </a:r>
          </a:p>
          <a:p>
            <a:pPr>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D1871A6D-383B-4DDB-B4E5-016621515877}"/>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949149" y="3684104"/>
            <a:ext cx="3974534" cy="1808204"/>
          </a:xfrm>
          <a:prstGeom prst="rect">
            <a:avLst/>
          </a:prstGeom>
          <a:noFill/>
          <a:ln>
            <a:noFill/>
          </a:ln>
        </p:spPr>
      </p:pic>
    </p:spTree>
    <p:extLst>
      <p:ext uri="{BB962C8B-B14F-4D97-AF65-F5344CB8AC3E}">
        <p14:creationId xmlns:p14="http://schemas.microsoft.com/office/powerpoint/2010/main" val="25181969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413C2-0521-488D-B2FB-010CCF43F9C3}"/>
              </a:ext>
            </a:extLst>
          </p:cNvPr>
          <p:cNvSpPr>
            <a:spLocks noGrp="1"/>
          </p:cNvSpPr>
          <p:nvPr>
            <p:ph type="title"/>
          </p:nvPr>
        </p:nvSpPr>
        <p:spPr/>
        <p:txBody>
          <a:bodyPr/>
          <a:lstStyle/>
          <a:p>
            <a:r>
              <a:rPr lang="en-US" dirty="0"/>
              <a:t>Design</a:t>
            </a:r>
          </a:p>
        </p:txBody>
      </p:sp>
      <p:sp>
        <p:nvSpPr>
          <p:cNvPr id="3" name="Content Placeholder 2">
            <a:extLst>
              <a:ext uri="{FF2B5EF4-FFF2-40B4-BE49-F238E27FC236}">
                <a16:creationId xmlns:a16="http://schemas.microsoft.com/office/drawing/2014/main" id="{6AF24601-B989-4EB9-8EC4-E70031356431}"/>
              </a:ext>
            </a:extLst>
          </p:cNvPr>
          <p:cNvSpPr>
            <a:spLocks noGrp="1"/>
          </p:cNvSpPr>
          <p:nvPr>
            <p:ph idx="1"/>
          </p:nvPr>
        </p:nvSpPr>
        <p:spPr/>
        <p:txBody>
          <a:bodyPr/>
          <a:lstStyle/>
          <a:p>
            <a:r>
              <a:rPr lang="en-US" dirty="0"/>
              <a:t>Initial Class diagram</a:t>
            </a:r>
          </a:p>
          <a:p>
            <a:endParaRPr lang="en-US" dirty="0"/>
          </a:p>
        </p:txBody>
      </p:sp>
      <p:pic>
        <p:nvPicPr>
          <p:cNvPr id="4" name="Picture 3">
            <a:extLst>
              <a:ext uri="{FF2B5EF4-FFF2-40B4-BE49-F238E27FC236}">
                <a16:creationId xmlns:a16="http://schemas.microsoft.com/office/drawing/2014/main" id="{29A6F2CB-85A8-4949-84CA-E8FDAA97AF1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650615" y="2741084"/>
            <a:ext cx="4890770" cy="2232660"/>
          </a:xfrm>
          <a:prstGeom prst="rect">
            <a:avLst/>
          </a:prstGeom>
          <a:noFill/>
          <a:ln>
            <a:noFill/>
          </a:ln>
        </p:spPr>
      </p:pic>
    </p:spTree>
    <p:extLst>
      <p:ext uri="{BB962C8B-B14F-4D97-AF65-F5344CB8AC3E}">
        <p14:creationId xmlns:p14="http://schemas.microsoft.com/office/powerpoint/2010/main" val="4079760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48AD7-F6DA-419A-B64D-627BA0EFCB9F}"/>
              </a:ext>
            </a:extLst>
          </p:cNvPr>
          <p:cNvSpPr>
            <a:spLocks noGrp="1"/>
          </p:cNvSpPr>
          <p:nvPr>
            <p:ph type="title"/>
          </p:nvPr>
        </p:nvSpPr>
        <p:spPr/>
        <p:txBody>
          <a:bodyPr/>
          <a:lstStyle/>
          <a:p>
            <a:r>
              <a:rPr lang="en-US" dirty="0"/>
              <a:t>Design -2</a:t>
            </a:r>
          </a:p>
        </p:txBody>
      </p:sp>
      <p:sp>
        <p:nvSpPr>
          <p:cNvPr id="3" name="Content Placeholder 2">
            <a:extLst>
              <a:ext uri="{FF2B5EF4-FFF2-40B4-BE49-F238E27FC236}">
                <a16:creationId xmlns:a16="http://schemas.microsoft.com/office/drawing/2014/main" id="{32093F94-2502-490B-ABA3-255A49E0CDD1}"/>
              </a:ext>
            </a:extLst>
          </p:cNvPr>
          <p:cNvSpPr>
            <a:spLocks noGrp="1"/>
          </p:cNvSpPr>
          <p:nvPr>
            <p:ph idx="1"/>
          </p:nvPr>
        </p:nvSpPr>
        <p:spPr/>
        <p:txBody>
          <a:bodyPr/>
          <a:lstStyle/>
          <a:p>
            <a:r>
              <a:rPr lang="en-US" dirty="0"/>
              <a:t>Justification</a:t>
            </a:r>
          </a:p>
          <a:p>
            <a:pPr lvl="0">
              <a:buFont typeface="Arial" panose="020B0604020202020204" pitchFamily="34" charset="0"/>
              <a:buChar char="•"/>
            </a:pPr>
            <a:r>
              <a:rPr lang="en-US" dirty="0"/>
              <a:t> It forces the programmer to think out the structure of his/her classes and how they will interact with each other before actually writing any code. This may lead to a more robust application.</a:t>
            </a:r>
          </a:p>
          <a:p>
            <a:pPr lvl="0">
              <a:buFont typeface="Arial" panose="020B0604020202020204" pitchFamily="34" charset="0"/>
              <a:buChar char="•"/>
            </a:pPr>
            <a:r>
              <a:rPr lang="en-US" dirty="0"/>
              <a:t> It provides a blueprint for maintenance programmers to get an overview of how the application is structured before examining the actual code. This may reduce maintenance time.</a:t>
            </a:r>
          </a:p>
          <a:p>
            <a:pPr lvl="0">
              <a:buFont typeface="Arial" panose="020B0604020202020204" pitchFamily="34" charset="0"/>
              <a:buChar char="•"/>
            </a:pPr>
            <a:endParaRPr lang="en-US" dirty="0"/>
          </a:p>
          <a:p>
            <a:r>
              <a:rPr lang="en-US" dirty="0"/>
              <a:t> </a:t>
            </a:r>
          </a:p>
          <a:p>
            <a:endParaRPr lang="en-US" dirty="0"/>
          </a:p>
        </p:txBody>
      </p:sp>
    </p:spTree>
    <p:extLst>
      <p:ext uri="{BB962C8B-B14F-4D97-AF65-F5344CB8AC3E}">
        <p14:creationId xmlns:p14="http://schemas.microsoft.com/office/powerpoint/2010/main" val="2744122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31FA-E2C8-4B43-B7BC-C395FA36A677}"/>
              </a:ext>
            </a:extLst>
          </p:cNvPr>
          <p:cNvSpPr>
            <a:spLocks noGrp="1"/>
          </p:cNvSpPr>
          <p:nvPr>
            <p:ph type="title"/>
          </p:nvPr>
        </p:nvSpPr>
        <p:spPr/>
        <p:txBody>
          <a:bodyPr/>
          <a:lstStyle/>
          <a:p>
            <a:r>
              <a:rPr lang="en-US" dirty="0"/>
              <a:t>Design -3</a:t>
            </a:r>
          </a:p>
        </p:txBody>
      </p:sp>
      <p:sp>
        <p:nvSpPr>
          <p:cNvPr id="3" name="Content Placeholder 2">
            <a:extLst>
              <a:ext uri="{FF2B5EF4-FFF2-40B4-BE49-F238E27FC236}">
                <a16:creationId xmlns:a16="http://schemas.microsoft.com/office/drawing/2014/main" id="{FBC75FBF-B55B-4535-AC7A-C36B1651689B}"/>
              </a:ext>
            </a:extLst>
          </p:cNvPr>
          <p:cNvSpPr>
            <a:spLocks noGrp="1"/>
          </p:cNvSpPr>
          <p:nvPr>
            <p:ph idx="1"/>
          </p:nvPr>
        </p:nvSpPr>
        <p:spPr/>
        <p:txBody>
          <a:bodyPr/>
          <a:lstStyle/>
          <a:p>
            <a:r>
              <a:rPr lang="en-US" dirty="0"/>
              <a:t>Use Case</a:t>
            </a:r>
          </a:p>
          <a:p>
            <a:pPr marL="0" indent="0">
              <a:buNone/>
            </a:pPr>
            <a:endParaRPr lang="en-US" dirty="0"/>
          </a:p>
          <a:p>
            <a:endParaRPr lang="en-US" dirty="0"/>
          </a:p>
        </p:txBody>
      </p:sp>
      <p:pic>
        <p:nvPicPr>
          <p:cNvPr id="4" name="Picture 3">
            <a:extLst>
              <a:ext uri="{FF2B5EF4-FFF2-40B4-BE49-F238E27FC236}">
                <a16:creationId xmlns:a16="http://schemas.microsoft.com/office/drawing/2014/main" id="{B9821ECC-7824-4FBC-BF8E-A350F5EA5A4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233529" y="2438400"/>
            <a:ext cx="5274367" cy="3854702"/>
          </a:xfrm>
          <a:prstGeom prst="rect">
            <a:avLst/>
          </a:prstGeom>
          <a:noFill/>
          <a:ln>
            <a:noFill/>
          </a:ln>
        </p:spPr>
      </p:pic>
    </p:spTree>
    <p:extLst>
      <p:ext uri="{BB962C8B-B14F-4D97-AF65-F5344CB8AC3E}">
        <p14:creationId xmlns:p14="http://schemas.microsoft.com/office/powerpoint/2010/main" val="649155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46C4C-85EF-418B-9015-6169CF4C6870}"/>
              </a:ext>
            </a:extLst>
          </p:cNvPr>
          <p:cNvSpPr>
            <a:spLocks noGrp="1"/>
          </p:cNvSpPr>
          <p:nvPr>
            <p:ph type="title"/>
          </p:nvPr>
        </p:nvSpPr>
        <p:spPr/>
        <p:txBody>
          <a:bodyPr/>
          <a:lstStyle/>
          <a:p>
            <a:r>
              <a:rPr lang="en-US" dirty="0"/>
              <a:t>Design -4</a:t>
            </a:r>
          </a:p>
        </p:txBody>
      </p:sp>
      <p:sp>
        <p:nvSpPr>
          <p:cNvPr id="3" name="Content Placeholder 2">
            <a:extLst>
              <a:ext uri="{FF2B5EF4-FFF2-40B4-BE49-F238E27FC236}">
                <a16:creationId xmlns:a16="http://schemas.microsoft.com/office/drawing/2014/main" id="{BF8E6397-B18B-485B-A3C7-D21B44F102ED}"/>
              </a:ext>
            </a:extLst>
          </p:cNvPr>
          <p:cNvSpPr>
            <a:spLocks noGrp="1"/>
          </p:cNvSpPr>
          <p:nvPr>
            <p:ph idx="1"/>
          </p:nvPr>
        </p:nvSpPr>
        <p:spPr/>
        <p:txBody>
          <a:bodyPr/>
          <a:lstStyle/>
          <a:p>
            <a:r>
              <a:rPr lang="en-US" dirty="0"/>
              <a:t>Use Case diagram Justification</a:t>
            </a:r>
          </a:p>
          <a:p>
            <a:pPr lvl="0">
              <a:buFont typeface="Arial" panose="020B0604020202020204" pitchFamily="34" charset="0"/>
              <a:buChar char="•"/>
            </a:pPr>
            <a:r>
              <a:rPr lang="en-US" dirty="0"/>
              <a:t> Helps in detailing user interaction goals with a product.</a:t>
            </a:r>
          </a:p>
          <a:p>
            <a:pPr lvl="0">
              <a:buFont typeface="Arial" panose="020B0604020202020204" pitchFamily="34" charset="0"/>
              <a:buChar char="•"/>
            </a:pPr>
            <a:r>
              <a:rPr lang="en-US" dirty="0"/>
              <a:t> Relevant outlining and ensuring the requirements of a system.</a:t>
            </a:r>
          </a:p>
          <a:p>
            <a:pPr lvl="0">
              <a:buFont typeface="Arial" panose="020B0604020202020204" pitchFamily="34" charset="0"/>
              <a:buChar char="•"/>
            </a:pPr>
            <a:r>
              <a:rPr lang="en-US" dirty="0"/>
              <a:t> Determining the specific needs of a project.</a:t>
            </a:r>
          </a:p>
          <a:p>
            <a:pPr lvl="0">
              <a:buFont typeface="Arial" panose="020B0604020202020204" pitchFamily="34" charset="0"/>
              <a:buChar char="•"/>
            </a:pPr>
            <a:r>
              <a:rPr lang="en-US" dirty="0"/>
              <a:t> Modeling the basic flow of events in a use case.</a:t>
            </a:r>
          </a:p>
          <a:p>
            <a:endParaRPr lang="en-US" dirty="0"/>
          </a:p>
        </p:txBody>
      </p:sp>
    </p:spTree>
    <p:extLst>
      <p:ext uri="{BB962C8B-B14F-4D97-AF65-F5344CB8AC3E}">
        <p14:creationId xmlns:p14="http://schemas.microsoft.com/office/powerpoint/2010/main" val="2151294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0671F-CD65-4FD7-8508-DAF2E6B90E93}"/>
              </a:ext>
            </a:extLst>
          </p:cNvPr>
          <p:cNvSpPr>
            <a:spLocks noGrp="1"/>
          </p:cNvSpPr>
          <p:nvPr>
            <p:ph type="title"/>
          </p:nvPr>
        </p:nvSpPr>
        <p:spPr/>
        <p:txBody>
          <a:bodyPr/>
          <a:lstStyle/>
          <a:p>
            <a:r>
              <a:rPr lang="en-US" dirty="0"/>
              <a:t>UI design </a:t>
            </a:r>
          </a:p>
        </p:txBody>
      </p:sp>
      <p:pic>
        <p:nvPicPr>
          <p:cNvPr id="4" name="Content Placeholder 3">
            <a:extLst>
              <a:ext uri="{FF2B5EF4-FFF2-40B4-BE49-F238E27FC236}">
                <a16:creationId xmlns:a16="http://schemas.microsoft.com/office/drawing/2014/main" id="{50DAF063-C66B-444A-872C-F8DA7F5F986D}"/>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00939" y="1846263"/>
            <a:ext cx="3088421" cy="4022725"/>
          </a:xfrm>
          <a:prstGeom prst="rect">
            <a:avLst/>
          </a:prstGeom>
          <a:noFill/>
          <a:ln>
            <a:noFill/>
          </a:ln>
        </p:spPr>
      </p:pic>
    </p:spTree>
    <p:extLst>
      <p:ext uri="{BB962C8B-B14F-4D97-AF65-F5344CB8AC3E}">
        <p14:creationId xmlns:p14="http://schemas.microsoft.com/office/powerpoint/2010/main" val="67596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EBE40-ABBF-4C11-8C02-B3B0C6422FB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71C086A-79E7-4DF3-9D82-D2E99B1DACBD}"/>
              </a:ext>
            </a:extLst>
          </p:cNvPr>
          <p:cNvSpPr>
            <a:spLocks noGrp="1"/>
          </p:cNvSpPr>
          <p:nvPr>
            <p:ph idx="1"/>
          </p:nvPr>
        </p:nvSpPr>
        <p:spPr/>
        <p:txBody>
          <a:bodyPr/>
          <a:lstStyle/>
          <a:p>
            <a:pPr>
              <a:buFont typeface="Arial" panose="020B0604020202020204" pitchFamily="34" charset="0"/>
              <a:buChar char="•"/>
            </a:pPr>
            <a:r>
              <a:rPr lang="en-US" dirty="0"/>
              <a:t> Vehicle monitoring with location tracking involves driver or vehicle tracking using Global Positioning System (GPS) which is a satellite-based navigation for marking the position of someone/something. </a:t>
            </a:r>
          </a:p>
          <a:p>
            <a:pPr>
              <a:buFont typeface="Arial" panose="020B0604020202020204" pitchFamily="34" charset="0"/>
              <a:buChar char="•"/>
            </a:pPr>
            <a:r>
              <a:rPr lang="en-US" dirty="0"/>
              <a:t> Also, this system provides reminders about vehicle insurance, tax, fuel and servicing date managing the information that users find difficult to remember. </a:t>
            </a:r>
          </a:p>
        </p:txBody>
      </p:sp>
    </p:spTree>
    <p:extLst>
      <p:ext uri="{BB962C8B-B14F-4D97-AF65-F5344CB8AC3E}">
        <p14:creationId xmlns:p14="http://schemas.microsoft.com/office/powerpoint/2010/main" val="2731712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5E53A-AF5F-460F-A9B2-6F041BBB489A}"/>
              </a:ext>
            </a:extLst>
          </p:cNvPr>
          <p:cNvSpPr>
            <a:spLocks noGrp="1"/>
          </p:cNvSpPr>
          <p:nvPr>
            <p:ph type="title"/>
          </p:nvPr>
        </p:nvSpPr>
        <p:spPr/>
        <p:txBody>
          <a:bodyPr/>
          <a:lstStyle/>
          <a:p>
            <a:r>
              <a:rPr lang="en-US" dirty="0"/>
              <a:t>UI design -2 </a:t>
            </a:r>
          </a:p>
        </p:txBody>
      </p:sp>
      <p:pic>
        <p:nvPicPr>
          <p:cNvPr id="4" name="Content Placeholder 3">
            <a:extLst>
              <a:ext uri="{FF2B5EF4-FFF2-40B4-BE49-F238E27FC236}">
                <a16:creationId xmlns:a16="http://schemas.microsoft.com/office/drawing/2014/main" id="{88EFEE50-3830-4350-8C32-0EB69D56CDCC}"/>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96139" y="1846263"/>
            <a:ext cx="3363777" cy="3918433"/>
          </a:xfrm>
          <a:prstGeom prst="rect">
            <a:avLst/>
          </a:prstGeom>
          <a:noFill/>
          <a:ln>
            <a:noFill/>
          </a:ln>
        </p:spPr>
      </p:pic>
    </p:spTree>
    <p:extLst>
      <p:ext uri="{BB962C8B-B14F-4D97-AF65-F5344CB8AC3E}">
        <p14:creationId xmlns:p14="http://schemas.microsoft.com/office/powerpoint/2010/main" val="3981180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5C68-4CD4-4599-941E-07E66ADA5579}"/>
              </a:ext>
            </a:extLst>
          </p:cNvPr>
          <p:cNvSpPr>
            <a:spLocks noGrp="1"/>
          </p:cNvSpPr>
          <p:nvPr>
            <p:ph type="title"/>
          </p:nvPr>
        </p:nvSpPr>
        <p:spPr/>
        <p:txBody>
          <a:bodyPr/>
          <a:lstStyle/>
          <a:p>
            <a:r>
              <a:rPr lang="en-US" dirty="0"/>
              <a:t>UI design -3 </a:t>
            </a:r>
          </a:p>
        </p:txBody>
      </p:sp>
      <p:pic>
        <p:nvPicPr>
          <p:cNvPr id="4" name="Content Placeholder 3">
            <a:extLst>
              <a:ext uri="{FF2B5EF4-FFF2-40B4-BE49-F238E27FC236}">
                <a16:creationId xmlns:a16="http://schemas.microsoft.com/office/drawing/2014/main" id="{74F6FE95-851A-4EBB-94C0-A36DF0A5C875}"/>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86471" y="1846263"/>
            <a:ext cx="2862216" cy="4022725"/>
          </a:xfrm>
          <a:prstGeom prst="rect">
            <a:avLst/>
          </a:prstGeom>
          <a:noFill/>
          <a:ln>
            <a:noFill/>
          </a:ln>
        </p:spPr>
      </p:pic>
    </p:spTree>
    <p:extLst>
      <p:ext uri="{BB962C8B-B14F-4D97-AF65-F5344CB8AC3E}">
        <p14:creationId xmlns:p14="http://schemas.microsoft.com/office/powerpoint/2010/main" val="1058037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B38DB-D827-42B4-B84D-AB2A84263EDC}"/>
              </a:ext>
            </a:extLst>
          </p:cNvPr>
          <p:cNvSpPr>
            <a:spLocks noGrp="1"/>
          </p:cNvSpPr>
          <p:nvPr>
            <p:ph type="title"/>
          </p:nvPr>
        </p:nvSpPr>
        <p:spPr>
          <a:xfrm>
            <a:off x="1097280" y="263527"/>
            <a:ext cx="10058400" cy="1450757"/>
          </a:xfrm>
        </p:spPr>
        <p:txBody>
          <a:bodyPr/>
          <a:lstStyle/>
          <a:p>
            <a:r>
              <a:rPr lang="en-US" dirty="0"/>
              <a:t>Future work</a:t>
            </a:r>
          </a:p>
        </p:txBody>
      </p:sp>
      <p:sp>
        <p:nvSpPr>
          <p:cNvPr id="3" name="Content Placeholder 2">
            <a:extLst>
              <a:ext uri="{FF2B5EF4-FFF2-40B4-BE49-F238E27FC236}">
                <a16:creationId xmlns:a16="http://schemas.microsoft.com/office/drawing/2014/main" id="{AC61579E-D4A9-4101-997F-3ACE28F9C76C}"/>
              </a:ext>
            </a:extLst>
          </p:cNvPr>
          <p:cNvSpPr>
            <a:spLocks noGrp="1"/>
          </p:cNvSpPr>
          <p:nvPr>
            <p:ph idx="1"/>
          </p:nvPr>
        </p:nvSpPr>
        <p:spPr/>
        <p:txBody>
          <a:bodyPr/>
          <a:lstStyle/>
          <a:p>
            <a:pPr>
              <a:buFont typeface="Arial" panose="020B0604020202020204" pitchFamily="34" charset="0"/>
              <a:buChar char="•"/>
            </a:pPr>
            <a:r>
              <a:rPr lang="en-US" dirty="0"/>
              <a:t> Developing a website for desktop users.</a:t>
            </a:r>
          </a:p>
          <a:p>
            <a:pPr>
              <a:buFont typeface="Arial" panose="020B0604020202020204" pitchFamily="34" charset="0"/>
              <a:buChar char="•"/>
            </a:pPr>
            <a:r>
              <a:rPr lang="en-US" dirty="0"/>
              <a:t> Automatic fuel tracking without manual insertion. </a:t>
            </a:r>
          </a:p>
          <a:p>
            <a:pPr marL="0" indent="0">
              <a:buNone/>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24499831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E553F-C85F-49C9-9EEC-B92F6B1643BE}"/>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C7F9D0F7-9946-4D0F-B87F-54B4AC17649A}"/>
              </a:ext>
            </a:extLst>
          </p:cNvPr>
          <p:cNvSpPr>
            <a:spLocks noGrp="1"/>
          </p:cNvSpPr>
          <p:nvPr>
            <p:ph idx="1"/>
          </p:nvPr>
        </p:nvSpPr>
        <p:spPr/>
        <p:txBody>
          <a:bodyPr/>
          <a:lstStyle/>
          <a:p>
            <a:pPr>
              <a:buFont typeface="Arial" panose="020B0604020202020204" pitchFamily="34" charset="0"/>
              <a:buChar char="•"/>
            </a:pPr>
            <a:r>
              <a:rPr lang="en-US" dirty="0"/>
              <a:t> Internet connectivity is a must for this project and on some hazards, correct information might not be provided to owners.</a:t>
            </a:r>
          </a:p>
          <a:p>
            <a:pPr>
              <a:buFont typeface="Arial" panose="020B0604020202020204" pitchFamily="34" charset="0"/>
              <a:buChar char="•"/>
            </a:pPr>
            <a:r>
              <a:rPr lang="en-US" dirty="0"/>
              <a:t> Manual insertion of fuel status is there. </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27920529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7E5F2-A540-4B9D-A251-B5CC15CC2DE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967FEEE-5CC5-4A11-9768-B2975CAA58D2}"/>
              </a:ext>
            </a:extLst>
          </p:cNvPr>
          <p:cNvSpPr>
            <a:spLocks noGrp="1"/>
          </p:cNvSpPr>
          <p:nvPr>
            <p:ph idx="1"/>
          </p:nvPr>
        </p:nvSpPr>
        <p:spPr/>
        <p:txBody>
          <a:bodyPr/>
          <a:lstStyle/>
          <a:p>
            <a:r>
              <a:rPr lang="en-US" dirty="0"/>
              <a:t>Our application would somewhat assure security of our vehicle and handover to only trusted individuals. Also, necessary information about payments, reconditioning, servicing and deadlines are notified to owners along with suspicious activities. Data management is made easier and database handles it efficiently. </a:t>
            </a:r>
          </a:p>
        </p:txBody>
      </p:sp>
    </p:spTree>
    <p:extLst>
      <p:ext uri="{BB962C8B-B14F-4D97-AF65-F5344CB8AC3E}">
        <p14:creationId xmlns:p14="http://schemas.microsoft.com/office/powerpoint/2010/main" val="20611653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4D47B-33A7-42C8-8174-DDF735FDD4F9}"/>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8039BC8A-DE20-4188-85DE-8B0A440C025B}"/>
              </a:ext>
            </a:extLst>
          </p:cNvPr>
          <p:cNvSpPr>
            <a:spLocks noGrp="1"/>
          </p:cNvSpPr>
          <p:nvPr>
            <p:ph idx="1"/>
          </p:nvPr>
        </p:nvSpPr>
        <p:spPr/>
        <p:txBody>
          <a:bodyPr/>
          <a:lstStyle/>
          <a:p>
            <a:pPr lvl="0">
              <a:buFont typeface="Arial" panose="020B0604020202020204" pitchFamily="34" charset="0"/>
              <a:buChar char="•"/>
            </a:pPr>
            <a:r>
              <a:rPr lang="en-US" dirty="0"/>
              <a:t> Scope of Project: </a:t>
            </a:r>
            <a:r>
              <a:rPr lang="en-US" u="sng" dirty="0">
                <a:solidFill>
                  <a:schemeClr val="bg2">
                    <a:lumMod val="50000"/>
                  </a:schemeClr>
                </a:solidFill>
              </a:rPr>
              <a:t>https://totally.tech/how-to-define-the-scope-of-a-project/</a:t>
            </a:r>
            <a:endParaRPr lang="en-US" dirty="0">
              <a:solidFill>
                <a:schemeClr val="bg2">
                  <a:lumMod val="50000"/>
                </a:schemeClr>
              </a:solidFill>
            </a:endParaRPr>
          </a:p>
          <a:p>
            <a:pPr lvl="0">
              <a:buFont typeface="Arial" panose="020B0604020202020204" pitchFamily="34" charset="0"/>
              <a:buChar char="•"/>
            </a:pPr>
            <a:r>
              <a:rPr lang="en-US" dirty="0"/>
              <a:t> Waterfall model: </a:t>
            </a:r>
            <a:r>
              <a:rPr lang="en-US" u="sng" dirty="0">
                <a:solidFill>
                  <a:schemeClr val="bg2">
                    <a:lumMod val="50000"/>
                  </a:schemeClr>
                </a:solidFill>
              </a:rPr>
              <a:t>https://www.tutorialspoint.com/sdlc/sdlc_waterfall_model.htm</a:t>
            </a:r>
            <a:endParaRPr lang="en-US" dirty="0">
              <a:solidFill>
                <a:schemeClr val="bg2">
                  <a:lumMod val="50000"/>
                </a:schemeClr>
              </a:solidFill>
            </a:endParaRPr>
          </a:p>
          <a:p>
            <a:pPr lvl="0">
              <a:buFont typeface="Arial" panose="020B0604020202020204" pitchFamily="34" charset="0"/>
              <a:buChar char="•"/>
            </a:pPr>
            <a:r>
              <a:rPr lang="en-US" dirty="0"/>
              <a:t> Design pattern: </a:t>
            </a:r>
            <a:r>
              <a:rPr lang="en-US" u="sng" dirty="0">
                <a:solidFill>
                  <a:schemeClr val="bg2">
                    <a:lumMod val="50000"/>
                  </a:schemeClr>
                </a:solidFill>
              </a:rPr>
              <a:t>https://www.geeksforgeeks.org/mvc-design-pattern/</a:t>
            </a:r>
            <a:endParaRPr lang="en-US" dirty="0">
              <a:solidFill>
                <a:schemeClr val="bg2">
                  <a:lumMod val="50000"/>
                </a:schemeClr>
              </a:solidFill>
            </a:endParaRPr>
          </a:p>
          <a:p>
            <a:pPr lvl="0">
              <a:buFont typeface="Arial" panose="020B0604020202020204" pitchFamily="34" charset="0"/>
              <a:buChar char="•"/>
            </a:pPr>
            <a:r>
              <a:rPr lang="en-US" dirty="0"/>
              <a:t> Scheduling: </a:t>
            </a:r>
            <a:r>
              <a:rPr lang="en-US" u="sng" dirty="0">
                <a:solidFill>
                  <a:schemeClr val="bg2">
                    <a:lumMod val="50000"/>
                  </a:schemeClr>
                </a:solidFill>
              </a:rPr>
              <a:t>https://www.projectmanager.com/blog/what-is-project-scheduling</a:t>
            </a:r>
            <a:endParaRPr lang="en-US" dirty="0">
              <a:solidFill>
                <a:schemeClr val="bg2">
                  <a:lumMod val="50000"/>
                </a:schemeClr>
              </a:solidFill>
            </a:endParaRPr>
          </a:p>
          <a:p>
            <a:pPr lvl="0">
              <a:buFont typeface="Arial" panose="020B0604020202020204" pitchFamily="34" charset="0"/>
              <a:buChar char="•"/>
            </a:pPr>
            <a:r>
              <a:rPr lang="en-US" dirty="0"/>
              <a:t> Risk Management: </a:t>
            </a:r>
            <a:r>
              <a:rPr lang="en-US" u="sng" dirty="0">
                <a:solidFill>
                  <a:schemeClr val="bg2">
                    <a:lumMod val="50000"/>
                  </a:schemeClr>
                </a:solidFill>
              </a:rPr>
              <a:t>https://pm4id.org/chapter/11-2-risk-management-process/</a:t>
            </a:r>
            <a:endParaRPr lang="en-US" dirty="0">
              <a:solidFill>
                <a:schemeClr val="bg2">
                  <a:lumMod val="50000"/>
                </a:schemeClr>
              </a:solidFill>
            </a:endParaRPr>
          </a:p>
          <a:p>
            <a:endParaRPr lang="en-US" dirty="0"/>
          </a:p>
        </p:txBody>
      </p:sp>
    </p:spTree>
    <p:extLst>
      <p:ext uri="{BB962C8B-B14F-4D97-AF65-F5344CB8AC3E}">
        <p14:creationId xmlns:p14="http://schemas.microsoft.com/office/powerpoint/2010/main" val="3660797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088B9-6A72-464E-B010-2FCB717D6B4C}"/>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2D27E900-CBA7-4E6F-899F-3D5CF23AAC45}"/>
              </a:ext>
            </a:extLst>
          </p:cNvPr>
          <p:cNvSpPr>
            <a:spLocks noGrp="1"/>
          </p:cNvSpPr>
          <p:nvPr>
            <p:ph idx="1"/>
          </p:nvPr>
        </p:nvSpPr>
        <p:spPr/>
        <p:txBody>
          <a:bodyPr/>
          <a:lstStyle/>
          <a:p>
            <a:pPr>
              <a:buFont typeface="Arial" panose="020B0604020202020204" pitchFamily="34" charset="0"/>
              <a:buChar char="•"/>
            </a:pPr>
            <a:r>
              <a:rPr lang="en-US" dirty="0"/>
              <a:t>Also, company cannot manage bulk of information manually as they have to manage numerous vehicles and monitoring is somewhat difficult in the scenario.</a:t>
            </a:r>
          </a:p>
          <a:p>
            <a:pPr>
              <a:buFont typeface="Arial" panose="020B0604020202020204" pitchFamily="34" charset="0"/>
              <a:buChar char="•"/>
            </a:pPr>
            <a:r>
              <a:rPr lang="en-US" dirty="0"/>
              <a:t> This system is solution to vehicle security, monitoring and condition. </a:t>
            </a:r>
          </a:p>
        </p:txBody>
      </p:sp>
    </p:spTree>
    <p:extLst>
      <p:ext uri="{BB962C8B-B14F-4D97-AF65-F5344CB8AC3E}">
        <p14:creationId xmlns:p14="http://schemas.microsoft.com/office/powerpoint/2010/main" val="405163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3334E-DBA9-4163-8B26-0985513D308F}"/>
              </a:ext>
            </a:extLst>
          </p:cNvPr>
          <p:cNvSpPr>
            <a:spLocks noGrp="1"/>
          </p:cNvSpPr>
          <p:nvPr>
            <p:ph type="title"/>
          </p:nvPr>
        </p:nvSpPr>
        <p:spPr/>
        <p:txBody>
          <a:bodyPr/>
          <a:lstStyle/>
          <a:p>
            <a:r>
              <a:rPr lang="en-US" dirty="0"/>
              <a:t>Background of Project</a:t>
            </a:r>
          </a:p>
        </p:txBody>
      </p:sp>
      <p:sp>
        <p:nvSpPr>
          <p:cNvPr id="3" name="Content Placeholder 2">
            <a:extLst>
              <a:ext uri="{FF2B5EF4-FFF2-40B4-BE49-F238E27FC236}">
                <a16:creationId xmlns:a16="http://schemas.microsoft.com/office/drawing/2014/main" id="{0E490A12-261C-4F93-B540-6138D9B3F287}"/>
              </a:ext>
            </a:extLst>
          </p:cNvPr>
          <p:cNvSpPr>
            <a:spLocks noGrp="1"/>
          </p:cNvSpPr>
          <p:nvPr>
            <p:ph idx="1"/>
          </p:nvPr>
        </p:nvSpPr>
        <p:spPr/>
        <p:txBody>
          <a:bodyPr/>
          <a:lstStyle/>
          <a:p>
            <a:pPr>
              <a:buFont typeface="Arial" panose="020B0604020202020204" pitchFamily="34" charset="0"/>
              <a:buChar char="•"/>
            </a:pPr>
            <a:r>
              <a:rPr lang="en-US" dirty="0"/>
              <a:t> People cannot always have time to manage information about their car and at some event of time they might have to face issues legally about tax payment just because they couldn’t get notified about tax payment which they forgot to record. </a:t>
            </a:r>
          </a:p>
          <a:p>
            <a:pPr>
              <a:buFont typeface="Arial" panose="020B0604020202020204" pitchFamily="34" charset="0"/>
              <a:buChar char="•"/>
            </a:pPr>
            <a:r>
              <a:rPr lang="en-US" dirty="0"/>
              <a:t>We might not always be able to access our paper log we keep at our home to update our information anywhere at any time.</a:t>
            </a:r>
          </a:p>
        </p:txBody>
      </p:sp>
    </p:spTree>
    <p:extLst>
      <p:ext uri="{BB962C8B-B14F-4D97-AF65-F5344CB8AC3E}">
        <p14:creationId xmlns:p14="http://schemas.microsoft.com/office/powerpoint/2010/main" val="765971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817DD-0F1F-4B84-A1CA-5E35BA987959}"/>
              </a:ext>
            </a:extLst>
          </p:cNvPr>
          <p:cNvSpPr>
            <a:spLocks noGrp="1"/>
          </p:cNvSpPr>
          <p:nvPr>
            <p:ph type="title"/>
          </p:nvPr>
        </p:nvSpPr>
        <p:spPr/>
        <p:txBody>
          <a:bodyPr/>
          <a:lstStyle/>
          <a:p>
            <a:r>
              <a:rPr lang="en-US" dirty="0"/>
              <a:t>Aims and Objectives</a:t>
            </a:r>
          </a:p>
        </p:txBody>
      </p:sp>
      <p:sp>
        <p:nvSpPr>
          <p:cNvPr id="3" name="Content Placeholder 2">
            <a:extLst>
              <a:ext uri="{FF2B5EF4-FFF2-40B4-BE49-F238E27FC236}">
                <a16:creationId xmlns:a16="http://schemas.microsoft.com/office/drawing/2014/main" id="{90A8758E-4E96-4715-B941-447F205E01AD}"/>
              </a:ext>
            </a:extLst>
          </p:cNvPr>
          <p:cNvSpPr>
            <a:spLocks noGrp="1"/>
          </p:cNvSpPr>
          <p:nvPr>
            <p:ph idx="1"/>
          </p:nvPr>
        </p:nvSpPr>
        <p:spPr/>
        <p:txBody>
          <a:bodyPr/>
          <a:lstStyle/>
          <a:p>
            <a:pPr marL="0" lvl="0" indent="0">
              <a:buNone/>
            </a:pPr>
            <a:r>
              <a:rPr lang="en-US" dirty="0"/>
              <a:t>Aims</a:t>
            </a:r>
          </a:p>
          <a:p>
            <a:pPr lvl="0">
              <a:buFont typeface="Arial" panose="020B0604020202020204" pitchFamily="34" charset="0"/>
              <a:buChar char="•"/>
            </a:pPr>
            <a:r>
              <a:rPr lang="en-US" dirty="0"/>
              <a:t>To provide an interface to the owner to track location of their vehicles and be addressed about any suspicious activity of the driver. </a:t>
            </a:r>
          </a:p>
          <a:p>
            <a:pPr lvl="0">
              <a:buFont typeface="Arial" panose="020B0604020202020204" pitchFamily="34" charset="0"/>
              <a:buChar char="•"/>
            </a:pPr>
            <a:r>
              <a:rPr lang="en-US" dirty="0"/>
              <a:t>To provide an interface to enter, retrieve and edit information about their vehicle payments, other driver information, payment schedule, deadlines, fuel quantity and address owners accordingly.</a:t>
            </a:r>
          </a:p>
          <a:p>
            <a:endParaRPr lang="en-US" dirty="0"/>
          </a:p>
        </p:txBody>
      </p:sp>
    </p:spTree>
    <p:extLst>
      <p:ext uri="{BB962C8B-B14F-4D97-AF65-F5344CB8AC3E}">
        <p14:creationId xmlns:p14="http://schemas.microsoft.com/office/powerpoint/2010/main" val="3248614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4B2E1-2C0B-4436-B1C5-78E43A306B55}"/>
              </a:ext>
            </a:extLst>
          </p:cNvPr>
          <p:cNvSpPr>
            <a:spLocks noGrp="1"/>
          </p:cNvSpPr>
          <p:nvPr>
            <p:ph type="title"/>
          </p:nvPr>
        </p:nvSpPr>
        <p:spPr/>
        <p:txBody>
          <a:bodyPr/>
          <a:lstStyle/>
          <a:p>
            <a:r>
              <a:rPr lang="en-US" dirty="0"/>
              <a:t>Aims and Objectives</a:t>
            </a:r>
          </a:p>
        </p:txBody>
      </p:sp>
      <p:sp>
        <p:nvSpPr>
          <p:cNvPr id="3" name="Content Placeholder 2">
            <a:extLst>
              <a:ext uri="{FF2B5EF4-FFF2-40B4-BE49-F238E27FC236}">
                <a16:creationId xmlns:a16="http://schemas.microsoft.com/office/drawing/2014/main" id="{A214CB69-A187-469E-9940-AB4D5472D558}"/>
              </a:ext>
            </a:extLst>
          </p:cNvPr>
          <p:cNvSpPr>
            <a:spLocks noGrp="1"/>
          </p:cNvSpPr>
          <p:nvPr>
            <p:ph idx="1"/>
          </p:nvPr>
        </p:nvSpPr>
        <p:spPr/>
        <p:txBody>
          <a:bodyPr/>
          <a:lstStyle/>
          <a:p>
            <a:pPr marL="0" lvl="0" indent="0">
              <a:buNone/>
            </a:pPr>
            <a:r>
              <a:rPr lang="en-US" dirty="0"/>
              <a:t>Objectives </a:t>
            </a:r>
          </a:p>
          <a:p>
            <a:pPr lvl="0">
              <a:buFont typeface="Arial" panose="020B0604020202020204" pitchFamily="34" charset="0"/>
              <a:buChar char="•"/>
            </a:pPr>
            <a:r>
              <a:rPr lang="en-US" dirty="0"/>
              <a:t>Payment record to be automated which eliminates the paper-based log about vehicle information of payments.</a:t>
            </a:r>
          </a:p>
          <a:p>
            <a:pPr lvl="0">
              <a:buFont typeface="Arial" panose="020B0604020202020204" pitchFamily="34" charset="0"/>
              <a:buChar char="•"/>
            </a:pPr>
            <a:r>
              <a:rPr lang="en-US" dirty="0"/>
              <a:t> Provide an interface for driver registration along with their API key.</a:t>
            </a:r>
          </a:p>
          <a:p>
            <a:pPr lvl="0">
              <a:buFont typeface="Arial" panose="020B0604020202020204" pitchFamily="34" charset="0"/>
              <a:buChar char="•"/>
            </a:pPr>
            <a:r>
              <a:rPr lang="en-US" dirty="0"/>
              <a:t> Location tracking by using the entered API key during registration. </a:t>
            </a:r>
          </a:p>
          <a:p>
            <a:pPr lvl="0">
              <a:buFont typeface="Arial" panose="020B0604020202020204" pitchFamily="34" charset="0"/>
              <a:buChar char="•"/>
            </a:pPr>
            <a:r>
              <a:rPr lang="en-US" dirty="0"/>
              <a:t> The interface of Google Map provided to admin(owners) to monitor their vehicles. </a:t>
            </a:r>
          </a:p>
          <a:p>
            <a:pPr lvl="0">
              <a:buFont typeface="Arial" panose="020B0604020202020204" pitchFamily="34" charset="0"/>
              <a:buChar char="•"/>
            </a:pPr>
            <a:r>
              <a:rPr lang="en-US" dirty="0"/>
              <a:t> Provide an interface to enter deadlines for payments and address owners through registration. </a:t>
            </a:r>
          </a:p>
          <a:p>
            <a:endParaRPr lang="en-US" dirty="0"/>
          </a:p>
        </p:txBody>
      </p:sp>
    </p:spTree>
    <p:extLst>
      <p:ext uri="{BB962C8B-B14F-4D97-AF65-F5344CB8AC3E}">
        <p14:creationId xmlns:p14="http://schemas.microsoft.com/office/powerpoint/2010/main" val="2338771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2C3B1-B1B8-4D65-B5C3-6A8EF3D9F846}"/>
              </a:ext>
            </a:extLst>
          </p:cNvPr>
          <p:cNvSpPr>
            <a:spLocks noGrp="1"/>
          </p:cNvSpPr>
          <p:nvPr>
            <p:ph type="title"/>
          </p:nvPr>
        </p:nvSpPr>
        <p:spPr/>
        <p:txBody>
          <a:bodyPr/>
          <a:lstStyle/>
          <a:p>
            <a:r>
              <a:rPr lang="en-US" dirty="0"/>
              <a:t>Features of Project</a:t>
            </a:r>
          </a:p>
        </p:txBody>
      </p:sp>
      <p:sp>
        <p:nvSpPr>
          <p:cNvPr id="3" name="Content Placeholder 2">
            <a:extLst>
              <a:ext uri="{FF2B5EF4-FFF2-40B4-BE49-F238E27FC236}">
                <a16:creationId xmlns:a16="http://schemas.microsoft.com/office/drawing/2014/main" id="{D6C15D79-49BB-4A99-B692-12BCBCD12CAE}"/>
              </a:ext>
            </a:extLst>
          </p:cNvPr>
          <p:cNvSpPr>
            <a:spLocks noGrp="1"/>
          </p:cNvSpPr>
          <p:nvPr>
            <p:ph idx="1"/>
          </p:nvPr>
        </p:nvSpPr>
        <p:spPr/>
        <p:txBody>
          <a:bodyPr/>
          <a:lstStyle/>
          <a:p>
            <a:pPr lvl="0">
              <a:buFont typeface="Arial" panose="020B0604020202020204" pitchFamily="34" charset="0"/>
              <a:buChar char="•"/>
            </a:pPr>
            <a:r>
              <a:rPr lang="en-US" dirty="0"/>
              <a:t> Owners can track vehicle and driver location using GPS. </a:t>
            </a:r>
          </a:p>
          <a:p>
            <a:pPr lvl="0">
              <a:buFont typeface="Arial" panose="020B0604020202020204" pitchFamily="34" charset="0"/>
              <a:buChar char="•"/>
            </a:pPr>
            <a:r>
              <a:rPr lang="en-US" dirty="0"/>
              <a:t> API key for location mark is entered during registration of vehicles and users. </a:t>
            </a:r>
          </a:p>
          <a:p>
            <a:pPr lvl="0">
              <a:buFont typeface="Arial" panose="020B0604020202020204" pitchFamily="34" charset="0"/>
              <a:buChar char="•"/>
            </a:pPr>
            <a:r>
              <a:rPr lang="en-US" dirty="0"/>
              <a:t> The accurate location is determined using satellite navigation and internet access.</a:t>
            </a:r>
          </a:p>
          <a:p>
            <a:pPr lvl="0">
              <a:buFont typeface="Arial" panose="020B0604020202020204" pitchFamily="34" charset="0"/>
              <a:buChar char="•"/>
            </a:pPr>
            <a:r>
              <a:rPr lang="en-US" dirty="0"/>
              <a:t> Users can enter payment date, deadlines, servicing date manually. </a:t>
            </a:r>
          </a:p>
          <a:p>
            <a:pPr lvl="0">
              <a:buFont typeface="Arial" panose="020B0604020202020204" pitchFamily="34" charset="0"/>
              <a:buChar char="•"/>
            </a:pPr>
            <a:r>
              <a:rPr lang="en-US" dirty="0"/>
              <a:t> They can update payment information and date. </a:t>
            </a:r>
          </a:p>
          <a:p>
            <a:pPr lvl="0">
              <a:buFont typeface="Arial" panose="020B0604020202020204" pitchFamily="34" charset="0"/>
              <a:buChar char="•"/>
            </a:pPr>
            <a:r>
              <a:rPr lang="en-US" dirty="0"/>
              <a:t> Company can register new drivers and keep hold of their vital information. </a:t>
            </a:r>
          </a:p>
          <a:p>
            <a:pPr lvl="0">
              <a:buFont typeface="Arial" panose="020B0604020202020204" pitchFamily="34" charset="0"/>
              <a:buChar char="•"/>
            </a:pPr>
            <a:r>
              <a:rPr lang="en-US" dirty="0"/>
              <a:t> Company can edit hired driver information accordingly. </a:t>
            </a:r>
          </a:p>
          <a:p>
            <a:pPr marL="0" indent="0">
              <a:buNone/>
            </a:pPr>
            <a:endParaRPr lang="en-US" dirty="0"/>
          </a:p>
        </p:txBody>
      </p:sp>
    </p:spTree>
    <p:extLst>
      <p:ext uri="{BB962C8B-B14F-4D97-AF65-F5344CB8AC3E}">
        <p14:creationId xmlns:p14="http://schemas.microsoft.com/office/powerpoint/2010/main" val="3149636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1D5F4-CD2B-427F-AB49-4DB5BED75C4E}"/>
              </a:ext>
            </a:extLst>
          </p:cNvPr>
          <p:cNvSpPr>
            <a:spLocks noGrp="1"/>
          </p:cNvSpPr>
          <p:nvPr>
            <p:ph type="title"/>
          </p:nvPr>
        </p:nvSpPr>
        <p:spPr/>
        <p:txBody>
          <a:bodyPr/>
          <a:lstStyle/>
          <a:p>
            <a:r>
              <a:rPr lang="en-US" dirty="0"/>
              <a:t>WBS</a:t>
            </a:r>
          </a:p>
        </p:txBody>
      </p:sp>
      <p:pic>
        <p:nvPicPr>
          <p:cNvPr id="4" name="Content Placeholder 3">
            <a:extLst>
              <a:ext uri="{FF2B5EF4-FFF2-40B4-BE49-F238E27FC236}">
                <a16:creationId xmlns:a16="http://schemas.microsoft.com/office/drawing/2014/main" id="{D7621627-A59B-47DD-B33F-0EB73AF4FC72}"/>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0743" y="1846263"/>
            <a:ext cx="8450840" cy="4022725"/>
          </a:xfrm>
          <a:prstGeom prst="rect">
            <a:avLst/>
          </a:prstGeom>
          <a:noFill/>
          <a:ln>
            <a:noFill/>
          </a:ln>
        </p:spPr>
      </p:pic>
    </p:spTree>
    <p:extLst>
      <p:ext uri="{BB962C8B-B14F-4D97-AF65-F5344CB8AC3E}">
        <p14:creationId xmlns:p14="http://schemas.microsoft.com/office/powerpoint/2010/main" val="475344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40AE9-C032-4A72-A58A-78590D5CFB04}"/>
              </a:ext>
            </a:extLst>
          </p:cNvPr>
          <p:cNvSpPr>
            <a:spLocks noGrp="1"/>
          </p:cNvSpPr>
          <p:nvPr>
            <p:ph type="title"/>
          </p:nvPr>
        </p:nvSpPr>
        <p:spPr/>
        <p:txBody>
          <a:bodyPr/>
          <a:lstStyle/>
          <a:p>
            <a:r>
              <a:rPr lang="en-US" dirty="0"/>
              <a:t>Gantt Chart</a:t>
            </a:r>
          </a:p>
        </p:txBody>
      </p:sp>
      <p:pic>
        <p:nvPicPr>
          <p:cNvPr id="4" name="Content Placeholder 3">
            <a:extLst>
              <a:ext uri="{FF2B5EF4-FFF2-40B4-BE49-F238E27FC236}">
                <a16:creationId xmlns:a16="http://schemas.microsoft.com/office/drawing/2014/main" id="{097428D1-5CBA-402D-A9DB-96FC6F7EE975}"/>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51652" y="1846263"/>
            <a:ext cx="6655296" cy="4022725"/>
          </a:xfrm>
          <a:prstGeom prst="rect">
            <a:avLst/>
          </a:prstGeom>
          <a:noFill/>
          <a:ln>
            <a:noFill/>
          </a:ln>
        </p:spPr>
      </p:pic>
    </p:spTree>
    <p:extLst>
      <p:ext uri="{BB962C8B-B14F-4D97-AF65-F5344CB8AC3E}">
        <p14:creationId xmlns:p14="http://schemas.microsoft.com/office/powerpoint/2010/main" val="180479863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42</TotalTime>
  <Words>903</Words>
  <Application>Microsoft Office PowerPoint</Application>
  <PresentationFormat>Widescreen</PresentationFormat>
  <Paragraphs>82</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Retrospect</vt:lpstr>
      <vt:lpstr>Vehicle Monitoring System</vt:lpstr>
      <vt:lpstr>Introduction</vt:lpstr>
      <vt:lpstr>Problem statement</vt:lpstr>
      <vt:lpstr>Background of Project</vt:lpstr>
      <vt:lpstr>Aims and Objectives</vt:lpstr>
      <vt:lpstr>Aims and Objectives</vt:lpstr>
      <vt:lpstr>Features of Project</vt:lpstr>
      <vt:lpstr>WBS</vt:lpstr>
      <vt:lpstr>Gantt Chart</vt:lpstr>
      <vt:lpstr>Methodology</vt:lpstr>
      <vt:lpstr>Architecture with diagram</vt:lpstr>
      <vt:lpstr>Risk and Configuration Management</vt:lpstr>
      <vt:lpstr>Risk and Configuration management -2</vt:lpstr>
      <vt:lpstr>Risk and Configuration Management -3</vt:lpstr>
      <vt:lpstr>Design</vt:lpstr>
      <vt:lpstr>Design -2</vt:lpstr>
      <vt:lpstr>Design -3</vt:lpstr>
      <vt:lpstr>Design -4</vt:lpstr>
      <vt:lpstr>UI design </vt:lpstr>
      <vt:lpstr>UI design -2 </vt:lpstr>
      <vt:lpstr>UI design -3 </vt:lpstr>
      <vt:lpstr>Future work</vt:lpstr>
      <vt:lpstr>Limitations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Monitoring System</dc:title>
  <dc:creator>rohit_parajuli69@outlook.com</dc:creator>
  <cp:lastModifiedBy>rohit_parajuli69@outlook.com</cp:lastModifiedBy>
  <cp:revision>6</cp:revision>
  <dcterms:created xsi:type="dcterms:W3CDTF">2019-04-03T01:25:20Z</dcterms:created>
  <dcterms:modified xsi:type="dcterms:W3CDTF">2019-04-03T02:08:10Z</dcterms:modified>
</cp:coreProperties>
</file>