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7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  <p:sldId id="271" r:id="rId17"/>
    <p:sldId id="272" r:id="rId18"/>
    <p:sldId id="347" r:id="rId19"/>
    <p:sldId id="350" r:id="rId20"/>
    <p:sldId id="349" r:id="rId21"/>
    <p:sldId id="348" r:id="rId22"/>
    <p:sldId id="351" r:id="rId23"/>
    <p:sldId id="353" r:id="rId24"/>
    <p:sldId id="35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68" autoAdjust="0"/>
  </p:normalViewPr>
  <p:slideViewPr>
    <p:cSldViewPr snapToGrid="0">
      <p:cViewPr varScale="1">
        <p:scale>
          <a:sx n="86" d="100"/>
          <a:sy n="86" d="100"/>
        </p:scale>
        <p:origin x="53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ADB31-8E32-4268-B892-BFBF7356C5E5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48D37-9E7A-413F-A1D3-EE060CEC9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036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CT never creates</a:t>
            </a:r>
            <a:r>
              <a:rPr lang="en-US" baseline="0" dirty="0"/>
              <a:t> images. It throws beams to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dividing the measured photon counts by the incident photon counts and taking the negative logarithm yields samples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Radon transform of the linear attenuation map. from measured projection or scattering data.</a:t>
            </a:r>
            <a:r>
              <a:rPr lang="en-US" baseline="0" dirty="0"/>
              <a:t> object. And these beams are then reconstructed to images.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48D37-9E7A-413F-A1D3-EE060CEC9C8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09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9059-7B19-4F54-A8AF-99D0C7620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4AD79-6436-4522-8E61-80C5CB2D0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DA817-864B-4AD3-A718-B95CEE88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35DF-3E33-4320-B025-30C4D325C3E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129E5-0AEE-48F3-90F9-9C865F49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9B277-E1DE-46A3-9592-D6D1AF53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5A30-679A-4B91-8765-72E04ED1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63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8C419-94B8-4316-BDE1-602C385E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9990B-23DD-4516-ACEC-12E817B8B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768B-BCC0-4BFD-BF49-601A7E68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35DF-3E33-4320-B025-30C4D325C3E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9D27-45E6-4FA5-B35A-A2A30CCC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BA8EB-35A4-4208-A59B-1080546F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5A30-679A-4B91-8765-72E04ED1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76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3B650-3B6C-4423-ABBD-8FA67F28A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742FE-D66F-487D-8F33-C3E8270FB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D72EA-9E66-43BE-938D-FB791CA5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35DF-3E33-4320-B025-30C4D325C3E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AC183-4E4A-4B55-89E3-6705359A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D0D14-48FB-4C7B-A7EE-0E3E7100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5A30-679A-4B91-8765-72E04ED1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67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871B-BD02-4474-8312-C92A66C0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4E134-CA9D-43D5-AB98-69720C1A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77287-F9CC-4D51-B586-2E645E0D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35DF-3E33-4320-B025-30C4D325C3E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8769D-D8A6-4DB3-8B38-A6B4AF1C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53D2F-F468-41F1-9A41-8CE90C82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5A30-679A-4B91-8765-72E04ED1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8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C580-FC51-4B22-8F3D-A5E3F819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6CFC4-E1E1-4536-9ED7-05A83F3C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79861-EB8E-4B20-AF0A-9BB83CF8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35DF-3E33-4320-B025-30C4D325C3E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EDA5C-6AD6-4088-BEFE-814943E0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5ADB-576B-4AB2-B20C-4018F424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5A30-679A-4B91-8765-72E04ED1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63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544C-A888-4EE1-9F32-E3F89B1C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6E11-52E6-424A-BE2E-45C690D98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C233E-0978-494F-A231-3D23E29C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64454-81D2-4617-9786-660D9EB4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35DF-3E33-4320-B025-30C4D325C3E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E4617-7212-404D-869F-4E853B4A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ECF6C-790B-4384-B83B-4FB9CB96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5A30-679A-4B91-8765-72E04ED1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6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86F1-2B47-4672-8710-4ABDEC9E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AEB18-0ED2-4910-88FB-B160D925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AFAA0-9B9A-48D1-9560-12654B00E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2EF23-07C9-47E8-9689-44A313AAA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0ED8D-A968-46A9-8E7F-57A10F60B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11017-1859-4F09-A6D4-0BCF2F4E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35DF-3E33-4320-B025-30C4D325C3E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2C14E-1FAD-46C5-828E-187F40DA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ADA2C-4108-4E46-B20E-41D51025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5A30-679A-4B91-8765-72E04ED1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37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8D94-8553-419C-B9E9-9C26E42D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EE3FC-B7E4-4710-9B77-453FB391C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35DF-3E33-4320-B025-30C4D325C3E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1235F-8910-4B58-A17E-E265A95C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72F89-15E5-4DF8-8FC3-02AD5564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5A30-679A-4B91-8765-72E04ED1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2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D0270-3B15-4894-A840-05B1A0A2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35DF-3E33-4320-B025-30C4D325C3E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B3F10-4CF9-457D-AB8E-67A9D801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E8198-7474-4568-852D-B7077660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5A30-679A-4B91-8765-72E04ED1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17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ED05-E48B-43FA-8E45-17455E95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E3BC-30DC-4329-92A8-E6B806B99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58E30-1F74-448A-8058-EDA39052B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3D6FF-F3B4-463D-8A59-74EF1E04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35DF-3E33-4320-B025-30C4D325C3E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ED877-A1FE-4437-AFA6-BB83896E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616ED-0A33-4D01-9E50-210E09F6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5A30-679A-4B91-8765-72E04ED1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3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BE99-8EBC-4C7A-AB6E-532FAB55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E64BA-267E-406C-8CED-C1F9CF02F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A4DFE-E9DF-4D6F-A433-F4BCDDAC1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CB495-96F8-4356-BE6A-984624ED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35DF-3E33-4320-B025-30C4D325C3E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903FD-28A3-4A57-91C2-22C8F433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845B9-A063-4F4D-9BE7-F02A9A0B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E5A30-679A-4B91-8765-72E04ED1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38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A77E3-3027-490A-ADE4-258A3A74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DFA20-CBAC-4C75-ADD3-BC1D28906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8C98-6203-4409-84A6-0B37D5D5C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A35DF-3E33-4320-B025-30C4D325C3E8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EC67B-DAEC-4708-96CB-A34FA65D7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DD69-CC31-499D-B995-FFE2C65C5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5A30-679A-4B91-8765-72E04ED1B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1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61047086s@ntn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4991-8631-4A21-9BFF-B3A47D10A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 Reconstruction Techniques on Sinogram Image of Solder Ball Grid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A6C0C-A86B-4F4D-9AA7-9672EBBF8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Rohit Das</a:t>
            </a:r>
          </a:p>
          <a:p>
            <a:r>
              <a:rPr lang="en-US" dirty="0"/>
              <a:t>Advised By – </a:t>
            </a:r>
            <a:r>
              <a:rPr lang="en-IN" b="1" dirty="0"/>
              <a:t>Prof. </a:t>
            </a:r>
            <a:r>
              <a:rPr lang="en-IN" b="1" dirty="0" err="1"/>
              <a:t>Chiou</a:t>
            </a:r>
            <a:r>
              <a:rPr lang="en-IN" b="1" dirty="0"/>
              <a:t>-Shann Fuh</a:t>
            </a:r>
            <a:endParaRPr lang="en-US" dirty="0"/>
          </a:p>
          <a:p>
            <a:r>
              <a:rPr lang="en-US" dirty="0">
                <a:hlinkClick r:id="rId2"/>
              </a:rPr>
              <a:t>61047086s@ntnu.edu.tw</a:t>
            </a:r>
            <a:endParaRPr lang="en-US" dirty="0"/>
          </a:p>
          <a:p>
            <a:r>
              <a:rPr lang="en-US" dirty="0"/>
              <a:t>+886-0905023713</a:t>
            </a:r>
          </a:p>
        </p:txBody>
      </p:sp>
    </p:spTree>
    <p:extLst>
      <p:ext uri="{BB962C8B-B14F-4D97-AF65-F5344CB8AC3E}">
        <p14:creationId xmlns:p14="http://schemas.microsoft.com/office/powerpoint/2010/main" val="380258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A011-FD16-42C8-BACB-BC27686D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Filtered back projection (FBP)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5A4EEA-3DFE-4D56-918B-EA1FDDD27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735" y="1825625"/>
            <a:ext cx="70285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2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F7DA-C392-49D0-826B-5A63F980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Filtered </a:t>
            </a:r>
            <a:r>
              <a:rPr lang="en-IN" dirty="0" err="1"/>
              <a:t>BackProjection</a:t>
            </a:r>
            <a:r>
              <a:rPr lang="en-IN" dirty="0"/>
              <a:t> (FBP)</a:t>
            </a:r>
          </a:p>
        </p:txBody>
      </p:sp>
      <p:pic>
        <p:nvPicPr>
          <p:cNvPr id="4" name="图片 13">
            <a:extLst>
              <a:ext uri="{FF2B5EF4-FFF2-40B4-BE49-F238E27FC236}">
                <a16:creationId xmlns:a16="http://schemas.microsoft.com/office/drawing/2014/main" id="{C177CC33-ABD5-481A-BB07-D7D2D9D0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53729"/>
            <a:ext cx="2442406" cy="255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09308F-6948-4230-8F9C-EDE64CB77623}"/>
              </a:ext>
            </a:extLst>
          </p:cNvPr>
          <p:cNvSpPr txBox="1"/>
          <p:nvPr/>
        </p:nvSpPr>
        <p:spPr>
          <a:xfrm>
            <a:off x="1136009" y="4797236"/>
            <a:ext cx="184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  <a:endParaRPr lang="en-IN" dirty="0"/>
          </a:p>
        </p:txBody>
      </p:sp>
      <p:pic>
        <p:nvPicPr>
          <p:cNvPr id="6" name="图片 19">
            <a:extLst>
              <a:ext uri="{FF2B5EF4-FFF2-40B4-BE49-F238E27FC236}">
                <a16:creationId xmlns:a16="http://schemas.microsoft.com/office/drawing/2014/main" id="{0A524142-92F4-4EF7-9A60-47716C49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563" y="2153729"/>
            <a:ext cx="2174840" cy="259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050C33-0532-4DC6-A380-2592044E092C}"/>
              </a:ext>
            </a:extLst>
          </p:cNvPr>
          <p:cNvSpPr txBox="1"/>
          <p:nvPr/>
        </p:nvSpPr>
        <p:spPr>
          <a:xfrm>
            <a:off x="4087607" y="4797236"/>
            <a:ext cx="140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Sinogram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8CBAF-7B87-456F-BA79-CAF64DA24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784" y="2121138"/>
            <a:ext cx="2280613" cy="26157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DFABCD-5C24-40F5-AF5E-4896CB44F062}"/>
              </a:ext>
            </a:extLst>
          </p:cNvPr>
          <p:cNvSpPr txBox="1"/>
          <p:nvPr/>
        </p:nvSpPr>
        <p:spPr>
          <a:xfrm>
            <a:off x="6088698" y="4736861"/>
            <a:ext cx="364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Fourier Transform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BB14E7-28A8-4AC8-81FD-DF9295EC5043}"/>
              </a:ext>
            </a:extLst>
          </p:cNvPr>
          <p:cNvSpPr txBox="1"/>
          <p:nvPr/>
        </p:nvSpPr>
        <p:spPr>
          <a:xfrm>
            <a:off x="8811890" y="4764523"/>
            <a:ext cx="303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applying Hamming Filter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FBE83B-63C7-4B7C-AD0F-4864AC855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1844" y="2121138"/>
            <a:ext cx="2344709" cy="264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3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29E9-57C0-4327-A9AB-E59C01CC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Filtered </a:t>
            </a:r>
            <a:r>
              <a:rPr lang="en-IN" dirty="0" err="1"/>
              <a:t>BackProjection</a:t>
            </a:r>
            <a:r>
              <a:rPr lang="en-IN" dirty="0"/>
              <a:t> (FBP)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C0520-ABDD-4CCA-A256-E5A6FEF5B6BF}"/>
              </a:ext>
            </a:extLst>
          </p:cNvPr>
          <p:cNvSpPr txBox="1"/>
          <p:nvPr/>
        </p:nvSpPr>
        <p:spPr>
          <a:xfrm>
            <a:off x="838200" y="5002478"/>
            <a:ext cx="29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Inverse Fourier Transform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D59A7-6DE7-422C-B7BB-909F98181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11" y="2383103"/>
            <a:ext cx="2447925" cy="2619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EC8948-5524-4AB4-8249-0D8415B9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501" y="2383103"/>
            <a:ext cx="2609675" cy="2619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DDCEE4-0E35-494B-B072-CF2024E384B6}"/>
              </a:ext>
            </a:extLst>
          </p:cNvPr>
          <p:cNvSpPr txBox="1"/>
          <p:nvPr/>
        </p:nvSpPr>
        <p:spPr>
          <a:xfrm>
            <a:off x="5157922" y="5002478"/>
            <a:ext cx="2514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Applying  Hamming Filter after Sinogram Generation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27A686-FB18-47AD-A14B-F69764DAB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397" y="2383103"/>
            <a:ext cx="2614525" cy="2619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D1DABD-6E0B-466B-8B19-D61C262DAE40}"/>
              </a:ext>
            </a:extLst>
          </p:cNvPr>
          <p:cNvSpPr txBox="1"/>
          <p:nvPr/>
        </p:nvSpPr>
        <p:spPr>
          <a:xfrm>
            <a:off x="9129397" y="5002478"/>
            <a:ext cx="26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Hamming Filter after </a:t>
            </a:r>
            <a:r>
              <a:rPr lang="en-IN" dirty="0" err="1"/>
              <a:t>BackProjection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76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3888-DCD0-4C22-8046-FE283C9E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Filtered </a:t>
            </a:r>
            <a:r>
              <a:rPr lang="en-IN" dirty="0" err="1"/>
              <a:t>Backprojection</a:t>
            </a:r>
            <a:r>
              <a:rPr lang="en-IN" dirty="0"/>
              <a:t> (FBP)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1CF0E-2DE5-4725-853F-CC8BE82E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2" y="1928389"/>
            <a:ext cx="9722644" cy="3462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3233DF-4761-403D-8309-5B698F3B5EC6}"/>
              </a:ext>
            </a:extLst>
          </p:cNvPr>
          <p:cNvSpPr txBox="1"/>
          <p:nvPr/>
        </p:nvSpPr>
        <p:spPr>
          <a:xfrm>
            <a:off x="3482602" y="5494338"/>
            <a:ext cx="537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Another Experiment in Python using Ramp Filter</a:t>
            </a:r>
          </a:p>
        </p:txBody>
      </p:sp>
    </p:spTree>
    <p:extLst>
      <p:ext uri="{BB962C8B-B14F-4D97-AF65-F5344CB8AC3E}">
        <p14:creationId xmlns:p14="http://schemas.microsoft.com/office/powerpoint/2010/main" val="2307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11D6-E19F-4FC3-8D7F-6C5CE83B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Filtered </a:t>
            </a:r>
            <a:r>
              <a:rPr lang="en-IN" dirty="0" err="1"/>
              <a:t>Backprojection</a:t>
            </a:r>
            <a:r>
              <a:rPr lang="en-IN" dirty="0"/>
              <a:t> (FBP)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01A0-643E-4ACF-B95E-F9976F9F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Like any problem, there is a challenge!</a:t>
            </a:r>
          </a:p>
          <a:p>
            <a:r>
              <a:rPr lang="en-IN" dirty="0"/>
              <a:t>The challenge we face right now is implementing </a:t>
            </a:r>
            <a:r>
              <a:rPr lang="en-IN" dirty="0" err="1"/>
              <a:t>Backprojection</a:t>
            </a:r>
            <a:r>
              <a:rPr lang="en-IN" dirty="0"/>
              <a:t> algorithm.</a:t>
            </a:r>
          </a:p>
          <a:p>
            <a:r>
              <a:rPr lang="en-IN" dirty="0"/>
              <a:t>The actual process of </a:t>
            </a:r>
            <a:r>
              <a:rPr lang="en-IN" dirty="0" err="1"/>
              <a:t>Backprojection</a:t>
            </a:r>
            <a:r>
              <a:rPr lang="en-IN" dirty="0"/>
              <a:t> is difficult to understand and an overview even less so.</a:t>
            </a:r>
          </a:p>
          <a:p>
            <a:r>
              <a:rPr lang="en-IN" dirty="0"/>
              <a:t>Very Hard to trace the process</a:t>
            </a:r>
          </a:p>
          <a:p>
            <a:r>
              <a:rPr lang="en-IN" dirty="0"/>
              <a:t>Since it is a linear operation and the process needs no prior information, there might be a chance of different results on different images.</a:t>
            </a:r>
          </a:p>
        </p:txBody>
      </p:sp>
    </p:spTree>
    <p:extLst>
      <p:ext uri="{BB962C8B-B14F-4D97-AF65-F5344CB8AC3E}">
        <p14:creationId xmlns:p14="http://schemas.microsoft.com/office/powerpoint/2010/main" val="15489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DB18-D42C-4274-8621-D6360A59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Reconstruction Technique (ART)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F14F-3595-45AB-BB31-1FCB01D1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classic iterative reconstruction method (R. Gordon, "A tutorial on art (algebraic reconstruction techniques)," in IEEE Transactions on Nuclear Science, vol. 21, no. 3, pp. 78-93, June 1974, </a:t>
            </a:r>
            <a:r>
              <a:rPr lang="en-IN" dirty="0" err="1"/>
              <a:t>doi</a:t>
            </a:r>
            <a:r>
              <a:rPr lang="en-IN" dirty="0"/>
              <a:t>: 10.1109/TNS.1974.6499238.)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圖片 6">
            <a:extLst>
              <a:ext uri="{FF2B5EF4-FFF2-40B4-BE49-F238E27FC236}">
                <a16:creationId xmlns:a16="http://schemas.microsoft.com/office/drawing/2014/main" id="{45154236-9CB9-469F-9FC1-A4B70F7AB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8"/>
          <a:stretch/>
        </p:blipFill>
        <p:spPr>
          <a:xfrm>
            <a:off x="1109709" y="3355759"/>
            <a:ext cx="9731627" cy="30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4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C1F7E6-F5B8-4465-A6A9-4126E910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Algebraic Reconstruction Technique (ART)</a:t>
            </a:r>
          </a:p>
        </p:txBody>
      </p:sp>
      <p:pic>
        <p:nvPicPr>
          <p:cNvPr id="5" name="Content Placeholder 4" descr="https://www.researchgate.net/profile/Omid-Ghasemalizadeh-2/publication/267810464/figure/fig1/AS:392051561648154@1470483784811/Area-integral-model-of-algebraic-reconstruction-technique-ART-in-the-fan-beam-geometry_W640.jpg">
            <a:extLst>
              <a:ext uri="{FF2B5EF4-FFF2-40B4-BE49-F238E27FC236}">
                <a16:creationId xmlns:a16="http://schemas.microsoft.com/office/drawing/2014/main" id="{216DEA2E-615E-4347-BDCD-8B6CCE21A28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196306"/>
            <a:ext cx="6096000" cy="3609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36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ABDD-F966-4A73-8E7A-E6AF6021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Reconstruction Technique (ART)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0352D-4363-497E-BB57-0A9D4CDC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B0CBE-1E51-4C67-9D7C-BA7CFB64F8B7}"/>
                  </a:ext>
                </a:extLst>
              </p:cNvPr>
              <p:cNvSpPr txBox="1"/>
              <p:nvPr/>
            </p:nvSpPr>
            <p:spPr>
              <a:xfrm>
                <a:off x="1119788" y="5547211"/>
                <a:ext cx="1586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IN" dirty="0"/>
                  <a:t> iterations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B0CBE-1E51-4C67-9D7C-BA7CFB64F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788" y="5547211"/>
                <a:ext cx="1586880" cy="369332"/>
              </a:xfrm>
              <a:prstGeom prst="rect">
                <a:avLst/>
              </a:prstGeom>
              <a:blipFill>
                <a:blip r:embed="rId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CC60010-C9C8-4870-BDFC-2808223B53A3}"/>
              </a:ext>
            </a:extLst>
          </p:cNvPr>
          <p:cNvSpPr txBox="1"/>
          <p:nvPr/>
        </p:nvSpPr>
        <p:spPr>
          <a:xfrm>
            <a:off x="3782348" y="5547211"/>
            <a:ext cx="18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 iterations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079CC-1772-4D4E-B69E-D5AFAA455C5E}"/>
              </a:ext>
            </a:extLst>
          </p:cNvPr>
          <p:cNvSpPr txBox="1"/>
          <p:nvPr/>
        </p:nvSpPr>
        <p:spPr>
          <a:xfrm>
            <a:off x="6547459" y="5547211"/>
            <a:ext cx="18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180 iterations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ABDC5-714B-41B1-A715-6D3CD5E265BA}"/>
              </a:ext>
            </a:extLst>
          </p:cNvPr>
          <p:cNvSpPr txBox="1"/>
          <p:nvPr/>
        </p:nvSpPr>
        <p:spPr>
          <a:xfrm>
            <a:off x="9481790" y="5547211"/>
            <a:ext cx="175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500 Iterations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B36BEC-02F9-480D-A753-14229D76E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8226"/>
            <a:ext cx="2311235" cy="2778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1689EB-75B1-445F-90AB-FAE9FED87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016" y="2786652"/>
            <a:ext cx="2240714" cy="276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694D41-D18C-43DB-9EFF-5E2D98499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601" y="2714684"/>
            <a:ext cx="2355766" cy="2832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49B7A7-5C08-4D49-86E6-1BD62B46D6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7553" y="2681344"/>
            <a:ext cx="2404482" cy="290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75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C0F4-8846-4A40-A12B-997131B2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Halo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C713-46CE-4B13-B047-DCF1730C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Can morphology play any role here?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1018CB-7D4B-42D9-982A-2F59AB71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3" y="2602866"/>
            <a:ext cx="1636672" cy="2067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43B634-2B87-4698-A2D3-94E128FAF4F3}"/>
                  </a:ext>
                </a:extLst>
              </p:cNvPr>
              <p:cNvSpPr txBox="1"/>
              <p:nvPr/>
            </p:nvSpPr>
            <p:spPr>
              <a:xfrm>
                <a:off x="1112868" y="4641448"/>
                <a:ext cx="1927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300 Iteration at 4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43B634-2B87-4698-A2D3-94E128FAF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68" y="4641448"/>
                <a:ext cx="1927185" cy="369332"/>
              </a:xfrm>
              <a:prstGeom prst="rect">
                <a:avLst/>
              </a:prstGeom>
              <a:blipFill>
                <a:blip r:embed="rId3"/>
                <a:stretch>
                  <a:fillRect l="-284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D6F5891-FA8C-4E78-9908-FBD9918CC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780" y="2602866"/>
            <a:ext cx="1581150" cy="1914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2AC52C-8D9A-431A-95D7-6A9A7D3AFA8D}"/>
              </a:ext>
            </a:extLst>
          </p:cNvPr>
          <p:cNvSpPr txBox="1"/>
          <p:nvPr/>
        </p:nvSpPr>
        <p:spPr>
          <a:xfrm>
            <a:off x="3545480" y="4641448"/>
            <a:ext cx="192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Erosion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7FAB12-C0BC-40BE-B944-78E93C667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925" y="2620075"/>
            <a:ext cx="1552575" cy="1943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4A1A28-E6DC-491F-94C2-4ADD4BE73F2B}"/>
              </a:ext>
            </a:extLst>
          </p:cNvPr>
          <p:cNvSpPr txBox="1"/>
          <p:nvPr/>
        </p:nvSpPr>
        <p:spPr>
          <a:xfrm>
            <a:off x="6019619" y="4641448"/>
            <a:ext cx="192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Opening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690D2-7417-4450-B864-EE72D476387D}"/>
              </a:ext>
            </a:extLst>
          </p:cNvPr>
          <p:cNvSpPr txBox="1"/>
          <p:nvPr/>
        </p:nvSpPr>
        <p:spPr>
          <a:xfrm>
            <a:off x="1464197" y="5208608"/>
            <a:ext cx="8432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Erosion minimizes the shape size(As it was supposed to 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Opening did nothing as the noise is not grainy noise but Halo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Halo Noise seems very difficult to remove</a:t>
            </a:r>
          </a:p>
        </p:txBody>
      </p:sp>
    </p:spTree>
    <p:extLst>
      <p:ext uri="{BB962C8B-B14F-4D97-AF65-F5344CB8AC3E}">
        <p14:creationId xmlns:p14="http://schemas.microsoft.com/office/powerpoint/2010/main" val="3677295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DDF0-748F-4EF2-8AB4-DA5889DE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about Sharpening?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30766E-EF0E-427B-84C4-EF151F185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9762" y="2600196"/>
            <a:ext cx="1680259" cy="204125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3DF2B3-EE1C-4C25-9E3E-DD71B8CC5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3" y="2602866"/>
            <a:ext cx="1636672" cy="2067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8B22A7-39E5-458E-B748-DC614D4960C9}"/>
                  </a:ext>
                </a:extLst>
              </p:cNvPr>
              <p:cNvSpPr txBox="1"/>
              <p:nvPr/>
            </p:nvSpPr>
            <p:spPr>
              <a:xfrm>
                <a:off x="1112868" y="4641448"/>
                <a:ext cx="1927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300 Iteration at 4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8B22A7-39E5-458E-B748-DC614D496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68" y="4641448"/>
                <a:ext cx="1927185" cy="369332"/>
              </a:xfrm>
              <a:prstGeom prst="rect">
                <a:avLst/>
              </a:prstGeom>
              <a:blipFill>
                <a:blip r:embed="rId4"/>
                <a:stretch>
                  <a:fillRect l="-284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25D446F-DAFE-4EF6-987D-E2104B0AC7A5}"/>
              </a:ext>
            </a:extLst>
          </p:cNvPr>
          <p:cNvSpPr txBox="1"/>
          <p:nvPr/>
        </p:nvSpPr>
        <p:spPr>
          <a:xfrm>
            <a:off x="3856298" y="4641448"/>
            <a:ext cx="192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Using Sharpen Filter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7E9C5D-4D0D-4565-B28E-80BF188BB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998" y="2600197"/>
            <a:ext cx="1688853" cy="20412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BAB061-A2E6-40ED-9775-6D848B2C7604}"/>
              </a:ext>
            </a:extLst>
          </p:cNvPr>
          <p:cNvSpPr txBox="1"/>
          <p:nvPr/>
        </p:nvSpPr>
        <p:spPr>
          <a:xfrm>
            <a:off x="6653831" y="4635738"/>
            <a:ext cx="1927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Using Sharpen Filter at every iteration of ART</a:t>
            </a:r>
          </a:p>
        </p:txBody>
      </p:sp>
    </p:spTree>
    <p:extLst>
      <p:ext uri="{BB962C8B-B14F-4D97-AF65-F5344CB8AC3E}">
        <p14:creationId xmlns:p14="http://schemas.microsoft.com/office/powerpoint/2010/main" val="350611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BB8E-6EAA-4800-8CA9-EDB842A2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EABD56-4A5C-4F86-A2B8-E0657CF0F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115" y="1690688"/>
            <a:ext cx="6297989" cy="4351338"/>
          </a:xfrm>
          <a:prstGeom prst="rect">
            <a:avLst/>
          </a:prstGeom>
        </p:spPr>
      </p:pic>
      <p:sp>
        <p:nvSpPr>
          <p:cNvPr id="5" name="Content Placeholder 16">
            <a:extLst>
              <a:ext uri="{FF2B5EF4-FFF2-40B4-BE49-F238E27FC236}">
                <a16:creationId xmlns:a16="http://schemas.microsoft.com/office/drawing/2014/main" id="{BBE9F5B5-1267-4B3E-82BC-0C0710E9C6ED}"/>
              </a:ext>
            </a:extLst>
          </p:cNvPr>
          <p:cNvSpPr txBox="1">
            <a:spLocks/>
          </p:cNvSpPr>
          <p:nvPr/>
        </p:nvSpPr>
        <p:spPr>
          <a:xfrm>
            <a:off x="8272247" y="1261766"/>
            <a:ext cx="3284754" cy="776749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/>
          </a:p>
          <a:p>
            <a:r>
              <a:rPr lang="en-US" sz="5600"/>
              <a:t>SOD – Source to Object Distance</a:t>
            </a:r>
          </a:p>
          <a:p>
            <a:r>
              <a:rPr lang="en-US" sz="5600"/>
              <a:t>SID – Source to Image Distance</a:t>
            </a:r>
          </a:p>
          <a:p>
            <a:endParaRPr lang="en-US" sz="5600" b="1" dirty="0"/>
          </a:p>
        </p:txBody>
      </p:sp>
    </p:spTree>
    <p:extLst>
      <p:ext uri="{BB962C8B-B14F-4D97-AF65-F5344CB8AC3E}">
        <p14:creationId xmlns:p14="http://schemas.microsoft.com/office/powerpoint/2010/main" val="1998606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C649-A256-48B3-A6B2-DC9DD11C8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00132"/>
            <a:ext cx="12192000" cy="1961909"/>
          </a:xfrm>
        </p:spPr>
        <p:txBody>
          <a:bodyPr/>
          <a:lstStyle/>
          <a:p>
            <a:pPr marL="514350" indent="-514350" algn="ctr">
              <a:buClr>
                <a:srgbClr val="FF0000"/>
              </a:buClr>
              <a:buFont typeface="+mj-lt"/>
              <a:buAutoNum type="arabicPeriod"/>
            </a:pPr>
            <a:r>
              <a:rPr lang="en-IN" dirty="0"/>
              <a:t>HOW TO REGAIN THE SHAPE AFTER RECONSTRUCTION?</a:t>
            </a:r>
          </a:p>
          <a:p>
            <a:pPr marL="514350" indent="-514350" algn="ctr">
              <a:buClr>
                <a:srgbClr val="FF0000"/>
              </a:buClr>
              <a:buFont typeface="+mj-lt"/>
              <a:buAutoNum type="arabicPeriod"/>
            </a:pPr>
            <a:r>
              <a:rPr lang="en-IN" dirty="0"/>
              <a:t>Post processing might not solve the problem.</a:t>
            </a:r>
          </a:p>
          <a:p>
            <a:pPr marL="514350" indent="-514350" algn="ctr">
              <a:buClr>
                <a:srgbClr val="FF0000"/>
              </a:buClr>
              <a:buFont typeface="+mj-lt"/>
              <a:buAutoNum type="arabicPeriod"/>
            </a:pPr>
            <a:r>
              <a:rPr lang="en-IN" dirty="0"/>
              <a:t>Halo Effect makes it difficult to regain the shape.</a:t>
            </a:r>
          </a:p>
        </p:txBody>
      </p:sp>
    </p:spTree>
    <p:extLst>
      <p:ext uri="{BB962C8B-B14F-4D97-AF65-F5344CB8AC3E}">
        <p14:creationId xmlns:p14="http://schemas.microsoft.com/office/powerpoint/2010/main" val="3916377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DE7A-77CB-4761-94A2-0D574293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Simultaneous Algebraic Reconstruction Technique (SART)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EA859-2D28-4DA5-97A8-7D3B7B9C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significant reduction in the noise can be achieved if we apply all error correction terms for rays in a particular projection simultaneously rather than in the conventional sequential fashion. </a:t>
            </a:r>
          </a:p>
          <a:p>
            <a:r>
              <a:rPr lang="en-US" dirty="0"/>
              <a:t>An inherently discrete approach in which all ray equations are corrected for simultaneously, regardless of the order. </a:t>
            </a:r>
          </a:p>
          <a:p>
            <a:r>
              <a:rPr lang="en-US" dirty="0"/>
              <a:t>The proposed technique is aimed at producing a smooth image estimate after the consideration of the subset of ray-sum projections associated with a particular scan direction; SIRT, on the contrary, aims at producing smooth image estimates after each </a:t>
            </a:r>
            <a:r>
              <a:rPr lang="en-US" i="1" dirty="0"/>
              <a:t>full </a:t>
            </a:r>
            <a:r>
              <a:rPr lang="en-US" dirty="0"/>
              <a:t>iteration, i.e., after all the ray-sum equations </a:t>
            </a:r>
            <a:r>
              <a:rPr lang="en-IN" dirty="0"/>
              <a:t>have been considered.</a:t>
            </a:r>
          </a:p>
        </p:txBody>
      </p:sp>
    </p:spTree>
    <p:extLst>
      <p:ext uri="{BB962C8B-B14F-4D97-AF65-F5344CB8AC3E}">
        <p14:creationId xmlns:p14="http://schemas.microsoft.com/office/powerpoint/2010/main" val="2450494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86B1-1411-47FA-8FF7-A9721EDE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Simultaneous Algebraic Reconstruction Technique (SART)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A7E943-5835-4694-ACD4-AB6D7DF35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4652" y="2602866"/>
            <a:ext cx="2082632" cy="206773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ED5A74-48BD-4250-97FD-1A88CA1B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3" y="2602866"/>
            <a:ext cx="1636672" cy="2067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146AB1-6264-4102-B03D-7AFB2960E9AA}"/>
                  </a:ext>
                </a:extLst>
              </p:cNvPr>
              <p:cNvSpPr txBox="1"/>
              <p:nvPr/>
            </p:nvSpPr>
            <p:spPr>
              <a:xfrm>
                <a:off x="1112868" y="4641448"/>
                <a:ext cx="19271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300 Iteration at 4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IN" dirty="0"/>
              </a:p>
              <a:p>
                <a:r>
                  <a:rPr lang="en-IN" dirty="0"/>
                  <a:t>ART iteration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146AB1-6264-4102-B03D-7AFB2960E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68" y="4641448"/>
                <a:ext cx="1927185" cy="646331"/>
              </a:xfrm>
              <a:prstGeom prst="rect">
                <a:avLst/>
              </a:prstGeom>
              <a:blipFill>
                <a:blip r:embed="rId4"/>
                <a:stretch>
                  <a:fillRect l="-2848" t="-4717" b="-14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90206AB-30CF-4011-B3E6-D053464176C2}"/>
              </a:ext>
            </a:extLst>
          </p:cNvPr>
          <p:cNvSpPr txBox="1"/>
          <p:nvPr/>
        </p:nvSpPr>
        <p:spPr>
          <a:xfrm>
            <a:off x="3904653" y="4641448"/>
            <a:ext cx="208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SART with 1 iteration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55AD9-DD3F-4C5D-A927-701D9E1152A5}"/>
              </a:ext>
            </a:extLst>
          </p:cNvPr>
          <p:cNvSpPr txBox="1"/>
          <p:nvPr/>
        </p:nvSpPr>
        <p:spPr>
          <a:xfrm>
            <a:off x="6877785" y="4641448"/>
            <a:ext cx="2082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SART with </a:t>
            </a:r>
            <a:r>
              <a:rPr lang="en-IN"/>
              <a:t>2 iterations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8C9618-6EEB-4FBF-8124-7B8754FCA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82" y="2602495"/>
            <a:ext cx="2056731" cy="2067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D10C67-09FB-4DC1-ABDF-129D1DB434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427" y="2602495"/>
            <a:ext cx="1938683" cy="20389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BE1AB8-0D06-46A9-938D-2AE78A91B6EF}"/>
              </a:ext>
            </a:extLst>
          </p:cNvPr>
          <p:cNvSpPr txBox="1"/>
          <p:nvPr/>
        </p:nvSpPr>
        <p:spPr>
          <a:xfrm>
            <a:off x="9751452" y="4595281"/>
            <a:ext cx="208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</p:spTree>
    <p:extLst>
      <p:ext uri="{BB962C8B-B14F-4D97-AF65-F5344CB8AC3E}">
        <p14:creationId xmlns:p14="http://schemas.microsoft.com/office/powerpoint/2010/main" val="4281336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3F19-D301-40A4-ADDD-CA8EACBF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Pipeline</a:t>
            </a:r>
            <a:endParaRPr lang="en-IN" dirty="0"/>
          </a:p>
        </p:txBody>
      </p:sp>
      <p:grpSp>
        <p:nvGrpSpPr>
          <p:cNvPr id="6" name="群組 59">
            <a:extLst>
              <a:ext uri="{FF2B5EF4-FFF2-40B4-BE49-F238E27FC236}">
                <a16:creationId xmlns:a16="http://schemas.microsoft.com/office/drawing/2014/main" id="{589F9758-71BE-4F39-9119-462007EF8C21}"/>
              </a:ext>
            </a:extLst>
          </p:cNvPr>
          <p:cNvGrpSpPr/>
          <p:nvPr/>
        </p:nvGrpSpPr>
        <p:grpSpPr>
          <a:xfrm>
            <a:off x="1083076" y="1690688"/>
            <a:ext cx="9401451" cy="3964388"/>
            <a:chOff x="674412" y="1253020"/>
            <a:chExt cx="5915616" cy="2272593"/>
          </a:xfrm>
        </p:grpSpPr>
        <p:grpSp>
          <p:nvGrpSpPr>
            <p:cNvPr id="7" name="群組 33">
              <a:extLst>
                <a:ext uri="{FF2B5EF4-FFF2-40B4-BE49-F238E27FC236}">
                  <a16:creationId xmlns:a16="http://schemas.microsoft.com/office/drawing/2014/main" id="{DC29D7AD-CD8A-4397-8C47-F1F9D5291D47}"/>
                </a:ext>
              </a:extLst>
            </p:cNvPr>
            <p:cNvGrpSpPr/>
            <p:nvPr/>
          </p:nvGrpSpPr>
          <p:grpSpPr>
            <a:xfrm>
              <a:off x="674412" y="1253020"/>
              <a:ext cx="5915616" cy="2272593"/>
              <a:chOff x="770963" y="1984076"/>
              <a:chExt cx="6427965" cy="2453999"/>
            </a:xfrm>
          </p:grpSpPr>
          <p:sp>
            <p:nvSpPr>
              <p:cNvPr id="15" name="矩形 1">
                <a:extLst>
                  <a:ext uri="{FF2B5EF4-FFF2-40B4-BE49-F238E27FC236}">
                    <a16:creationId xmlns:a16="http://schemas.microsoft.com/office/drawing/2014/main" id="{9C351EF4-AD04-421A-BEBC-A78C34F7DE1C}"/>
                  </a:ext>
                </a:extLst>
              </p:cNvPr>
              <p:cNvSpPr/>
              <p:nvPr/>
            </p:nvSpPr>
            <p:spPr>
              <a:xfrm>
                <a:off x="770964" y="1984076"/>
                <a:ext cx="1893309" cy="64698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Image</a:t>
                </a:r>
                <a:endParaRPr lang="zh-TW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矩形 9">
                <a:extLst>
                  <a:ext uri="{FF2B5EF4-FFF2-40B4-BE49-F238E27FC236}">
                    <a16:creationId xmlns:a16="http://schemas.microsoft.com/office/drawing/2014/main" id="{CCAB700B-BAB4-4004-B3B0-13D04054DD15}"/>
                  </a:ext>
                </a:extLst>
              </p:cNvPr>
              <p:cNvSpPr/>
              <p:nvPr/>
            </p:nvSpPr>
            <p:spPr>
              <a:xfrm>
                <a:off x="770963" y="2890037"/>
                <a:ext cx="1893309" cy="64698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Create Filter</a:t>
                </a:r>
                <a:endParaRPr lang="zh-TW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0">
                <a:extLst>
                  <a:ext uri="{FF2B5EF4-FFF2-40B4-BE49-F238E27FC236}">
                    <a16:creationId xmlns:a16="http://schemas.microsoft.com/office/drawing/2014/main" id="{EA3DA8D6-067C-4F8F-B830-400517CDAA2E}"/>
                  </a:ext>
                </a:extLst>
              </p:cNvPr>
              <p:cNvSpPr/>
              <p:nvPr/>
            </p:nvSpPr>
            <p:spPr>
              <a:xfrm>
                <a:off x="771792" y="3791094"/>
                <a:ext cx="1893309" cy="64698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Fourier Transform</a:t>
                </a:r>
                <a:endParaRPr lang="zh-TW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矩形 11">
                <a:extLst>
                  <a:ext uri="{FF2B5EF4-FFF2-40B4-BE49-F238E27FC236}">
                    <a16:creationId xmlns:a16="http://schemas.microsoft.com/office/drawing/2014/main" id="{F5FAA0A5-8465-454B-A064-B80BF1F3DA7D}"/>
                  </a:ext>
                </a:extLst>
              </p:cNvPr>
              <p:cNvSpPr/>
              <p:nvPr/>
            </p:nvSpPr>
            <p:spPr>
              <a:xfrm>
                <a:off x="3040153" y="3791094"/>
                <a:ext cx="1893309" cy="64698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Filter </a:t>
                </a:r>
                <a:endParaRPr lang="zh-TW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2">
                <a:extLst>
                  <a:ext uri="{FF2B5EF4-FFF2-40B4-BE49-F238E27FC236}">
                    <a16:creationId xmlns:a16="http://schemas.microsoft.com/office/drawing/2014/main" id="{96037C79-413D-4D6A-A9A6-81D638981509}"/>
                  </a:ext>
                </a:extLst>
              </p:cNvPr>
              <p:cNvSpPr/>
              <p:nvPr/>
            </p:nvSpPr>
            <p:spPr>
              <a:xfrm>
                <a:off x="3040154" y="2890037"/>
                <a:ext cx="1891446" cy="64698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Inverse Fourier Transform</a:t>
                </a:r>
                <a:endParaRPr lang="zh-TW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矩形 13">
                <a:extLst>
                  <a:ext uri="{FF2B5EF4-FFF2-40B4-BE49-F238E27FC236}">
                    <a16:creationId xmlns:a16="http://schemas.microsoft.com/office/drawing/2014/main" id="{863422B2-1079-4955-B0DC-586FDCEB0C5A}"/>
                  </a:ext>
                </a:extLst>
              </p:cNvPr>
              <p:cNvSpPr/>
              <p:nvPr/>
            </p:nvSpPr>
            <p:spPr>
              <a:xfrm>
                <a:off x="3038291" y="1986942"/>
                <a:ext cx="1893309" cy="64698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Back Projection </a:t>
                </a:r>
                <a:endParaRPr lang="zh-TW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14">
                <a:extLst>
                  <a:ext uri="{FF2B5EF4-FFF2-40B4-BE49-F238E27FC236}">
                    <a16:creationId xmlns:a16="http://schemas.microsoft.com/office/drawing/2014/main" id="{62638490-D10E-4D1D-B71C-E7E5C328809C}"/>
                  </a:ext>
                </a:extLst>
              </p:cNvPr>
              <p:cNvSpPr/>
              <p:nvPr/>
            </p:nvSpPr>
            <p:spPr>
              <a:xfrm>
                <a:off x="5305619" y="1987790"/>
                <a:ext cx="1893309" cy="64698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Arial" panose="020B0604020202020204" pitchFamily="34" charset="0"/>
                    <a:ea typeface="標楷體" panose="03000509000000000000" pitchFamily="65" charset="-120"/>
                    <a:cs typeface="Arial" panose="020B0604020202020204" pitchFamily="34" charset="0"/>
                  </a:rPr>
                  <a:t>Normalization</a:t>
                </a:r>
                <a:endParaRPr lang="zh-TW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矩形 17">
                <a:extLst>
                  <a:ext uri="{FF2B5EF4-FFF2-40B4-BE49-F238E27FC236}">
                    <a16:creationId xmlns:a16="http://schemas.microsoft.com/office/drawing/2014/main" id="{AF5E1C2F-7BE8-4EFD-9195-6D5D1300CF5C}"/>
                  </a:ext>
                </a:extLst>
              </p:cNvPr>
              <p:cNvSpPr/>
              <p:nvPr/>
            </p:nvSpPr>
            <p:spPr>
              <a:xfrm>
                <a:off x="5305618" y="2890036"/>
                <a:ext cx="1893309" cy="64698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endParaRPr lang="zh-TW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" name="直線單箭頭接點 25">
              <a:extLst>
                <a:ext uri="{FF2B5EF4-FFF2-40B4-BE49-F238E27FC236}">
                  <a16:creationId xmlns:a16="http://schemas.microsoft.com/office/drawing/2014/main" id="{72B8D1C3-1CC3-4A7E-8C76-4F758A414080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 flipH="1">
              <a:off x="1545612" y="1852173"/>
              <a:ext cx="1" cy="239836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線單箭頭接點 27">
              <a:extLst>
                <a:ext uri="{FF2B5EF4-FFF2-40B4-BE49-F238E27FC236}">
                  <a16:creationId xmlns:a16="http://schemas.microsoft.com/office/drawing/2014/main" id="{66BBFE19-3F15-4F3E-966A-0DB5CF61D89A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>
              <a:off x="1545612" y="2691163"/>
              <a:ext cx="763" cy="23529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直線單箭頭接點 33">
              <a:extLst>
                <a:ext uri="{FF2B5EF4-FFF2-40B4-BE49-F238E27FC236}">
                  <a16:creationId xmlns:a16="http://schemas.microsoft.com/office/drawing/2014/main" id="{B4C72268-A1AB-4053-8625-F85875664690}"/>
                </a:ext>
              </a:extLst>
            </p:cNvPr>
            <p:cNvCxnSpPr>
              <a:stCxn id="17" idx="3"/>
              <a:endCxn id="18" idx="1"/>
            </p:cNvCxnSpPr>
            <p:nvPr/>
          </p:nvCxnSpPr>
          <p:spPr>
            <a:xfrm>
              <a:off x="2417575" y="3226034"/>
              <a:ext cx="345158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直線單箭頭接點 36">
              <a:extLst>
                <a:ext uri="{FF2B5EF4-FFF2-40B4-BE49-F238E27FC236}">
                  <a16:creationId xmlns:a16="http://schemas.microsoft.com/office/drawing/2014/main" id="{7A723EF2-05F2-457A-B373-BFB0A9478415}"/>
                </a:ext>
              </a:extLst>
            </p:cNvPr>
            <p:cNvCxnSpPr>
              <a:stCxn id="18" idx="0"/>
              <a:endCxn id="19" idx="2"/>
            </p:cNvCxnSpPr>
            <p:nvPr/>
          </p:nvCxnSpPr>
          <p:spPr>
            <a:xfrm flipH="1" flipV="1">
              <a:off x="3633077" y="2691163"/>
              <a:ext cx="856" cy="23529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線單箭頭接點 48">
              <a:extLst>
                <a:ext uri="{FF2B5EF4-FFF2-40B4-BE49-F238E27FC236}">
                  <a16:creationId xmlns:a16="http://schemas.microsoft.com/office/drawing/2014/main" id="{31EBC4D2-EA42-48C0-B929-6444E28A2AC3}"/>
                </a:ext>
              </a:extLst>
            </p:cNvPr>
            <p:cNvCxnSpPr>
              <a:stCxn id="19" idx="0"/>
              <a:endCxn id="20" idx="2"/>
            </p:cNvCxnSpPr>
            <p:nvPr/>
          </p:nvCxnSpPr>
          <p:spPr>
            <a:xfrm flipH="1" flipV="1">
              <a:off x="3632220" y="1854827"/>
              <a:ext cx="857" cy="237182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直線單箭頭接點 51">
              <a:extLst>
                <a:ext uri="{FF2B5EF4-FFF2-40B4-BE49-F238E27FC236}">
                  <a16:creationId xmlns:a16="http://schemas.microsoft.com/office/drawing/2014/main" id="{7D29D228-3278-4F67-8064-C384F3E12371}"/>
                </a:ext>
              </a:extLst>
            </p:cNvPr>
            <p:cNvCxnSpPr>
              <a:stCxn id="20" idx="3"/>
              <a:endCxn id="21" idx="1"/>
            </p:cNvCxnSpPr>
            <p:nvPr/>
          </p:nvCxnSpPr>
          <p:spPr>
            <a:xfrm>
              <a:off x="4503420" y="1555251"/>
              <a:ext cx="344208" cy="786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直線單箭頭接點 57">
              <a:extLst>
                <a:ext uri="{FF2B5EF4-FFF2-40B4-BE49-F238E27FC236}">
                  <a16:creationId xmlns:a16="http://schemas.microsoft.com/office/drawing/2014/main" id="{48AB3952-C6EE-44D0-886E-3EE1B05E20D6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 flipH="1">
              <a:off x="5718827" y="1855614"/>
              <a:ext cx="1" cy="236395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7767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B743-4B59-4B6A-8C1A-DC18C26D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41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245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3A0E-DA7B-466D-A396-E026B9EF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Problem</a:t>
            </a:r>
          </a:p>
        </p:txBody>
      </p:sp>
      <p:sp>
        <p:nvSpPr>
          <p:cNvPr id="4" name="Content Placeholder 16">
            <a:extLst>
              <a:ext uri="{FF2B5EF4-FFF2-40B4-BE49-F238E27FC236}">
                <a16:creationId xmlns:a16="http://schemas.microsoft.com/office/drawing/2014/main" id="{E0119AE5-A5C7-4743-A60E-5014F22F45E8}"/>
              </a:ext>
            </a:extLst>
          </p:cNvPr>
          <p:cNvSpPr txBox="1">
            <a:spLocks/>
          </p:cNvSpPr>
          <p:nvPr/>
        </p:nvSpPr>
        <p:spPr>
          <a:xfrm>
            <a:off x="838200" y="1814917"/>
            <a:ext cx="10833512" cy="9475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solder balls are too rhombus</a:t>
            </a:r>
          </a:p>
          <a:p>
            <a:r>
              <a:rPr lang="en-US" sz="2000" dirty="0"/>
              <a:t>Image contrast not clear enough (voids are dark spots)</a:t>
            </a:r>
          </a:p>
        </p:txBody>
      </p:sp>
      <p:pic>
        <p:nvPicPr>
          <p:cNvPr id="5" name="Picture 4" descr="D:\TRI\Weekly_Progress\2020\2020_Week49\Image 006.png">
            <a:extLst>
              <a:ext uri="{FF2B5EF4-FFF2-40B4-BE49-F238E27FC236}">
                <a16:creationId xmlns:a16="http://schemas.microsoft.com/office/drawing/2014/main" id="{1EAD0836-8B84-4183-9371-C035570B5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06" y="2795358"/>
            <a:ext cx="8297358" cy="368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3B4992-EA77-442D-A304-4903C2A769BD}"/>
              </a:ext>
            </a:extLst>
          </p:cNvPr>
          <p:cNvSpPr txBox="1"/>
          <p:nvPr/>
        </p:nvSpPr>
        <p:spPr>
          <a:xfrm>
            <a:off x="9007170" y="858677"/>
            <a:ext cx="2664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VG: Volume Graphics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FBP: Filtered Back Projection</a:t>
            </a:r>
          </a:p>
        </p:txBody>
      </p:sp>
    </p:spTree>
    <p:extLst>
      <p:ext uri="{BB962C8B-B14F-4D97-AF65-F5344CB8AC3E}">
        <p14:creationId xmlns:p14="http://schemas.microsoft.com/office/powerpoint/2010/main" val="92127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7B0D-17C1-4EEA-AA37-75DFF96F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56A7-97B6-4FB0-BD3F-3D20615CA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58"/>
            <a:ext cx="10515600" cy="4536004"/>
          </a:xfrm>
        </p:spPr>
        <p:txBody>
          <a:bodyPr/>
          <a:lstStyle/>
          <a:p>
            <a:r>
              <a:rPr lang="en-IN" dirty="0"/>
              <a:t>In order to do potential research, we need to experiment on a base image so that we can apply the method post research.</a:t>
            </a:r>
          </a:p>
          <a:p>
            <a:r>
              <a:rPr lang="en-IN" dirty="0"/>
              <a:t>This image has a lot of shapes and will be quite potential in solving the problem.</a:t>
            </a:r>
          </a:p>
          <a:p>
            <a:endParaRPr lang="en-IN" dirty="0"/>
          </a:p>
        </p:txBody>
      </p:sp>
      <p:pic>
        <p:nvPicPr>
          <p:cNvPr id="4" name="图片 13">
            <a:extLst>
              <a:ext uri="{FF2B5EF4-FFF2-40B4-BE49-F238E27FC236}">
                <a16:creationId xmlns:a16="http://schemas.microsoft.com/office/drawing/2014/main" id="{5D91E967-2BDB-447C-B2E6-B8CBA9278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407" y="3376940"/>
            <a:ext cx="2177962" cy="227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42987-D7C5-4E0E-9EDD-1E44530DBDFB}"/>
              </a:ext>
            </a:extLst>
          </p:cNvPr>
          <p:cNvSpPr txBox="1"/>
          <p:nvPr/>
        </p:nvSpPr>
        <p:spPr>
          <a:xfrm>
            <a:off x="4919310" y="5651330"/>
            <a:ext cx="190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8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3EBA-F82B-40FB-BFBB-9AA10D69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D13F5-C3DF-44D0-90E4-CE61DD8308FA}"/>
              </a:ext>
            </a:extLst>
          </p:cNvPr>
          <p:cNvSpPr txBox="1"/>
          <p:nvPr/>
        </p:nvSpPr>
        <p:spPr>
          <a:xfrm>
            <a:off x="838200" y="1453709"/>
            <a:ext cx="97612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Radon Function (</a:t>
            </a:r>
            <a:r>
              <a:rPr lang="en-US" sz="2800" dirty="0" err="1"/>
              <a:t>Sinogram</a:t>
            </a:r>
            <a:r>
              <a:rPr lang="en-US" sz="2800" dirty="0"/>
              <a:t>) computes projections of an image matrix along specified directions.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Widely applicable in Computer Tomography</a:t>
            </a:r>
          </a:p>
        </p:txBody>
      </p:sp>
      <p:pic>
        <p:nvPicPr>
          <p:cNvPr id="5" name="Content Placeholder 1">
            <a:extLst>
              <a:ext uri="{FF2B5EF4-FFF2-40B4-BE49-F238E27FC236}">
                <a16:creationId xmlns:a16="http://schemas.microsoft.com/office/drawing/2014/main" id="{A94AE420-6C10-4DC7-B3B0-7D78EE22F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98" y="2838704"/>
            <a:ext cx="7886700" cy="3154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F184C1-4400-4E23-B784-A7B96807500F}"/>
              </a:ext>
            </a:extLst>
          </p:cNvPr>
          <p:cNvSpPr txBox="1"/>
          <p:nvPr/>
        </p:nvSpPr>
        <p:spPr>
          <a:xfrm>
            <a:off x="1371600" y="6446520"/>
            <a:ext cx="9818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Gif source - https://en.wikipedia.org/wiki/File:Radon_transform_sinogram.gif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6460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4999-AD79-4055-9D32-12169D52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1D38-1AFB-4432-A996-6EA21DF2F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4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Two Methods</a:t>
            </a:r>
          </a:p>
          <a:p>
            <a:r>
              <a:rPr lang="en-IN" dirty="0"/>
              <a:t>Inbuilt Function – </a:t>
            </a:r>
            <a:r>
              <a:rPr lang="en-IN" dirty="0" err="1"/>
              <a:t>skimage_transformation.radon</a:t>
            </a:r>
            <a:r>
              <a:rPr lang="en-IN" dirty="0"/>
              <a:t>()</a:t>
            </a:r>
          </a:p>
          <a:p>
            <a:r>
              <a:rPr lang="en-IN" dirty="0"/>
              <a:t>Iterative Algorithm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图片 13">
            <a:extLst>
              <a:ext uri="{FF2B5EF4-FFF2-40B4-BE49-F238E27FC236}">
                <a16:creationId xmlns:a16="http://schemas.microsoft.com/office/drawing/2014/main" id="{E52FFEA3-8961-48A2-A300-E3DB02DB0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127" y="3108044"/>
            <a:ext cx="2177962" cy="227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9">
            <a:extLst>
              <a:ext uri="{FF2B5EF4-FFF2-40B4-BE49-F238E27FC236}">
                <a16:creationId xmlns:a16="http://schemas.microsoft.com/office/drawing/2014/main" id="{B91D03B1-D772-4E74-B348-A850E5B6A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38" y="3108044"/>
            <a:ext cx="1907484" cy="227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17">
            <a:extLst>
              <a:ext uri="{FF2B5EF4-FFF2-40B4-BE49-F238E27FC236}">
                <a16:creationId xmlns:a16="http://schemas.microsoft.com/office/drawing/2014/main" id="{BF2E1069-3C78-4B7B-B6E5-3064F0295ACB}"/>
              </a:ext>
            </a:extLst>
          </p:cNvPr>
          <p:cNvSpPr/>
          <p:nvPr/>
        </p:nvSpPr>
        <p:spPr>
          <a:xfrm>
            <a:off x="5448016" y="4246952"/>
            <a:ext cx="43815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0B3B9-C9F2-4687-BEC3-EA7300B2E628}"/>
              </a:ext>
            </a:extLst>
          </p:cNvPr>
          <p:cNvSpPr txBox="1"/>
          <p:nvPr/>
        </p:nvSpPr>
        <p:spPr>
          <a:xfrm>
            <a:off x="2190578" y="5309979"/>
            <a:ext cx="190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66C43-7128-4205-9661-09EE49D5A7A8}"/>
              </a:ext>
            </a:extLst>
          </p:cNvPr>
          <p:cNvSpPr txBox="1"/>
          <p:nvPr/>
        </p:nvSpPr>
        <p:spPr>
          <a:xfrm>
            <a:off x="6917700" y="5347938"/>
            <a:ext cx="235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</a:t>
            </a:r>
            <a:r>
              <a:rPr lang="en-US" dirty="0" err="1"/>
              <a:t>Sinogram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70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6494-58CF-4040-B5F6-E7E3ED61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Sinogram Generation from Iterative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21CA6E-1272-4217-9237-551EE881FDF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Rotate the image and project the image at every angle (till 180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Go through each column by indexing over row of projected image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Sum each iteration and divide it by height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Add it to new image</a:t>
                </a:r>
                <a:endParaRPr lang="en-IN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21CA6E-1272-4217-9237-551EE881FDF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6801468A-A4A8-4E28-A395-D04036FF3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107" y="3115471"/>
            <a:ext cx="4503206" cy="337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9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F6C6-0106-4C64-BDAC-02FBA97D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Reconstruction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AA89D-AC98-45DB-A8FF-70ADC031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Filtered Back Projection(FBP)</a:t>
            </a:r>
          </a:p>
          <a:p>
            <a:r>
              <a:rPr lang="en-IN" dirty="0"/>
              <a:t>Algebraic Reconstruction Technique(ART)</a:t>
            </a:r>
          </a:p>
          <a:p>
            <a:r>
              <a:rPr lang="en-IN" dirty="0"/>
              <a:t>Simultaneous Algebraic Reconstruction Technique(SART)</a:t>
            </a:r>
          </a:p>
        </p:txBody>
      </p:sp>
    </p:spTree>
    <p:extLst>
      <p:ext uri="{BB962C8B-B14F-4D97-AF65-F5344CB8AC3E}">
        <p14:creationId xmlns:p14="http://schemas.microsoft.com/office/powerpoint/2010/main" val="128716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EDCB-887C-407F-BBDF-5270C351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Filtered Back Projection (FBP)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6BD6-1490-447D-9922-BAF3AAE6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commonly used Reconstruction Technique</a:t>
            </a:r>
          </a:p>
          <a:p>
            <a:r>
              <a:rPr lang="en-IN" dirty="0"/>
              <a:t>No need of any prior information</a:t>
            </a:r>
          </a:p>
          <a:p>
            <a:r>
              <a:rPr lang="en-IN" dirty="0"/>
              <a:t>AS the name suggests, we apply a filter for removing halo noise and apply </a:t>
            </a:r>
            <a:r>
              <a:rPr lang="en-IN" dirty="0" err="1"/>
              <a:t>Backprojection</a:t>
            </a:r>
            <a:r>
              <a:rPr lang="en-IN" dirty="0"/>
              <a:t> algorithm</a:t>
            </a:r>
          </a:p>
          <a:p>
            <a:r>
              <a:rPr lang="en-IN" dirty="0"/>
              <a:t>Since it is a linear method, we can also use the filter after implementing </a:t>
            </a:r>
            <a:r>
              <a:rPr lang="en-IN" dirty="0" err="1"/>
              <a:t>Backprojection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78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800</Words>
  <Application>Microsoft Office PowerPoint</Application>
  <PresentationFormat>Widescreen</PresentationFormat>
  <Paragraphs>106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標楷體</vt:lpstr>
      <vt:lpstr>新細明體</vt:lpstr>
      <vt:lpstr>Arial</vt:lpstr>
      <vt:lpstr>Calibri</vt:lpstr>
      <vt:lpstr>Calibri Light</vt:lpstr>
      <vt:lpstr>Cambria Math</vt:lpstr>
      <vt:lpstr>Office Theme</vt:lpstr>
      <vt:lpstr>Different Reconstruction Techniques on Sinogram Image of Solder Ball Grid</vt:lpstr>
      <vt:lpstr>Introduction</vt:lpstr>
      <vt:lpstr>The Problem</vt:lpstr>
      <vt:lpstr>Experiment</vt:lpstr>
      <vt:lpstr>Sinogram</vt:lpstr>
      <vt:lpstr>Sinogram</vt:lpstr>
      <vt:lpstr>Sinogram Generation from Iterative Algorithm</vt:lpstr>
      <vt:lpstr>Different Reconstruction Techniques</vt:lpstr>
      <vt:lpstr>Filtered Back Projection (FBP)</vt:lpstr>
      <vt:lpstr>Filtered back projection (FBP)</vt:lpstr>
      <vt:lpstr>Filtered BackProjection (FBP)</vt:lpstr>
      <vt:lpstr>Filtered BackProjection (FBP)</vt:lpstr>
      <vt:lpstr>Filtered Backprojection (FBP)</vt:lpstr>
      <vt:lpstr>Filtered Backprojection (FBP)</vt:lpstr>
      <vt:lpstr>Algebraic Reconstruction Technique (ART)</vt:lpstr>
      <vt:lpstr>Algebraic Reconstruction Technique (ART)</vt:lpstr>
      <vt:lpstr>Algebraic Reconstruction Technique (ART)</vt:lpstr>
      <vt:lpstr>Remove Halo Noise</vt:lpstr>
      <vt:lpstr>How about Sharpening?</vt:lpstr>
      <vt:lpstr>PowerPoint Presentation</vt:lpstr>
      <vt:lpstr>Simultaneous Algebraic Reconstruction Technique (SART)</vt:lpstr>
      <vt:lpstr>Simultaneous Algebraic Reconstruction Technique (SART)</vt:lpstr>
      <vt:lpstr>Pipeline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Reconstruction Techniques on Sinogram Image of Solder Ball Grid</dc:title>
  <dc:creator>rohit das</dc:creator>
  <cp:lastModifiedBy>rohit das</cp:lastModifiedBy>
  <cp:revision>46</cp:revision>
  <dcterms:created xsi:type="dcterms:W3CDTF">2022-05-11T01:39:20Z</dcterms:created>
  <dcterms:modified xsi:type="dcterms:W3CDTF">2022-05-17T11:41:57Z</dcterms:modified>
</cp:coreProperties>
</file>