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3" r:id="rId5"/>
    <p:sldId id="266" r:id="rId6"/>
    <p:sldId id="267" r:id="rId7"/>
    <p:sldId id="268" r:id="rId8"/>
    <p:sldId id="260" r:id="rId9"/>
    <p:sldId id="262" r:id="rId10"/>
    <p:sldId id="264" r:id="rId11"/>
    <p:sldId id="265" r:id="rId12"/>
    <p:sldId id="261" r:id="rId13"/>
    <p:sldId id="270" r:id="rId14"/>
    <p:sldId id="271" r:id="rId15"/>
    <p:sldId id="25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A4B2E02-8AC0-49E0-9FE7-5F3F038694C1}">
          <p14:sldIdLst>
            <p14:sldId id="256"/>
            <p14:sldId id="257"/>
            <p14:sldId id="259"/>
            <p14:sldId id="263"/>
            <p14:sldId id="266"/>
            <p14:sldId id="267"/>
            <p14:sldId id="268"/>
            <p14:sldId id="260"/>
            <p14:sldId id="262"/>
            <p14:sldId id="264"/>
            <p14:sldId id="265"/>
            <p14:sldId id="261"/>
            <p14:sldId id="270"/>
            <p14:sldId id="271"/>
            <p14:sldId id="258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85D9A-504A-4ABB-A430-6C7C4FAE9E92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A089-59A4-4E59-800C-68A30C51A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1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E252-AAC0-4CC1-B78D-19A6581BCA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57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D889C-1D32-46E1-B3EA-0C52E784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527AAB-30A6-4676-8B31-F287D729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5EB4C-F22D-4BFA-9201-C1AAB3E6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F90EE1-83D0-4157-9662-69AB0585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579CA7-7D13-4B0B-B1EC-A6DB757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29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CA848-08E4-44D9-B67A-59911052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2C9AC5-BE87-43A1-BA74-7EC570A36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B5285-105C-451A-84F0-694ECD0C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2EECE9-BD84-4125-B317-7201CFC8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AB9CCC-D714-4CE1-A9E4-9FAA9A72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0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D288B1-79DD-4930-BBC2-31A61C907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C30BA4-D5A6-4CCC-B4AA-E5BDA6CA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0EC14-59DB-402F-BDE9-F47A2A5A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6EF60-E418-4407-BF64-01849800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6B69E-3B38-4BC0-9C69-9461AA04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7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BD404-E0FB-4AAD-BD36-2CA6968D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C2D96-7C52-444D-85A5-A5F8696B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8BA02-270C-4694-825F-731218F0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60B998-45C0-4DB7-A987-2ADDD227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089ADA-ABB8-468C-B617-D6814285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73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53B1C-329D-4A6C-89C9-C81021A0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1DAA8-015A-4E19-9956-CF8B4B21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069CD0-81EB-4BA5-B27F-B8AD042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F797B-11C4-480A-A298-C05E01D3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71BCA2-584A-41FC-840D-4D2E5D64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69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DEB89-05DA-4115-83E1-EFC2942B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66610-FC42-4ABC-B4CF-6645C0BA6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365373-1AA5-404F-B280-3D13A275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9A37B4-5B93-4203-ACD4-1373064E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2A0EF6-25C5-45D4-8E0B-0979617E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AFF0F-8FB9-483C-A712-771D5370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9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8A19E-DA57-4801-A800-31C7819A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4BE180-4698-4E68-98CC-925BFA90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BE5EBB-7406-4E52-A519-4BE4414D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330F70-436A-430E-AB04-533F020B8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D93F1F-AB2C-4AAD-9F60-8D8BBD79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E56268-2A90-4117-B7E9-C252B7C8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00DCB1-4EF0-4EF6-8143-7E863CDE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481641-E8D5-485C-BC4A-3CEC1BDB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7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512A-2657-4A2D-88CA-96D00138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FCB4C6-201E-46C4-ADC6-20CCAEE4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225EFE-E07C-4221-A6DB-F66FD71E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AD021E-CE57-43A8-A657-FEAEFD6B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99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F81E60-F2E2-4682-9167-D36D76B4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1E8F9E-F876-4205-BA20-829E6BCC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4DB1C0-120C-476F-9884-89FA7654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69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F4FAB-53E5-4B5A-858D-1EA774C2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755E8-3C76-4214-8B52-8BAC4F67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EC83EF-1634-4D0E-A449-64AC4F2C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F1D7B2-51B8-45C3-B03C-63EF2459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9FDDCD-64FD-4C12-8EBD-DB64587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3EDA30-CD9F-4C12-A142-EEF9541E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53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29C41-621F-4BA6-A262-99EA9089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FD1661-3177-46A8-ACAE-5F7B755A3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7BCC2-EA8B-4441-BACA-95FF7719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DB9AB7-8093-4E48-92BA-7AC4BA95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C9ABA-5027-4A38-A3EA-503DD9B3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E13A37-F969-41F0-9037-3C34E390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994793-CCE4-4D41-96EA-55EEA50A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836ED6-156B-4773-916F-0560D810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5C5A45-DD1E-4056-B11F-01B9D37B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C5AC4-7B64-46C9-8479-24615E7602F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4F9D6A-EE18-4427-A2A9-671D0667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D09AE-A356-4B68-AC2A-7E34BA14A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2FCC-0FAB-4A09-8E7E-3D08E678D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9199D-4DF2-4B72-8E48-5BF00FC2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652" y="513256"/>
            <a:ext cx="10762695" cy="2387600"/>
          </a:xfrm>
        </p:spPr>
        <p:txBody>
          <a:bodyPr/>
          <a:lstStyle/>
          <a:p>
            <a:r>
              <a:rPr lang="en-US" altLang="zh-TW" dirty="0"/>
              <a:t>My Research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46C665-572B-4F8A-BD7C-146693718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41735"/>
            <a:ext cx="9144000" cy="1655762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dirty="0">
                <a:solidFill>
                  <a:schemeClr val="dk1"/>
                </a:solidFill>
              </a:rPr>
              <a:t>張季祐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altLang="zh-TW" dirty="0">
                <a:solidFill>
                  <a:schemeClr val="dk1"/>
                </a:solidFill>
              </a:rPr>
              <a:t>Chi-Yu Chang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altLang="zh-TW" dirty="0">
                <a:solidFill>
                  <a:schemeClr val="dk1"/>
                </a:solidFill>
              </a:rPr>
              <a:t>0985304581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altLang="zh-TW" dirty="0">
                <a:solidFill>
                  <a:schemeClr val="dk1"/>
                </a:solidFill>
              </a:rPr>
              <a:t>r10922116@ntu.edu.tw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39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87AE71-B6EC-4336-9842-07859F29D19D}"/>
              </a:ext>
            </a:extLst>
          </p:cNvPr>
          <p:cNvSpPr txBox="1"/>
          <p:nvPr/>
        </p:nvSpPr>
        <p:spPr>
          <a:xfrm>
            <a:off x="838200" y="16019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NMS</a:t>
            </a:r>
            <a:endParaRPr lang="zh-TW" altLang="en-US" sz="2800" dirty="0"/>
          </a:p>
        </p:txBody>
      </p:sp>
      <p:pic>
        <p:nvPicPr>
          <p:cNvPr id="6" name="Picture 2" descr="https://miro.medium.com/max/2000/1*awPbUu3X7D5gGZSQIYSpKA.png">
            <a:extLst>
              <a:ext uri="{FF2B5EF4-FFF2-40B4-BE49-F238E27FC236}">
                <a16:creationId xmlns:a16="http://schemas.microsoft.com/office/drawing/2014/main" id="{03C04303-4ACF-48DB-9416-BBC8037B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99" y="2265833"/>
            <a:ext cx="8362401" cy="407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87AE71-B6EC-4336-9842-07859F29D19D}"/>
              </a:ext>
            </a:extLst>
          </p:cNvPr>
          <p:cNvSpPr txBox="1"/>
          <p:nvPr/>
        </p:nvSpPr>
        <p:spPr>
          <a:xfrm>
            <a:off x="838200" y="16019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NMS</a:t>
            </a:r>
            <a:endParaRPr lang="zh-TW" altLang="en-US" sz="2800" dirty="0"/>
          </a:p>
        </p:txBody>
      </p:sp>
      <p:pic>
        <p:nvPicPr>
          <p:cNvPr id="6" name="Picture 2" descr="https://miro.medium.com/max/1400/1*BriNRujosTSoOs8FgIagqA.png">
            <a:extLst>
              <a:ext uri="{FF2B5EF4-FFF2-40B4-BE49-F238E27FC236}">
                <a16:creationId xmlns:a16="http://schemas.microsoft.com/office/drawing/2014/main" id="{6B092B38-B83C-47E7-8E7E-0DF5B38B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68" y="2993290"/>
            <a:ext cx="9821663" cy="23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46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DD3F0D-36CE-458D-B08D-5D10AB70E834}"/>
              </a:ext>
            </a:extLst>
          </p:cNvPr>
          <p:cNvSpPr txBox="1"/>
          <p:nvPr/>
        </p:nvSpPr>
        <p:spPr>
          <a:xfrm>
            <a:off x="838200" y="1601911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Loss Function</a:t>
            </a:r>
            <a:endParaRPr lang="zh-TW" altLang="en-US" sz="2800" dirty="0"/>
          </a:p>
        </p:txBody>
      </p:sp>
      <p:pic>
        <p:nvPicPr>
          <p:cNvPr id="1026" name="Picture 2" descr="https://imgconvert.csdnimg.cn/aHR0cHM6Ly9tbWJpei5xcGljLmNuL21tYml6X3BuZy81b29Ib1l0MHRnbVRIUzMxaWNjdTRrZTdXUUN5eGZGY3ZGSlJKY0NtTVZsckFpYWhpYmR1b2xrTFJ0OHQ3dlUyTXBZc3NjSXJHZ21XdkN2WjlETWROaWNxMGcvNjQw?x-oss-process=image/format,png">
            <a:extLst>
              <a:ext uri="{FF2B5EF4-FFF2-40B4-BE49-F238E27FC236}">
                <a16:creationId xmlns:a16="http://schemas.microsoft.com/office/drawing/2014/main" id="{46F978DE-F92F-4F2F-876C-7B7C9273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05" y="4732870"/>
            <a:ext cx="7094806" cy="1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convert.csdnimg.cn/aHR0cHM6Ly9tbWJpei5xcGljLmNuL21tYml6X3BuZy81b29Ib1l0MHRnbVRIUzMxaWNjdTRrZTdXUUN5eGZGY3ZKbzJobWNCQVFGa2tyRFFzSFoxSkJpYUlaSkY5MW1LYmNaQ2ljNDd3T3Z1YVNIWEs0NGMySGliaWN3LzY0MA?x-oss-process=image/format,png">
            <a:extLst>
              <a:ext uri="{FF2B5EF4-FFF2-40B4-BE49-F238E27FC236}">
                <a16:creationId xmlns:a16="http://schemas.microsoft.com/office/drawing/2014/main" id="{4F67632D-50CB-40C7-B8B3-07539236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93" y="2353731"/>
            <a:ext cx="5922956" cy="138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convert.csdnimg.cn/aHR0cHM6Ly9tbWJpei5xcGljLmNuL21tYml6X3BuZy81b29Ib1l0MHRnbVRIUzMxaWNjdTRrZTdXUUN5eGZGY3ZoY3Z4TExCTlRjZHBuRHZlM1V4bktpY3hxVXhnMDNVNXVlWUE1VXRCb0FrVk9naWFkMkRPdU1sZy82NDA?x-oss-process=image/format,png">
            <a:extLst>
              <a:ext uri="{FF2B5EF4-FFF2-40B4-BE49-F238E27FC236}">
                <a16:creationId xmlns:a16="http://schemas.microsoft.com/office/drawing/2014/main" id="{B97E4569-87FD-4841-BA80-A6BBFFCA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49" y="3969953"/>
            <a:ext cx="6411434" cy="76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9C6BFC0-122C-4F8C-B512-C81A1F4B3BB7}"/>
              </a:ext>
            </a:extLst>
          </p:cNvPr>
          <p:cNvSpPr txBox="1"/>
          <p:nvPr/>
        </p:nvSpPr>
        <p:spPr>
          <a:xfrm>
            <a:off x="8420539" y="2862876"/>
            <a:ext cx="25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Confidence Loss Function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31CECF-B352-44F2-B49A-AE0F14CB1641}"/>
              </a:ext>
            </a:extLst>
          </p:cNvPr>
          <p:cNvSpPr txBox="1"/>
          <p:nvPr/>
        </p:nvSpPr>
        <p:spPr>
          <a:xfrm>
            <a:off x="8420539" y="4178872"/>
            <a:ext cx="273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Classification Loss Function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E2FE72-B9A9-41E8-9337-D54820D498F4}"/>
              </a:ext>
            </a:extLst>
          </p:cNvPr>
          <p:cNvSpPr txBox="1"/>
          <p:nvPr/>
        </p:nvSpPr>
        <p:spPr>
          <a:xfrm>
            <a:off x="8420539" y="5379568"/>
            <a:ext cx="386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Bounding Box Regression Loss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1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87AE71-B6EC-4336-9842-07859F29D19D}"/>
              </a:ext>
            </a:extLst>
          </p:cNvPr>
          <p:cNvSpPr txBox="1"/>
          <p:nvPr/>
        </p:nvSpPr>
        <p:spPr>
          <a:xfrm>
            <a:off x="838200" y="1424356"/>
            <a:ext cx="5125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Importance of Pretrained Weights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369C0C9-541A-46D3-A4BB-B5B39C980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06" y="2356281"/>
            <a:ext cx="4477305" cy="44773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91A624B-8917-4C4D-A2AD-4F688308FC9C}"/>
              </a:ext>
            </a:extLst>
          </p:cNvPr>
          <p:cNvSpPr txBox="1"/>
          <p:nvPr/>
        </p:nvSpPr>
        <p:spPr>
          <a:xfrm>
            <a:off x="2241592" y="1986949"/>
            <a:ext cx="28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Without pretrained weights 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F9D0B4-3ACA-4D83-94C9-EBFB3889AB64}"/>
              </a:ext>
            </a:extLst>
          </p:cNvPr>
          <p:cNvSpPr txBox="1"/>
          <p:nvPr/>
        </p:nvSpPr>
        <p:spPr>
          <a:xfrm>
            <a:off x="7270184" y="1986949"/>
            <a:ext cx="25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With pretrained weights 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D475D7-76FE-40FB-A328-89106B35176D}"/>
              </a:ext>
            </a:extLst>
          </p:cNvPr>
          <p:cNvSpPr txBox="1"/>
          <p:nvPr/>
        </p:nvSpPr>
        <p:spPr>
          <a:xfrm>
            <a:off x="6264676" y="563938"/>
            <a:ext cx="2988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COCO Dataset: 80classes</a:t>
            </a:r>
          </a:p>
          <a:p>
            <a:r>
              <a:rPr lang="en-US" altLang="zh-TW" dirty="0"/>
              <a:t>VOC Dataset: 20 classes</a:t>
            </a:r>
          </a:p>
          <a:p>
            <a:r>
              <a:rPr lang="en-US" altLang="zh-TW" dirty="0"/>
              <a:t>Pretrained with COCO dataset</a:t>
            </a:r>
          </a:p>
          <a:p>
            <a:r>
              <a:rPr lang="en-US" altLang="zh-TW" dirty="0"/>
              <a:t>Trained with VOC dataset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D781C0-BF66-4265-9667-7AE0EBE8DD57}"/>
              </a:ext>
            </a:extLst>
          </p:cNvPr>
          <p:cNvSpPr/>
          <p:nvPr/>
        </p:nvSpPr>
        <p:spPr>
          <a:xfrm>
            <a:off x="8854461" y="-4207"/>
            <a:ext cx="341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COCO: Common Object in </a:t>
            </a:r>
            <a:r>
              <a:rPr lang="en-US" altLang="zh-TW" dirty="0" err="1"/>
              <a:t>COntext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73FCA14-A885-4664-BC68-9AC7A1AD7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85" y="2356281"/>
            <a:ext cx="4462346" cy="44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4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87AE71-B6EC-4336-9842-07859F29D19D}"/>
              </a:ext>
            </a:extLst>
          </p:cNvPr>
          <p:cNvSpPr txBox="1"/>
          <p:nvPr/>
        </p:nvSpPr>
        <p:spPr>
          <a:xfrm>
            <a:off x="838200" y="1424356"/>
            <a:ext cx="5125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Importance of Pretrained Weights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1A624B-8917-4C4D-A2AD-4F688308FC9C}"/>
              </a:ext>
            </a:extLst>
          </p:cNvPr>
          <p:cNvSpPr txBox="1"/>
          <p:nvPr/>
        </p:nvSpPr>
        <p:spPr>
          <a:xfrm>
            <a:off x="1978287" y="2161088"/>
            <a:ext cx="28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Without pretrained weights 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F9D0B4-3ACA-4D83-94C9-EBFB3889AB64}"/>
              </a:ext>
            </a:extLst>
          </p:cNvPr>
          <p:cNvSpPr txBox="1"/>
          <p:nvPr/>
        </p:nvSpPr>
        <p:spPr>
          <a:xfrm>
            <a:off x="7596905" y="2171615"/>
            <a:ext cx="25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With pretrained weights 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D475D7-76FE-40FB-A328-89106B35176D}"/>
              </a:ext>
            </a:extLst>
          </p:cNvPr>
          <p:cNvSpPr txBox="1"/>
          <p:nvPr/>
        </p:nvSpPr>
        <p:spPr>
          <a:xfrm>
            <a:off x="6096000" y="204048"/>
            <a:ext cx="249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COCO Dataset: 80classes</a:t>
            </a:r>
          </a:p>
          <a:p>
            <a:r>
              <a:rPr lang="en-US" altLang="zh-TW" dirty="0"/>
              <a:t>VOC Dataset: 20 classes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D781C0-BF66-4265-9667-7AE0EBE8DD57}"/>
              </a:ext>
            </a:extLst>
          </p:cNvPr>
          <p:cNvSpPr/>
          <p:nvPr/>
        </p:nvSpPr>
        <p:spPr>
          <a:xfrm>
            <a:off x="8854461" y="-4207"/>
            <a:ext cx="341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COCO: Common Object in </a:t>
            </a:r>
            <a:r>
              <a:rPr lang="en-US" altLang="zh-TW" dirty="0" err="1"/>
              <a:t>COntext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14A905E-1843-4C25-BA62-0836C45D2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21" y="2652542"/>
            <a:ext cx="5245786" cy="347533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80522A0-2E7B-48B8-ABDF-4041336B9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63" y="2652542"/>
            <a:ext cx="5318067" cy="3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5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B2687-AC27-4485-8A63-8027FB84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3x3 Convolution or 4x4 Convolution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FD673-0E97-492B-8F0F-A30011C4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Symmetrical feature map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Problem of pixel shift</a:t>
            </a:r>
          </a:p>
          <a:p>
            <a:endParaRPr lang="en-US" altLang="zh-TW" dirty="0"/>
          </a:p>
          <a:p>
            <a:r>
              <a:rPr lang="en-US" altLang="zh-TW" dirty="0"/>
              <a:t>Inconvenient for Padding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25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309B7AC-3BD0-44E0-AB34-5FF70CF5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Prospect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C3B8CA-4BB5-4D85-9B63-BA47C7CF2DCE}"/>
              </a:ext>
            </a:extLst>
          </p:cNvPr>
          <p:cNvSpPr txBox="1"/>
          <p:nvPr/>
        </p:nvSpPr>
        <p:spPr>
          <a:xfrm>
            <a:off x="4825485" y="2038963"/>
            <a:ext cx="25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Convolution Experiments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C1E8E1-DE54-4529-9582-B4BC02E07013}"/>
              </a:ext>
            </a:extLst>
          </p:cNvPr>
          <p:cNvSpPr txBox="1"/>
          <p:nvPr/>
        </p:nvSpPr>
        <p:spPr>
          <a:xfrm>
            <a:off x="3333249" y="3200688"/>
            <a:ext cx="55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Change YOLOV4-Tiny structure based on 4x4 convolution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862AED-6605-4639-994F-65D2DAC1DBCC}"/>
              </a:ext>
            </a:extLst>
          </p:cNvPr>
          <p:cNvSpPr txBox="1"/>
          <p:nvPr/>
        </p:nvSpPr>
        <p:spPr>
          <a:xfrm>
            <a:off x="1995740" y="4362414"/>
            <a:ext cx="836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Accelerate convolution operations based on </a:t>
            </a:r>
            <a:r>
              <a:rPr lang="en-US" altLang="zh-TW" dirty="0" err="1"/>
              <a:t>Jeilin</a:t>
            </a:r>
            <a:r>
              <a:rPr lang="en-US" altLang="zh-TW" dirty="0"/>
              <a:t> hardware instead of Nvidia Hardware 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1D3BBBF9-AB1C-44B7-A9EB-CE41A6EA948C}"/>
              </a:ext>
            </a:extLst>
          </p:cNvPr>
          <p:cNvSpPr/>
          <p:nvPr/>
        </p:nvSpPr>
        <p:spPr>
          <a:xfrm>
            <a:off x="5851856" y="2501799"/>
            <a:ext cx="488272" cy="594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6245B1BD-C986-4441-A1A3-3FE7881E0628}"/>
              </a:ext>
            </a:extLst>
          </p:cNvPr>
          <p:cNvSpPr/>
          <p:nvPr/>
        </p:nvSpPr>
        <p:spPr>
          <a:xfrm>
            <a:off x="5851856" y="3663524"/>
            <a:ext cx="488272" cy="594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7FCDC61-5CD7-48F4-8DBE-4AA5A4F8D4FB}"/>
              </a:ext>
            </a:extLst>
          </p:cNvPr>
          <p:cNvGrpSpPr/>
          <p:nvPr/>
        </p:nvGrpSpPr>
        <p:grpSpPr>
          <a:xfrm>
            <a:off x="9608332" y="3200688"/>
            <a:ext cx="1512473" cy="369332"/>
            <a:chOff x="8442664" y="2044940"/>
            <a:chExt cx="1512473" cy="36933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7A0E7C4-F26C-4C98-BD7D-3D280A545D30}"/>
                </a:ext>
              </a:extLst>
            </p:cNvPr>
            <p:cNvSpPr txBox="1"/>
            <p:nvPr/>
          </p:nvSpPr>
          <p:spPr>
            <a:xfrm>
              <a:off x="8993079" y="2044940"/>
              <a:ext cx="96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I’m here</a:t>
              </a:r>
              <a:endParaRPr lang="zh-TW" altLang="en-US" dirty="0"/>
            </a:p>
          </p:txBody>
        </p:sp>
        <p:sp>
          <p:nvSpPr>
            <p:cNvPr id="12" name="箭號: 向左 11">
              <a:extLst>
                <a:ext uri="{FF2B5EF4-FFF2-40B4-BE49-F238E27FC236}">
                  <a16:creationId xmlns:a16="http://schemas.microsoft.com/office/drawing/2014/main" id="{DF976BCB-9073-4B1F-9EEB-4E3362C9EB46}"/>
                </a:ext>
              </a:extLst>
            </p:cNvPr>
            <p:cNvSpPr/>
            <p:nvPr/>
          </p:nvSpPr>
          <p:spPr>
            <a:xfrm>
              <a:off x="8442664" y="2085715"/>
              <a:ext cx="416072" cy="2692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38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8B8CA-2D6C-4596-9B0B-FDA2D364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slimming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89AF9-8749-4A1B-A79A-D64AD77745E9}"/>
              </a:ext>
            </a:extLst>
          </p:cNvPr>
          <p:cNvSpPr/>
          <p:nvPr/>
        </p:nvSpPr>
        <p:spPr>
          <a:xfrm>
            <a:off x="838200" y="1690688"/>
            <a:ext cx="141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level Sparsity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167113-CA21-4BC4-A195-66D0DD88D6BD}"/>
              </a:ext>
            </a:extLst>
          </p:cNvPr>
          <p:cNvSpPr/>
          <p:nvPr/>
        </p:nvSpPr>
        <p:spPr>
          <a:xfrm>
            <a:off x="838200" y="2562442"/>
            <a:ext cx="105962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Fine-grained level sparsity</a:t>
            </a:r>
          </a:p>
          <a:p>
            <a:r>
              <a:rPr lang="en-US" altLang="zh-TW" dirty="0"/>
              <a:t>higher compression rate</a:t>
            </a:r>
          </a:p>
          <a:p>
            <a:r>
              <a:rPr lang="en-US" altLang="zh-TW" dirty="0"/>
              <a:t>requires special software or hardware accelerators to do fast inference.</a:t>
            </a:r>
          </a:p>
          <a:p>
            <a:r>
              <a:rPr lang="en-US" altLang="zh-TW" b="1" dirty="0"/>
              <a:t>weight-level</a:t>
            </a: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the coarsest layer-level sparsity</a:t>
            </a:r>
          </a:p>
          <a:p>
            <a:r>
              <a:rPr lang="en-US" altLang="zh-TW" dirty="0"/>
              <a:t>does not require special packages to harvest the inference speedup, while it is less flexible as some whole layers need to be pruned.</a:t>
            </a:r>
          </a:p>
          <a:p>
            <a:r>
              <a:rPr lang="en-US" altLang="zh-TW" b="1" dirty="0"/>
              <a:t>kernel-level, channel-level, layer-level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3396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105D2-83F4-4AF2-8D0A-1F59FFA8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slimming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B5AC5D-3CC4-482F-AC31-0FEB9454126B}"/>
              </a:ext>
            </a:extLst>
          </p:cNvPr>
          <p:cNvSpPr/>
          <p:nvPr/>
        </p:nvSpPr>
        <p:spPr>
          <a:xfrm>
            <a:off x="838200" y="1690688"/>
            <a:ext cx="225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Channel-level Sparsity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473CDC-6689-4A29-A14B-A5A3CB90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587517"/>
            <a:ext cx="81724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2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776FE-16CB-4AEC-AC1B-CD51B08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slimming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AB9B5C-561C-47EB-A2F5-B5B6E0C5F3B4}"/>
              </a:ext>
            </a:extLst>
          </p:cNvPr>
          <p:cNvSpPr/>
          <p:nvPr/>
        </p:nvSpPr>
        <p:spPr>
          <a:xfrm>
            <a:off x="838200" y="1690688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Channel Pruning and Fine-tuning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A93115-BFA4-47DC-B4BE-FDAE99452123}"/>
              </a:ext>
            </a:extLst>
          </p:cNvPr>
          <p:cNvSpPr/>
          <p:nvPr/>
        </p:nvSpPr>
        <p:spPr>
          <a:xfrm>
            <a:off x="838200" y="2507487"/>
            <a:ext cx="93810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many scaling factors are near zero  &gt;&gt;&gt; prune channels with near-zero scaling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we prune 70% channels with lower scaling factors by choosing the percentile threshold as 70%.</a:t>
            </a: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Pruning may temporarily lead to some accuracy loss, when the pruning ratio is high. </a:t>
            </a:r>
          </a:p>
          <a:p>
            <a:r>
              <a:rPr lang="en-US" altLang="zh-TW" dirty="0"/>
              <a:t>But this can be largely compensated by the followed fine-tuning process on the pruned network.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ABC688-DFE6-4A44-B335-3640824B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4591049"/>
            <a:ext cx="50387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7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4A6AE-888F-4BCF-9DBC-3B58939E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52" y="1424298"/>
            <a:ext cx="6852695" cy="536268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D5A3C76-2C1A-41A8-9205-7DC599354B2D}"/>
              </a:ext>
            </a:extLst>
          </p:cNvPr>
          <p:cNvSpPr txBox="1"/>
          <p:nvPr/>
        </p:nvSpPr>
        <p:spPr>
          <a:xfrm>
            <a:off x="9090734" y="180459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YOLO: You Only Look Once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85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D177FB-31DF-4A0B-B774-195BF140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16" y="1745726"/>
            <a:ext cx="5801784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61FA05-C5C5-4D5E-84EA-EF23E8B5D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0" y="1745726"/>
            <a:ext cx="5801784" cy="43513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6BABB0A-4665-4C9C-BC81-B973E7E63C6D}"/>
              </a:ext>
            </a:extLst>
          </p:cNvPr>
          <p:cNvSpPr txBox="1"/>
          <p:nvPr/>
        </p:nvSpPr>
        <p:spPr>
          <a:xfrm>
            <a:off x="2539072" y="130501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FE1D558-B91E-4479-A5E9-27C6CB57EE6C}"/>
              </a:ext>
            </a:extLst>
          </p:cNvPr>
          <p:cNvSpPr txBox="1"/>
          <p:nvPr/>
        </p:nvSpPr>
        <p:spPr>
          <a:xfrm>
            <a:off x="8151238" y="1305017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Reduce 50%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36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95B9D9-EC73-4609-9252-2ADFFC293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08" y="1829278"/>
            <a:ext cx="5625762" cy="372624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47AF69-603B-43D6-9F8C-9FBCCFBE6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6" y="1829278"/>
            <a:ext cx="5625760" cy="37262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626B371-4ACE-44E0-A357-44B026B4C3CC}"/>
              </a:ext>
            </a:extLst>
          </p:cNvPr>
          <p:cNvSpPr txBox="1"/>
          <p:nvPr/>
        </p:nvSpPr>
        <p:spPr>
          <a:xfrm>
            <a:off x="2539072" y="130501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DAED81-0963-4FF4-887D-427BAC5EA7EC}"/>
              </a:ext>
            </a:extLst>
          </p:cNvPr>
          <p:cNvSpPr txBox="1"/>
          <p:nvPr/>
        </p:nvSpPr>
        <p:spPr>
          <a:xfrm>
            <a:off x="8151238" y="1305017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Reduce 50%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450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952F300-7134-46EF-8CBB-B7DC2FF7B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5163"/>
            <a:ext cx="5803036" cy="3844511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143E2F9-C0B8-4383-BECD-55E228F29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3" y="2025162"/>
            <a:ext cx="5803036" cy="384451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E58C55-CB51-4FFC-837F-3E02B662CDBA}"/>
              </a:ext>
            </a:extLst>
          </p:cNvPr>
          <p:cNvSpPr txBox="1"/>
          <p:nvPr/>
        </p:nvSpPr>
        <p:spPr>
          <a:xfrm>
            <a:off x="2539072" y="14825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600E7-FD81-487C-AB0D-2BBB4C88111E}"/>
              </a:ext>
            </a:extLst>
          </p:cNvPr>
          <p:cNvSpPr txBox="1"/>
          <p:nvPr/>
        </p:nvSpPr>
        <p:spPr>
          <a:xfrm>
            <a:off x="8035828" y="1482571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Reduce 50%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73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83B2F1-2FC8-43B7-8221-F78BB8D0D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25" y="1877641"/>
            <a:ext cx="5951369" cy="394191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DF5362-B30B-4013-A77B-457A71C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2" y="1877642"/>
            <a:ext cx="5951368" cy="394191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C917731-285E-4323-A3AF-264B73A3F549}"/>
              </a:ext>
            </a:extLst>
          </p:cNvPr>
          <p:cNvSpPr txBox="1"/>
          <p:nvPr/>
        </p:nvSpPr>
        <p:spPr>
          <a:xfrm>
            <a:off x="2539072" y="133165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1470-BDF6-4E2E-BC2C-6800B0D676A2}"/>
              </a:ext>
            </a:extLst>
          </p:cNvPr>
          <p:cNvSpPr txBox="1"/>
          <p:nvPr/>
        </p:nvSpPr>
        <p:spPr>
          <a:xfrm>
            <a:off x="8053583" y="1331651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Reduce 50%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6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81BBD0-C5A0-4999-B292-508D0B814FAC}"/>
              </a:ext>
            </a:extLst>
          </p:cNvPr>
          <p:cNvSpPr txBox="1"/>
          <p:nvPr/>
        </p:nvSpPr>
        <p:spPr>
          <a:xfrm>
            <a:off x="838200" y="1601911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/>
              <a:t>CSPBlock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DA53A2-8FD4-485A-A3E7-0339752F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53" y="2581014"/>
            <a:ext cx="7214494" cy="31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pic>
        <p:nvPicPr>
          <p:cNvPr id="2050" name="Picture 2" descr="https://img2020.cnblogs.com/blog/1251718/202005/1251718-20200507075419989-1112562987.png">
            <a:extLst>
              <a:ext uri="{FF2B5EF4-FFF2-40B4-BE49-F238E27FC236}">
                <a16:creationId xmlns:a16="http://schemas.microsoft.com/office/drawing/2014/main" id="{B6CAB728-9F88-480E-BD43-F92F96AD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32" y="1309413"/>
            <a:ext cx="5865735" cy="541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73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E3DB4C-9438-45A2-A7DC-0910F2B25B89}"/>
              </a:ext>
            </a:extLst>
          </p:cNvPr>
          <p:cNvSpPr txBox="1"/>
          <p:nvPr/>
        </p:nvSpPr>
        <p:spPr>
          <a:xfrm>
            <a:off x="838200" y="1601911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Anchor</a:t>
            </a:r>
            <a:endParaRPr lang="zh-TW" altLang="en-US" sz="2800" dirty="0"/>
          </a:p>
        </p:txBody>
      </p:sp>
      <p:pic>
        <p:nvPicPr>
          <p:cNvPr id="5" name="Picture 2" descr="preview">
            <a:extLst>
              <a:ext uri="{FF2B5EF4-FFF2-40B4-BE49-F238E27FC236}">
                <a16:creationId xmlns:a16="http://schemas.microsoft.com/office/drawing/2014/main" id="{CAEAFAD5-AEE8-49E8-9481-7BC1D605A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90" b="45953"/>
          <a:stretch/>
        </p:blipFill>
        <p:spPr bwMode="auto">
          <a:xfrm>
            <a:off x="2696223" y="1506974"/>
            <a:ext cx="6799553" cy="515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4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E3DB4C-9438-45A2-A7DC-0910F2B25B89}"/>
              </a:ext>
            </a:extLst>
          </p:cNvPr>
          <p:cNvSpPr txBox="1"/>
          <p:nvPr/>
        </p:nvSpPr>
        <p:spPr>
          <a:xfrm>
            <a:off x="838200" y="1601911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Anchor</a:t>
            </a:r>
            <a:endParaRPr lang="zh-TW" altLang="en-US" sz="2800" dirty="0"/>
          </a:p>
        </p:txBody>
      </p:sp>
      <p:pic>
        <p:nvPicPr>
          <p:cNvPr id="6" name="Picture 2" descr="preview">
            <a:extLst>
              <a:ext uri="{FF2B5EF4-FFF2-40B4-BE49-F238E27FC236}">
                <a16:creationId xmlns:a16="http://schemas.microsoft.com/office/drawing/2014/main" id="{781C821A-9BA3-4F70-9B8C-C69FBE83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27" y="1462659"/>
            <a:ext cx="8337468" cy="52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3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E3DB4C-9438-45A2-A7DC-0910F2B25B89}"/>
              </a:ext>
            </a:extLst>
          </p:cNvPr>
          <p:cNvSpPr txBox="1"/>
          <p:nvPr/>
        </p:nvSpPr>
        <p:spPr>
          <a:xfrm>
            <a:off x="838200" y="1601911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Anchor</a:t>
            </a:r>
            <a:endParaRPr lang="zh-TW" altLang="en-US" sz="2800" dirty="0"/>
          </a:p>
        </p:txBody>
      </p:sp>
      <p:pic>
        <p:nvPicPr>
          <p:cNvPr id="5124" name="Picture 4" descr="在这里插入图片描述">
            <a:extLst>
              <a:ext uri="{FF2B5EF4-FFF2-40B4-BE49-F238E27FC236}">
                <a16:creationId xmlns:a16="http://schemas.microsoft.com/office/drawing/2014/main" id="{BC86A650-5D05-4532-A267-11174BB1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53" y="420610"/>
            <a:ext cx="1922786" cy="62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3D7C97-9233-427A-84FC-6E3CEED2977D}"/>
              </a:ext>
            </a:extLst>
          </p:cNvPr>
          <p:cNvSpPr txBox="1"/>
          <p:nvPr/>
        </p:nvSpPr>
        <p:spPr>
          <a:xfrm>
            <a:off x="838200" y="2851105"/>
            <a:ext cx="240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VOC Dataset: 20 classes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AC5B2D-E9ED-4EBD-B4FF-2DE8153B5730}"/>
              </a:ext>
            </a:extLst>
          </p:cNvPr>
          <p:cNvSpPr txBox="1"/>
          <p:nvPr/>
        </p:nvSpPr>
        <p:spPr>
          <a:xfrm>
            <a:off x="8399815" y="211076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Feature Map Size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79C53E-2831-4697-B533-7DE90969D0F4}"/>
              </a:ext>
            </a:extLst>
          </p:cNvPr>
          <p:cNvSpPr txBox="1"/>
          <p:nvPr/>
        </p:nvSpPr>
        <p:spPr>
          <a:xfrm>
            <a:off x="8623503" y="120987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 x 13 x 75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FF53D5-EBBE-4005-8F53-C84747C11EBA}"/>
              </a:ext>
            </a:extLst>
          </p:cNvPr>
          <p:cNvSpPr txBox="1"/>
          <p:nvPr/>
        </p:nvSpPr>
        <p:spPr>
          <a:xfrm>
            <a:off x="8623503" y="324781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26 x 26 x 75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10A8BC-F9AC-482A-B43C-A8C93C8BF3D7}"/>
              </a:ext>
            </a:extLst>
          </p:cNvPr>
          <p:cNvSpPr txBox="1"/>
          <p:nvPr/>
        </p:nvSpPr>
        <p:spPr>
          <a:xfrm>
            <a:off x="8623503" y="532392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52 x 52 x 75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5B5697-6711-436F-B424-43B7361661E4}"/>
              </a:ext>
            </a:extLst>
          </p:cNvPr>
          <p:cNvSpPr txBox="1"/>
          <p:nvPr/>
        </p:nvSpPr>
        <p:spPr>
          <a:xfrm>
            <a:off x="838200" y="4057688"/>
            <a:ext cx="362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Number of final feature map filters =</a:t>
            </a:r>
          </a:p>
          <a:p>
            <a:r>
              <a:rPr lang="en-US" altLang="zh-TW" dirty="0"/>
              <a:t>(number of class + 5) x 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4AB5C5-3118-4C02-8170-3B569731388D}"/>
              </a:ext>
            </a:extLst>
          </p:cNvPr>
          <p:cNvSpPr txBox="1"/>
          <p:nvPr/>
        </p:nvSpPr>
        <p:spPr>
          <a:xfrm>
            <a:off x="876444" y="507142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75 = (20 + 5) x 3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F7C653-15FF-452B-95E7-2D80A4E1B2B1}"/>
              </a:ext>
            </a:extLst>
          </p:cNvPr>
          <p:cNvSpPr/>
          <p:nvPr/>
        </p:nvSpPr>
        <p:spPr>
          <a:xfrm>
            <a:off x="325932" y="6230796"/>
            <a:ext cx="3500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VOC: Visual Object Classes </a:t>
            </a:r>
          </a:p>
        </p:txBody>
      </p:sp>
    </p:spTree>
    <p:extLst>
      <p:ext uri="{BB962C8B-B14F-4D97-AF65-F5344CB8AC3E}">
        <p14:creationId xmlns:p14="http://schemas.microsoft.com/office/powerpoint/2010/main" val="78490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87AE71-B6EC-4336-9842-07859F29D19D}"/>
              </a:ext>
            </a:extLst>
          </p:cNvPr>
          <p:cNvSpPr txBox="1"/>
          <p:nvPr/>
        </p:nvSpPr>
        <p:spPr>
          <a:xfrm>
            <a:off x="838200" y="160191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IOU</a:t>
            </a:r>
            <a:endParaRPr lang="zh-TW" altLang="en-US" sz="2800" dirty="0"/>
          </a:p>
        </p:txBody>
      </p:sp>
      <p:pic>
        <p:nvPicPr>
          <p:cNvPr id="5" name="Picture 2" descr="https://1.bp.blogspot.com/-2JIpruxr1r0/Xs49Fi_viMI/AAAAAAAAYu4/MGd_t22v-y0z4JSG3G_lbqHKO2TgOgkSgCNcBGAsYHQ/s1600/Bird2.png">
            <a:extLst>
              <a:ext uri="{FF2B5EF4-FFF2-40B4-BE49-F238E27FC236}">
                <a16:creationId xmlns:a16="http://schemas.microsoft.com/office/drawing/2014/main" id="{C5814C46-140C-4F82-B0E4-54117E98B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90" y="2200891"/>
            <a:ext cx="5215823" cy="39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1.bp.blogspot.com/-W9kc4w7Mskw/Xs8eAeo2BjI/AAAAAAAAYvI/GVIQdrqGDR4Itz5Ud7vUV_JSVN4lQkiUgCNcBGAsYHQ/s320/IOU.png">
            <a:extLst>
              <a:ext uri="{FF2B5EF4-FFF2-40B4-BE49-F238E27FC236}">
                <a16:creationId xmlns:a16="http://schemas.microsoft.com/office/drawing/2014/main" id="{184178B9-9FD0-432D-84C8-6F56BE93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699" y="3429000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233AF96-39C6-4518-9BEA-FF1174FA50DA}"/>
              </a:ext>
            </a:extLst>
          </p:cNvPr>
          <p:cNvSpPr txBox="1"/>
          <p:nvPr/>
        </p:nvSpPr>
        <p:spPr>
          <a:xfrm>
            <a:off x="8771138" y="180459"/>
            <a:ext cx="295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IOU: Intersection Over Union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90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3DB6-A957-4131-A05C-D3C94B6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 V4 Tiny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87AE71-B6EC-4336-9842-07859F29D19D}"/>
              </a:ext>
            </a:extLst>
          </p:cNvPr>
          <p:cNvSpPr txBox="1"/>
          <p:nvPr/>
        </p:nvSpPr>
        <p:spPr>
          <a:xfrm>
            <a:off x="838200" y="16019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NMS</a:t>
            </a:r>
            <a:endParaRPr lang="zh-TW" altLang="en-US" sz="2800" dirty="0"/>
          </a:p>
        </p:txBody>
      </p:sp>
      <p:pic>
        <p:nvPicPr>
          <p:cNvPr id="5" name="Picture 2" descr="https://miro.medium.com/max/1400/1*OZwJcNsMZc7wT733fA_ITg.png">
            <a:extLst>
              <a:ext uri="{FF2B5EF4-FFF2-40B4-BE49-F238E27FC236}">
                <a16:creationId xmlns:a16="http://schemas.microsoft.com/office/drawing/2014/main" id="{7618D4D3-AF26-4C6F-9860-F8147A75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2436689"/>
            <a:ext cx="100107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8E62EF2-A1E3-4D70-9C0A-5E85E349983C}"/>
              </a:ext>
            </a:extLst>
          </p:cNvPr>
          <p:cNvSpPr txBox="1"/>
          <p:nvPr/>
        </p:nvSpPr>
        <p:spPr>
          <a:xfrm>
            <a:off x="8771138" y="180459"/>
            <a:ext cx="335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NMS: Non-Maximum Suppression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208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388</Words>
  <Application>Microsoft Office PowerPoint</Application>
  <PresentationFormat>寬螢幕</PresentationFormat>
  <Paragraphs>96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My Research</vt:lpstr>
      <vt:lpstr>YOLO V4 Tiny</vt:lpstr>
      <vt:lpstr>YOLO V4 Tiny</vt:lpstr>
      <vt:lpstr>YOLO V4 Tiny</vt:lpstr>
      <vt:lpstr>YOLO V4 Tiny</vt:lpstr>
      <vt:lpstr>YOLO V4 Tiny</vt:lpstr>
      <vt:lpstr>YOLO V4 Tiny</vt:lpstr>
      <vt:lpstr>YOLO V4 Tiny</vt:lpstr>
      <vt:lpstr>YOLO V4 Tiny</vt:lpstr>
      <vt:lpstr>YOLO V4 Tiny</vt:lpstr>
      <vt:lpstr>YOLO V4 Tiny</vt:lpstr>
      <vt:lpstr>YOLO V4 Tiny</vt:lpstr>
      <vt:lpstr>YOLO V4 Tiny</vt:lpstr>
      <vt:lpstr>YOLO V4 Tiny</vt:lpstr>
      <vt:lpstr>3x3 Convolution or 4x4 Convolution</vt:lpstr>
      <vt:lpstr>Prospect</vt:lpstr>
      <vt:lpstr>Network slimming </vt:lpstr>
      <vt:lpstr>Network slimming </vt:lpstr>
      <vt:lpstr>Network slimming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81</cp:revision>
  <dcterms:created xsi:type="dcterms:W3CDTF">2021-10-19T02:18:45Z</dcterms:created>
  <dcterms:modified xsi:type="dcterms:W3CDTF">2022-03-22T05:33:32Z</dcterms:modified>
</cp:coreProperties>
</file>