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8" r:id="rId2"/>
  </p:sldMasterIdLst>
  <p:notesMasterIdLst>
    <p:notesMasterId r:id="rId14"/>
  </p:notesMasterIdLst>
  <p:handoutMasterIdLst>
    <p:handoutMasterId r:id="rId15"/>
  </p:handoutMasterIdLst>
  <p:sldIdLst>
    <p:sldId id="306" r:id="rId3"/>
    <p:sldId id="296" r:id="rId4"/>
    <p:sldId id="297" r:id="rId5"/>
    <p:sldId id="298" r:id="rId6"/>
    <p:sldId id="299" r:id="rId7"/>
    <p:sldId id="300" r:id="rId8"/>
    <p:sldId id="307" r:id="rId9"/>
    <p:sldId id="302" r:id="rId10"/>
    <p:sldId id="303" r:id="rId11"/>
    <p:sldId id="305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363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5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730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7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7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95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78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28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493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816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6026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715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182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9296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308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2671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9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7" r:id="rId8"/>
    <p:sldLayoutId id="2147483876" r:id="rId9"/>
    <p:sldLayoutId id="2147483872" r:id="rId10"/>
    <p:sldLayoutId id="2147483873" r:id="rId11"/>
    <p:sldLayoutId id="2147483874" r:id="rId12"/>
    <p:sldLayoutId id="2147483875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52514-ADFB-4BBE-8A96-FFF10310639D}" type="datetime1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244575" y="1139095"/>
            <a:ext cx="3048983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1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1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600" dirty="0"/>
              <a:t>         </a:t>
            </a:r>
            <a:endParaRPr lang="en-US" altLang="zh-TW" sz="600" dirty="0" smtClean="0"/>
          </a:p>
          <a:p>
            <a:pPr marL="0" indent="0">
              <a:buNone/>
            </a:pPr>
            <a:r>
              <a:rPr lang="en-US" altLang="zh-TW" sz="2100" dirty="0" smtClean="0">
                <a:solidFill>
                  <a:srgbClr val="FFC000"/>
                </a:solidFill>
              </a:rPr>
              <a:t>                    (</a:t>
            </a:r>
            <a:r>
              <a:rPr lang="zh-TW" altLang="en-US" sz="2100" dirty="0">
                <a:solidFill>
                  <a:srgbClr val="FFC000"/>
                </a:solidFill>
              </a:rPr>
              <a:t>量測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操作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(</a:t>
            </a:r>
            <a:r>
              <a:rPr lang="zh-TW" altLang="en-US" sz="2100" dirty="0">
                <a:solidFill>
                  <a:srgbClr val="FFC000"/>
                </a:solidFill>
              </a:rPr>
              <a:t>辨識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導航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(</a:t>
            </a:r>
            <a:r>
              <a:rPr lang="zh-TW" altLang="en-US" sz="2100" dirty="0">
                <a:solidFill>
                  <a:srgbClr val="FFC000"/>
                </a:solidFill>
              </a:rPr>
              <a:t>追蹤</a:t>
            </a:r>
            <a:r>
              <a:rPr lang="en-US" altLang="zh-TW" sz="2100" dirty="0">
                <a:solidFill>
                  <a:srgbClr val="FFC000"/>
                </a:solidFill>
              </a:rPr>
              <a:t>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100" dirty="0"/>
              <a:t>Several 3D computer vision tasks </a:t>
            </a:r>
            <a:r>
              <a:rPr lang="en-US" altLang="zh-TW" sz="2000" dirty="0" smtClean="0"/>
              <a:t>from the </a:t>
            </a:r>
            <a:r>
              <a:rPr lang="en-US" altLang="zh-TW" sz="2000" dirty="0" smtClean="0">
                <a:solidFill>
                  <a:srgbClr val="FFC000"/>
                </a:solidFill>
              </a:rPr>
              <a:t>user’s point of view </a:t>
            </a:r>
            <a:r>
              <a:rPr lang="en-US" altLang="zh-TW" sz="2000" dirty="0" smtClean="0"/>
              <a:t>are on the upper line.</a:t>
            </a:r>
          </a:p>
          <a:p>
            <a:r>
              <a:rPr lang="en-US" altLang="zh-TW" sz="2000" dirty="0" smtClean="0">
                <a:solidFill>
                  <a:srgbClr val="FFC000"/>
                </a:solidFill>
              </a:rPr>
              <a:t>Algorithm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C000"/>
                </a:solidFill>
              </a:rPr>
              <a:t>components</a:t>
            </a:r>
            <a:r>
              <a:rPr lang="en-US" altLang="zh-TW" sz="2000" dirty="0" smtClean="0"/>
              <a:t> on different hierarchical levels support it in a bottom-up fashion.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124376"/>
            <a:ext cx="7213600" cy="28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55529" y="2667000"/>
            <a:ext cx="6798734" cy="20574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Homework 1</a:t>
            </a:r>
            <a:r>
              <a:rPr lang="en-US" altLang="zh-TW" sz="3600" dirty="0" smtClean="0"/>
              <a:t>: read/write </a:t>
            </a:r>
            <a:r>
              <a:rPr lang="en-US" altLang="zh-TW" sz="3600" dirty="0"/>
              <a:t>image </a:t>
            </a:r>
            <a:r>
              <a:rPr lang="en-US" altLang="zh-TW" sz="3600" dirty="0" smtClean="0"/>
              <a:t>files</a:t>
            </a:r>
            <a:br>
              <a:rPr lang="en-US" altLang="zh-TW" sz="3600" dirty="0" smtClean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200" dirty="0"/>
              <a:t>作業一</a:t>
            </a:r>
            <a:r>
              <a:rPr lang="en-US" altLang="zh-TW" sz="3200" dirty="0"/>
              <a:t>:</a:t>
            </a:r>
            <a:r>
              <a:rPr lang="zh-TW" altLang="en-US" sz="3200" dirty="0"/>
              <a:t>讀寫影像檔案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</a:p>
          <a:p>
            <a:pPr lvl="1"/>
            <a:r>
              <a:rPr lang="en-US" altLang="zh-TW" dirty="0" smtClean="0"/>
              <a:t>Frame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image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9493"/>
            <a:ext cx="3898900" cy="30857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33533"/>
            <a:ext cx="4737100" cy="10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</a:p>
          <a:p>
            <a:pPr lvl="1"/>
            <a:r>
              <a:rPr lang="en-US" altLang="zh-TW" dirty="0" smtClean="0"/>
              <a:t>Creating </a:t>
            </a:r>
            <a:br>
              <a:rPr lang="en-US" altLang="zh-TW" dirty="0" smtClean="0"/>
            </a:br>
            <a:r>
              <a:rPr lang="en-US" altLang="zh-TW" dirty="0" smtClean="0"/>
              <a:t>model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2050" name="Picture 2" descr="C:\Documents and Settings\altit\Desktop\Sonka 4e Jpegs\93607_ch01\Figure 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6" y="1671535"/>
            <a:ext cx="5839494" cy="44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Detection (testing)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3074" name="Picture 2" descr="C:\Documents and Settings\altit\Desktop\Sonka 4e Jpegs\93607_ch01\Figure 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3276600"/>
            <a:ext cx="776776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Loss of information in 3D to 2D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C000"/>
                </a:solidFill>
              </a:rPr>
              <a:t>pinhole model </a:t>
            </a:r>
            <a:r>
              <a:rPr lang="en-US" altLang="zh-TW" sz="2000" dirty="0" smtClean="0"/>
              <a:t>of imaging geometry does not distinguish size of objects.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" y="3459648"/>
            <a:ext cx="4946904" cy="23594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71600" y="5938081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https://en.wikipedia.org/wiki/Pinhole_camera_model</a:t>
            </a:r>
          </a:p>
        </p:txBody>
      </p:sp>
      <p:pic>
        <p:nvPicPr>
          <p:cNvPr id="1030" name="Picture 6" descr="https://upload.wikimedia.org/wikipedia/commons/thumb/3/3b/Pinhole-camera.svg/220px-Pinhole-came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00" y="3810000"/>
            <a:ext cx="2915376" cy="19877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387387"/>
            <a:ext cx="8534400" cy="51351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Interpretation</a:t>
            </a:r>
          </a:p>
          <a:p>
            <a:pPr lvl="1"/>
            <a:r>
              <a:rPr lang="en-US" altLang="zh-TW" sz="2000" dirty="0" smtClean="0"/>
              <a:t>Interpretation: image data </a:t>
            </a:r>
            <a:r>
              <a:rPr lang="en-US" altLang="zh-TW" sz="2000" dirty="0" smtClean="0">
                <a:sym typeface="Wingdings" panose="05000000000000000000" pitchFamily="2" charset="2"/>
              </a:rPr>
              <a:t> model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There may be </a:t>
            </a:r>
            <a:r>
              <a:rPr lang="en-US" altLang="zh-TW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several interpretations </a:t>
            </a:r>
            <a:r>
              <a:rPr lang="en-US" altLang="zh-TW" sz="2000" dirty="0" smtClean="0">
                <a:sym typeface="Wingdings" panose="05000000000000000000" pitchFamily="2" charset="2"/>
              </a:rPr>
              <a:t>of the same image(s).</a:t>
            </a:r>
            <a:endParaRPr lang="en-US" altLang="zh-TW" sz="2000" dirty="0" smtClean="0"/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Noise</a:t>
            </a:r>
          </a:p>
          <a:p>
            <a:pPr lvl="1"/>
            <a:r>
              <a:rPr lang="en-US" altLang="zh-TW" sz="2000" dirty="0" smtClean="0"/>
              <a:t>Noise is inherently present in each measurement in the real world.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Too much data</a:t>
            </a:r>
          </a:p>
          <a:p>
            <a:pPr lvl="1"/>
            <a:r>
              <a:rPr lang="en-US" altLang="zh-TW" sz="2000" dirty="0" smtClean="0"/>
              <a:t>Images are big, and </a:t>
            </a:r>
            <a:r>
              <a:rPr lang="en-US" altLang="zh-TW" sz="2000" dirty="0" smtClean="0">
                <a:solidFill>
                  <a:srgbClr val="FFC000"/>
                </a:solidFill>
              </a:rPr>
              <a:t>videos</a:t>
            </a:r>
            <a:r>
              <a:rPr lang="en-US" altLang="zh-TW" sz="2000" dirty="0" smtClean="0"/>
              <a:t> are correspondingly bigger.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Brightness measured</a:t>
            </a:r>
          </a:p>
          <a:p>
            <a:pPr lvl="1"/>
            <a:r>
              <a:rPr lang="en-US" altLang="zh-TW" sz="2000" dirty="0" smtClean="0"/>
              <a:t>Brightness measured in images is given by complicated image formation physics.</a:t>
            </a:r>
          </a:p>
          <a:p>
            <a:pPr lvl="1"/>
            <a:r>
              <a:rPr lang="en-US" altLang="zh-TW" sz="2000" dirty="0" smtClean="0"/>
              <a:t>The brightness depends on the light source type, intensity and position, the observer’s position, the surface local geometry, and the surface reflectance properties.</a:t>
            </a:r>
          </a:p>
          <a:p>
            <a:pPr lvl="1"/>
            <a:r>
              <a:rPr lang="en-US" altLang="zh-TW" sz="2000" dirty="0" smtClean="0"/>
              <a:t>The inverse tasks are </a:t>
            </a:r>
            <a:r>
              <a:rPr lang="en-US" altLang="zh-TW" sz="2000" dirty="0" smtClean="0">
                <a:solidFill>
                  <a:srgbClr val="FFC000"/>
                </a:solidFill>
              </a:rPr>
              <a:t>ill-posed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Local window </a:t>
            </a:r>
            <a:r>
              <a:rPr lang="en-US" altLang="zh-TW" sz="2400" dirty="0" err="1" smtClean="0">
                <a:solidFill>
                  <a:srgbClr val="FFFF00"/>
                </a:solidFill>
              </a:rPr>
              <a:t>v.s</a:t>
            </a:r>
            <a:r>
              <a:rPr lang="en-US" altLang="zh-TW" sz="2400" dirty="0" smtClean="0">
                <a:solidFill>
                  <a:srgbClr val="FFFF00"/>
                </a:solidFill>
              </a:rPr>
              <a:t>. </a:t>
            </a:r>
            <a:r>
              <a:rPr lang="en-US" altLang="zh-TW" sz="2400" dirty="0">
                <a:solidFill>
                  <a:srgbClr val="FFFF00"/>
                </a:solidFill>
              </a:rPr>
              <a:t>need for global view</a:t>
            </a:r>
          </a:p>
          <a:p>
            <a:pPr lvl="1"/>
            <a:r>
              <a:rPr lang="en-US" altLang="zh-TW" sz="2000" dirty="0" smtClean="0"/>
              <a:t>Commonly, image analysis algorithms analyze a particular storage bin in an operational memory and its local neighborhood.</a:t>
            </a:r>
          </a:p>
          <a:p>
            <a:pPr lvl="1"/>
            <a:r>
              <a:rPr lang="en-US" altLang="zh-TW" sz="2000" dirty="0" smtClean="0"/>
              <a:t>The computer sees the image through a keyhole.</a:t>
            </a:r>
          </a:p>
          <a:p>
            <a:pPr lvl="1"/>
            <a:r>
              <a:rPr lang="en-US" altLang="zh-TW" sz="2000" dirty="0" smtClean="0"/>
              <a:t>This makes it very difficult to understand more </a:t>
            </a:r>
            <a:r>
              <a:rPr lang="en-US" altLang="zh-TW" sz="2000" dirty="0" smtClean="0">
                <a:solidFill>
                  <a:srgbClr val="FFC000"/>
                </a:solidFill>
              </a:rPr>
              <a:t>global</a:t>
            </a:r>
            <a:r>
              <a:rPr lang="en-US" altLang="zh-TW" sz="2000" dirty="0" smtClean="0"/>
              <a:t> context.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5122" name="Picture 2" descr="C:\Documents and Settings\altit\Desktop\Sonka 4e Jpegs\93607_ch01\Figure 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7315200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45" y="4419600"/>
            <a:ext cx="3304290" cy="13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384221"/>
            <a:ext cx="8534400" cy="982514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170" name="Picture 2" descr="C:\Documents and Settings\altit\Desktop\Sonka 4e Jpegs\93607_ch01\Figure 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9" y="1558666"/>
            <a:ext cx="8705042" cy="46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1460"/>
            <a:ext cx="3691082" cy="2628900"/>
          </a:xfr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6" y="5628400"/>
            <a:ext cx="3276600" cy="4531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4" y="5665806"/>
            <a:ext cx="3658616" cy="4122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4" y="2738708"/>
            <a:ext cx="2694404" cy="2694404"/>
          </a:xfrm>
          <a:prstGeom prst="rect">
            <a:avLst/>
          </a:prstGeom>
        </p:spPr>
      </p:pic>
      <p:sp>
        <p:nvSpPr>
          <p:cNvPr id="13" name="內容版面配置區 5"/>
          <p:cNvSpPr txBox="1">
            <a:spLocks/>
          </p:cNvSpPr>
          <p:nvPr/>
        </p:nvSpPr>
        <p:spPr>
          <a:xfrm>
            <a:off x="266700" y="1593333"/>
            <a:ext cx="8763000" cy="45823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296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2014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4018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145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Both representations contain exactly the same information.</a:t>
            </a:r>
          </a:p>
          <a:p>
            <a:pPr lvl="1"/>
            <a:r>
              <a:rPr lang="en-US" altLang="zh-TW" sz="2000" dirty="0" smtClean="0">
                <a:solidFill>
                  <a:srgbClr val="FFC000"/>
                </a:solidFill>
              </a:rPr>
              <a:t>Human observer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v.s</a:t>
            </a:r>
            <a:r>
              <a:rPr lang="en-US" altLang="zh-TW" sz="2000" dirty="0" smtClean="0"/>
              <a:t>. </a:t>
            </a:r>
            <a:r>
              <a:rPr lang="en-US" altLang="zh-TW" sz="2000" dirty="0" smtClean="0">
                <a:solidFill>
                  <a:srgbClr val="FFC000"/>
                </a:solidFill>
              </a:rPr>
              <a:t>machine recognizer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875</TotalTime>
  <Words>627</Words>
  <Application>Microsoft Office PowerPoint</Application>
  <PresentationFormat>如螢幕大小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Garamond</vt:lpstr>
      <vt:lpstr>Rockwell</vt:lpstr>
      <vt:lpstr>Wingdings</vt:lpstr>
      <vt:lpstr>Kilter</vt:lpstr>
      <vt:lpstr>有機</vt:lpstr>
      <vt:lpstr>Chapter 1</vt:lpstr>
      <vt:lpstr>Motivation</vt:lpstr>
      <vt:lpstr>Motivation</vt:lpstr>
      <vt:lpstr>Motivation</vt:lpstr>
      <vt:lpstr>Why is computer vision difficult?</vt:lpstr>
      <vt:lpstr>Why is computer vision difficult?</vt:lpstr>
      <vt:lpstr>Why is computer vision difficult?</vt:lpstr>
      <vt:lpstr>Image representation and image analysis task</vt:lpstr>
      <vt:lpstr>Image representation and image analysis task</vt:lpstr>
      <vt:lpstr>Image representation and image analysis task</vt:lpstr>
      <vt:lpstr>Homework 1: read/write image files  作業一:讀寫影像檔案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72</cp:revision>
  <dcterms:created xsi:type="dcterms:W3CDTF">2013-10-11T17:23:38Z</dcterms:created>
  <dcterms:modified xsi:type="dcterms:W3CDTF">2021-09-06T06:36:45Z</dcterms:modified>
</cp:coreProperties>
</file>